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49.xml" ContentType="application/vnd.openxmlformats-officedocument.presentationml.tags+xml"/>
  <Override PartName="/ppt/notesSlides/notesSlide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xml" ContentType="application/vnd.openxmlformats-officedocument.presentationml.notesSlide+xml"/>
  <Override PartName="/ppt/tags/tag5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0"/>
    <p:sldMasterId id="2147483712" r:id="rId21"/>
  </p:sldMasterIdLst>
  <p:notesMasterIdLst>
    <p:notesMasterId r:id="rId64"/>
  </p:notesMasterIdLst>
  <p:sldIdLst>
    <p:sldId id="2147471091" r:id="rId22"/>
    <p:sldId id="2147471110" r:id="rId23"/>
    <p:sldId id="2147471053" r:id="rId24"/>
    <p:sldId id="2147471035" r:id="rId25"/>
    <p:sldId id="2147471099" r:id="rId26"/>
    <p:sldId id="2147471074" r:id="rId27"/>
    <p:sldId id="2147471116" r:id="rId28"/>
    <p:sldId id="2147471117" r:id="rId29"/>
    <p:sldId id="2147471043" r:id="rId30"/>
    <p:sldId id="2147471045" r:id="rId31"/>
    <p:sldId id="295" r:id="rId32"/>
    <p:sldId id="2147471112" r:id="rId33"/>
    <p:sldId id="2147471114" r:id="rId34"/>
    <p:sldId id="2147471115" r:id="rId35"/>
    <p:sldId id="2147473558" r:id="rId36"/>
    <p:sldId id="2147473559" r:id="rId37"/>
    <p:sldId id="2147473560" r:id="rId38"/>
    <p:sldId id="2147473561" r:id="rId39"/>
    <p:sldId id="2147473556" r:id="rId40"/>
    <p:sldId id="2147471102" r:id="rId41"/>
    <p:sldId id="2147471104" r:id="rId42"/>
    <p:sldId id="2147471015" r:id="rId43"/>
    <p:sldId id="2147471105" r:id="rId44"/>
    <p:sldId id="2147471111" r:id="rId45"/>
    <p:sldId id="2147471103" r:id="rId46"/>
    <p:sldId id="2147469563" r:id="rId47"/>
    <p:sldId id="2147469588" r:id="rId48"/>
    <p:sldId id="2147469589" r:id="rId49"/>
    <p:sldId id="2147469586" r:id="rId50"/>
    <p:sldId id="2147469587" r:id="rId51"/>
    <p:sldId id="2147469585" r:id="rId52"/>
    <p:sldId id="2147471109" r:id="rId53"/>
    <p:sldId id="2147471080" r:id="rId54"/>
    <p:sldId id="291" r:id="rId55"/>
    <p:sldId id="292" r:id="rId56"/>
    <p:sldId id="301" r:id="rId57"/>
    <p:sldId id="302" r:id="rId58"/>
    <p:sldId id="2147471089" r:id="rId59"/>
    <p:sldId id="2147375368" r:id="rId60"/>
    <p:sldId id="2147471087" r:id="rId61"/>
    <p:sldId id="2147471088" r:id="rId62"/>
    <p:sldId id="2147473557" r:id="rId63"/>
  </p:sldIdLst>
  <p:sldSz cx="12192000" cy="6858000"/>
  <p:notesSz cx="6858000" cy="9144000"/>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B8F824-AE0C-F719-F301-E7AED0B1A27F}" name="Jamie Tonsing" initials="JT" userId="S::Jamhoih.Tonsing@theglobalfund.org::93d36cae-285c-408f-b882-e65071919a53" providerId="AD"/>
  <p188:author id="{7AD23834-7E54-FD0C-741D-642D9A01F11C}" name="Celeste Gracia Edwards" initials="CGE" userId="S::Celeste.GraciaEdwards@theglobalfund.org::aa29d4b5-cb09-4941-ba2f-382d43ad534b" providerId="AD"/>
  <p188:author id="{42BFAE3E-A97C-1537-0DEB-65CA64EFDBF4}" name="Jamie Tonsing" initials="JT" userId="S::jamhoih.tonsing@theglobalfund.org::93d36cae-285c-408f-b882-e65071919a53" providerId="AD"/>
  <p188:author id="{16559743-6C76-61C8-C628-E4B1FD8C816F}" name="Melanie Kitongo" initials="MK" userId="S::Melanie.Kitongo@theglobalfund.org::98776345-8bc6-40cc-8da3-1edcc97db116" providerId="AD"/>
  <p188:author id="{1881DC43-4C3E-5430-2A9A-0ECA31AD8626}" name="Nicole Bustamante" initials="NB" userId="S::Nicole.Bustamante@theglobalfund.org::402e7ff9-df00-46e4-9f0e-9161cd13da5c" providerId="AD"/>
  <p188:author id="{59C7CE66-5195-B355-CD91-031DF7BF15F5}" name="Marcela Rojo" initials="MR" userId="S::Marcela.Rojo@theglobalfund.org::3f41fb47-843f-4604-8557-c3f4a1912cb9" providerId="AD"/>
  <p188:author id="{FA079873-81A7-39E6-2610-1C0D61791C38}" name="Sine Gyrup" initials="SG" userId="S::Sine.Gyrup@theglobalfund.org::27430842-02fb-4822-bb93-0b19efa86ef6" providerId="AD"/>
  <p188:author id="{3686DCDE-DAB1-DF70-D1E9-547B82F3AF4F}" name="Mohammed Yassin" initials="MY" userId="S::mohammed.yassin@theglobalfund.org::dedf3e41-32a0-4079-8f11-d2c32eaeddc7" providerId="AD"/>
  <p188:author id="{9C2748EC-D637-7980-4113-DBBF1E1BDDC1}" name="Nicole Bustamante" initials="NB" userId="S::nicole.bustamante@theglobalfund.org::402e7ff9-df00-46e4-9f0e-9161cd13da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D10BE3-47D4-4054-9235-7F020608271F}" v="3" dt="2023-01-23T15:55:31.496"/>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4660"/>
  </p:normalViewPr>
  <p:slideViewPr>
    <p:cSldViewPr snapToGrid="0">
      <p:cViewPr varScale="1">
        <p:scale>
          <a:sx n="68" d="100"/>
          <a:sy n="68" d="100"/>
        </p:scale>
        <p:origin x="5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8.xml"/><Relationship Id="rId11" Type="http://schemas.openxmlformats.org/officeDocument/2006/relationships/customXml" Target="../customXml/item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slide" Target="slides/slide40.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30.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viewProps" Target="viewProps.xml"/><Relationship Id="rId20" Type="http://schemas.openxmlformats.org/officeDocument/2006/relationships/slideMaster" Target="slideMasters/slideMaster1.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customXml" Target="../customXml/item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1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B25B0-38AD-4DCC-B5CD-BFC49102A9DA}" type="datetimeFigureOut">
              <a:rPr lang="en-GB" smtClean="0"/>
              <a:t>26/01/2023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31254-3E2A-413C-B32A-FCE3FE6A85CA}" type="slidenum">
              <a:rPr lang="en-GB" smtClean="0"/>
              <a:t>‹#›</a:t>
            </a:fld>
            <a:endParaRPr lang="en-GB"/>
          </a:p>
        </p:txBody>
      </p:sp>
    </p:spTree>
    <p:extLst>
      <p:ext uri="{BB962C8B-B14F-4D97-AF65-F5344CB8AC3E}">
        <p14:creationId xmlns:p14="http://schemas.microsoft.com/office/powerpoint/2010/main" val="421888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9144">
              <a:buNone/>
            </a:pPr>
            <a:r>
              <a:rPr lang="en-US"/>
              <a:t>To edit text:</a:t>
            </a:r>
          </a:p>
          <a:p>
            <a:pPr marL="119063" indent="-119063">
              <a:buFont typeface="Arial" panose="020B0604020202020204" pitchFamily="34" charset="0"/>
              <a:buChar char="•"/>
            </a:pPr>
            <a:r>
              <a:rPr lang="en-US"/>
              <a:t>Click inside a text box, scroll over (with your mouse) to select all text and begin typing</a:t>
            </a:r>
          </a:p>
          <a:p>
            <a:pPr>
              <a:buNone/>
            </a:pPr>
            <a:r>
              <a:rPr lang="en-US"/>
              <a:t>To remove a primary information shape and secondary information shape set:</a:t>
            </a:r>
          </a:p>
          <a:p>
            <a:pPr marL="119063" indent="-119063">
              <a:buFont typeface="Arial" panose="020B0604020202020204" pitchFamily="34" charset="0"/>
              <a:buChar char="•"/>
            </a:pPr>
            <a:r>
              <a:rPr lang="en-US"/>
              <a:t>Select a set and delete</a:t>
            </a:r>
          </a:p>
          <a:p>
            <a:pPr marL="119063" indent="-119063">
              <a:buFont typeface="Arial" panose="020B0604020202020204" pitchFamily="34" charset="0"/>
              <a:buChar char="•"/>
            </a:pPr>
            <a:r>
              <a:rPr lang="en-US"/>
              <a:t>Group each remaining set and arrange on the slide using the </a:t>
            </a:r>
            <a:r>
              <a:rPr lang="en-US" b="1"/>
              <a:t>Arrange</a:t>
            </a:r>
            <a:r>
              <a:rPr lang="en-US"/>
              <a:t> button on the </a:t>
            </a:r>
            <a:r>
              <a:rPr lang="en-US" b="1"/>
              <a:t>Home</a:t>
            </a:r>
            <a:r>
              <a:rPr lang="en-US"/>
              <a:t> tab and the </a:t>
            </a:r>
            <a:r>
              <a:rPr lang="en-US" b="1"/>
              <a:t>Align</a:t>
            </a:r>
            <a:r>
              <a:rPr lang="en-US"/>
              <a:t> and </a:t>
            </a:r>
            <a:r>
              <a:rPr lang="en-US" b="1"/>
              <a:t>Distribute</a:t>
            </a:r>
            <a:r>
              <a:rPr lang="en-US"/>
              <a:t> commands</a:t>
            </a:r>
          </a:p>
          <a:p>
            <a:pPr>
              <a:buNone/>
            </a:pPr>
            <a:r>
              <a:rPr lang="en-US"/>
              <a:t>To add a primary information shape and secondary information shape set : </a:t>
            </a:r>
          </a:p>
          <a:p>
            <a:pPr marL="119063" indent="-119063">
              <a:buFont typeface="Arial" panose="020B0604020202020204" pitchFamily="34" charset="0"/>
              <a:buChar char="•"/>
            </a:pPr>
            <a:r>
              <a:rPr lang="en-US"/>
              <a:t>Resize the existing elements to make room if required</a:t>
            </a:r>
          </a:p>
          <a:p>
            <a:pPr marL="119063" indent="-119063">
              <a:buFont typeface="Arial" panose="020B0604020202020204" pitchFamily="34" charset="0"/>
              <a:buChar char="•"/>
            </a:pPr>
            <a:r>
              <a:rPr lang="en-US"/>
              <a:t>Group the set you wish to copy </a:t>
            </a:r>
          </a:p>
          <a:p>
            <a:pPr marL="119063" lvl="0" indent="-119063">
              <a:buFont typeface="Arial" panose="020B0604020202020204" pitchFamily="34" charset="0"/>
              <a:buChar char="•"/>
              <a:defRPr/>
            </a:pPr>
            <a:r>
              <a:rPr lang="en-US"/>
              <a:t>Select a set and</a:t>
            </a:r>
            <a:r>
              <a:rPr lang="en-US" b="1"/>
              <a:t> CTRL-Shift-Drag</a:t>
            </a:r>
            <a:r>
              <a:rPr lang="en-US"/>
              <a:t> to make an aligned copy</a:t>
            </a:r>
          </a:p>
          <a:p>
            <a:pPr marL="119063" lvl="0" indent="-119063">
              <a:buFont typeface="Arial" panose="020B0604020202020204" pitchFamily="34" charset="0"/>
              <a:buChar char="•"/>
              <a:defRPr/>
            </a:pPr>
            <a:r>
              <a:rPr lang="en-US"/>
              <a:t>Adjust the color of the new copy</a:t>
            </a:r>
          </a:p>
          <a:p>
            <a:pPr marL="119063" lvl="0" indent="-119063">
              <a:buFont typeface="Arial" panose="020B0604020202020204" pitchFamily="34" charset="0"/>
              <a:buChar char="•"/>
              <a:defRPr/>
            </a:pPr>
            <a:r>
              <a:rPr lang="en-US"/>
              <a:t>Arrange the grouped sets on the slide using the </a:t>
            </a:r>
            <a:r>
              <a:rPr lang="en-US" b="1"/>
              <a:t>Arrange</a:t>
            </a:r>
            <a:r>
              <a:rPr lang="en-US"/>
              <a:t> button on the </a:t>
            </a:r>
            <a:r>
              <a:rPr lang="en-US" b="1"/>
              <a:t>Home</a:t>
            </a:r>
            <a:r>
              <a:rPr lang="en-US"/>
              <a:t> tab and the </a:t>
            </a:r>
            <a:r>
              <a:rPr lang="en-US" b="1"/>
              <a:t>Align</a:t>
            </a:r>
            <a:r>
              <a:rPr lang="en-US"/>
              <a:t> and </a:t>
            </a:r>
            <a:r>
              <a:rPr lang="en-US" b="1"/>
              <a:t>Distribute</a:t>
            </a:r>
            <a:r>
              <a:rPr lang="en-US"/>
              <a:t> commands</a:t>
            </a:r>
          </a:p>
          <a:p>
            <a:pPr marL="119063" indent="-119063">
              <a:buFont typeface="Arial" panose="020B0604020202020204" pitchFamily="34" charset="0"/>
              <a:buChar char="•"/>
              <a:defRPr/>
            </a:pPr>
            <a:r>
              <a:rPr lang="en-US"/>
              <a:t>Ungroup and resize the secondary information shape to fit</a:t>
            </a:r>
          </a:p>
          <a:p>
            <a:pPr marL="119063" lvl="0" indent="-119063">
              <a:buFont typeface="Arial" panose="020B0604020202020204" pitchFamily="34" charset="0"/>
              <a:buChar char="•"/>
              <a:defRPr/>
            </a:pPr>
            <a:endParaRPr lang="en-US"/>
          </a:p>
          <a:p>
            <a:pPr marL="119063" indent="-119063">
              <a:buFont typeface="Arial" panose="020B0604020202020204" pitchFamily="34" charset="0"/>
              <a:buChar char="•"/>
            </a:pP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FBC3A-A12C-40F9-BB8D-BC30C7901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1421121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TB/HIV-7.1: The PUDR comment approach aims to </a:t>
            </a:r>
            <a:r>
              <a:rPr lang="en-US" sz="1800">
                <a:solidFill>
                  <a:srgbClr val="000000"/>
                </a:solidFill>
                <a:effectLst/>
                <a:latin typeface="Arial" panose="020B0604020202020204" pitchFamily="34" charset="0"/>
                <a:ea typeface="Calibri" panose="020F0502020204030204" pitchFamily="34" charset="0"/>
              </a:rPr>
              <a:t>address the need for uniformity with the WHO indicator definitions, the gap in WHO guidance on repeat TPT for PLHIV and the challenge some countries have in being able to calculate and report this indicator denominator correctly</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31254-3E2A-413C-B32A-FCE3FE6A85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758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a:solidFill>
                  <a:srgbClr val="000000"/>
                </a:solidFill>
                <a:latin typeface="Arial"/>
                <a:ea typeface="Arial"/>
                <a:cs typeface="Arial"/>
              </a:rPr>
              <a:t>Disaggregation categories dropped for 4 indicators (disaggregated data is relevant at country-level but deemed not required for reporting to Global Fund)</a:t>
            </a:r>
            <a:r>
              <a:rPr lang="en-US" sz="1200" b="0" i="0">
                <a:solidFill>
                  <a:srgbClr val="000000"/>
                </a:solidFill>
                <a:latin typeface="Arial"/>
                <a:ea typeface="Arial"/>
                <a:cs typeface="Arial"/>
              </a:rPr>
              <a:t>​</a:t>
            </a:r>
            <a:endParaRPr lang="en-US"/>
          </a:p>
        </p:txBody>
      </p:sp>
      <p:sp>
        <p:nvSpPr>
          <p:cNvPr id="4" name="Slide Number Placeholder 3"/>
          <p:cNvSpPr>
            <a:spLocks noGrp="1"/>
          </p:cNvSpPr>
          <p:nvPr>
            <p:ph type="sldNum" sz="quarter" idx="5"/>
          </p:nvPr>
        </p:nvSpPr>
        <p:spPr/>
        <p:txBody>
          <a:bodyPr/>
          <a:lstStyle/>
          <a:p>
            <a:fld id="{AC131254-3E2A-413C-B32A-FCE3FE6A85CA}" type="slidenum">
              <a:rPr lang="en-GB" smtClean="0"/>
              <a:t>29</a:t>
            </a:fld>
            <a:endParaRPr lang="en-GB"/>
          </a:p>
        </p:txBody>
      </p:sp>
    </p:spTree>
    <p:extLst>
      <p:ext uri="{BB962C8B-B14F-4D97-AF65-F5344CB8AC3E}">
        <p14:creationId xmlns:p14="http://schemas.microsoft.com/office/powerpoint/2010/main" val="1269477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4F4FA-849A-254A-B3F7-688481C2C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418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4F4FA-849A-254A-B3F7-688481C2C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138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Secretariat has developed the C19RM M&amp;E framework (including indicators to track progress) to ensure consistent reporting of investments and progress in C19RM across countries. </a:t>
            </a:r>
          </a:p>
        </p:txBody>
      </p:sp>
      <p:sp>
        <p:nvSpPr>
          <p:cNvPr id="4" name="Slide Number Placeholder 3"/>
          <p:cNvSpPr>
            <a:spLocks noGrp="1"/>
          </p:cNvSpPr>
          <p:nvPr>
            <p:ph type="sldNum" sz="quarter" idx="5"/>
          </p:nvPr>
        </p:nvSpPr>
        <p:spPr/>
        <p:txBody>
          <a:bodyPr/>
          <a:lstStyle/>
          <a:p>
            <a:fld id="{AB08556A-E69D-4EEC-91EF-EBD03ACDD6B2}" type="slidenum">
              <a:rPr lang="en-US" smtClean="0"/>
              <a:t>39</a:t>
            </a:fld>
            <a:endParaRPr lang="en-US"/>
          </a:p>
        </p:txBody>
      </p:sp>
    </p:spTree>
    <p:extLst>
      <p:ext uri="{BB962C8B-B14F-4D97-AF65-F5344CB8AC3E}">
        <p14:creationId xmlns:p14="http://schemas.microsoft.com/office/powerpoint/2010/main" val="145253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endParaRPr lang="en-US"/>
          </a:p>
          <a:p>
            <a:endParaRPr lang="en-US"/>
          </a:p>
          <a:p>
            <a:endParaRPr lang="en-US"/>
          </a:p>
        </p:txBody>
      </p:sp>
      <p:sp>
        <p:nvSpPr>
          <p:cNvPr id="4" name="Slide Number Placeholder 3"/>
          <p:cNvSpPr>
            <a:spLocks noGrp="1"/>
          </p:cNvSpPr>
          <p:nvPr>
            <p:ph type="sldNum" sz="quarter" idx="10"/>
          </p:nvPr>
        </p:nvSpPr>
        <p:spPr/>
        <p:txBody>
          <a:bodyPr/>
          <a:lstStyle/>
          <a:p>
            <a:fld id="{9F4FBC3A-A12C-40F9-BB8D-BC30C7901396}" type="slidenum">
              <a:rPr lang="en-US" smtClean="0"/>
              <a:pPr/>
              <a:t>9</a:t>
            </a:fld>
            <a:endParaRPr lang="en-US"/>
          </a:p>
        </p:txBody>
      </p:sp>
      <p:sp>
        <p:nvSpPr>
          <p:cNvPr id="7" name="Slide Image Placeholder 6"/>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412530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endParaRPr lang="en-US"/>
          </a:p>
          <a:p>
            <a:endParaRPr lang="en-US"/>
          </a:p>
          <a:p>
            <a:endParaRPr lang="en-US"/>
          </a:p>
        </p:txBody>
      </p:sp>
      <p:sp>
        <p:nvSpPr>
          <p:cNvPr id="4" name="Slide Number Placeholder 3"/>
          <p:cNvSpPr>
            <a:spLocks noGrp="1"/>
          </p:cNvSpPr>
          <p:nvPr>
            <p:ph type="sldNum" sz="quarter" idx="10"/>
          </p:nvPr>
        </p:nvSpPr>
        <p:spPr/>
        <p:txBody>
          <a:bodyPr/>
          <a:lstStyle/>
          <a:p>
            <a:fld id="{9F4FBC3A-A12C-40F9-BB8D-BC30C7901396}" type="slidenum">
              <a:rPr lang="en-US" smtClean="0"/>
              <a:pPr/>
              <a:t>10</a:t>
            </a:fld>
            <a:endParaRPr lang="en-US"/>
          </a:p>
        </p:txBody>
      </p:sp>
      <p:sp>
        <p:nvSpPr>
          <p:cNvPr id="7" name="Slide Image Placeholder 6"/>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376272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Sample Essential Data Table for TB Program Essentials.</a:t>
            </a:r>
            <a:endParaRPr lang="en-US" dirty="0"/>
          </a:p>
        </p:txBody>
      </p:sp>
      <p:sp>
        <p:nvSpPr>
          <p:cNvPr id="4" name="Slide Number Placeholder 3"/>
          <p:cNvSpPr>
            <a:spLocks noGrp="1"/>
          </p:cNvSpPr>
          <p:nvPr>
            <p:ph type="sldNum" sz="quarter" idx="5"/>
          </p:nvPr>
        </p:nvSpPr>
        <p:spPr/>
        <p:txBody>
          <a:bodyPr/>
          <a:lstStyle/>
          <a:p>
            <a:fld id="{AC131254-3E2A-413C-B32A-FCE3FE6A85CA}" type="slidenum">
              <a:rPr lang="en-GB" smtClean="0"/>
              <a:t>12</a:t>
            </a:fld>
            <a:endParaRPr lang="en-GB"/>
          </a:p>
        </p:txBody>
      </p:sp>
    </p:spTree>
    <p:extLst>
      <p:ext uri="{BB962C8B-B14F-4D97-AF65-F5344CB8AC3E}">
        <p14:creationId xmlns:p14="http://schemas.microsoft.com/office/powerpoint/2010/main" val="3220082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131254-3E2A-413C-B32A-FCE3FE6A85CA}" type="slidenum">
              <a:rPr lang="en-GB" smtClean="0"/>
              <a:t>17</a:t>
            </a:fld>
            <a:endParaRPr lang="en-GB"/>
          </a:p>
        </p:txBody>
      </p:sp>
    </p:spTree>
    <p:extLst>
      <p:ext uri="{BB962C8B-B14F-4D97-AF65-F5344CB8AC3E}">
        <p14:creationId xmlns:p14="http://schemas.microsoft.com/office/powerpoint/2010/main" val="2956162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19916E-D023-4EBA-B0B8-1F5571272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031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gn="l" rtl="0" fontAlgn="base"/>
            <a:r>
              <a:rPr lang="en-US" sz="1800" b="0" i="0">
                <a:solidFill>
                  <a:srgbClr val="000000"/>
                </a:solidFill>
                <a:effectLst/>
                <a:latin typeface="Calibri" panose="020F0502020204030204" pitchFamily="34" charset="0"/>
              </a:rPr>
              <a:t>The Global Fund has made available several resources that applicants should consult when developing their HIV funding request. These include </a:t>
            </a:r>
            <a:endParaRPr lang="en-US" b="0" i="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The HIV information Note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The Modular Framework (both of which I will talk to later in this presentation)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Other Information Notes (such as for RSSH) and Technical Briefs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This is in addition to the materials that are included on the Global Fund website with Applicant Guidance Materials. </a:t>
            </a:r>
          </a:p>
          <a:p>
            <a:pPr lvl="1"/>
            <a:endParaRPr lang="en-US"/>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FBC3A-A12C-40F9-BB8D-BC30C7901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3215085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In the 2023-2025 allocation period, there are new opportunities to leverage advances in HIV</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prevention and treatment and to adopt precision public health approaches. The new Global Fund and global strategies and guidelines spell out these opportunities which are also reflected in the HIV related guidance materials. These guidance materials have all been developed in collaboration with our key partners and they are fully aligned with HIV-related global strategies and the latest technical guidance. </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Regarding the Essential Data Tables, there are now 2 tables to complete, the indicator tables and the program essentials. The indicator tables are again pre-filled by Global Fund where available and now include additional baseline data (and disaggregates). I will speak about the key changes in the HIV information note and the modular framework as well as the program essentials later during my presentation.  </a:t>
            </a:r>
            <a:r>
              <a:rPr lang="en-US"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FBC3A-A12C-40F9-BB8D-BC30C7901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1971927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Global Fund investments should contribute to country-owned responses. Therefore, requests should be aligned with national priorities set out in national strategic documents, specifically HIV National Strategic Plans which should be harmonized with national health sector strategies. </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HIV Investment approach outlines four stages of a strategic investment approach: understand, design, deliver, and sustain. Recommendations from the 2020-2022 Technical Review Panel (TRP) Lessons Learned Report are also reflected in this section.</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Programs are at different stages in their response to the HIV epidemic. The recommendations provided in this section should be adapted to the country specific context. For example, while countries have been collecting data to know their epidemic, updated and increasingly more granular data will become necessary in some of those countries to address the evolving epidemic. </a:t>
            </a:r>
          </a:p>
          <a:p>
            <a:endParaRPr lang="en-US"/>
          </a:p>
        </p:txBody>
      </p:sp>
      <p:sp>
        <p:nvSpPr>
          <p:cNvPr id="4" name="Slide Number Placeholder 3"/>
          <p:cNvSpPr>
            <a:spLocks noGrp="1"/>
          </p:cNvSpPr>
          <p:nvPr>
            <p:ph type="sldNum" sz="quarter" idx="5"/>
          </p:nvPr>
        </p:nvSpPr>
        <p:spPr/>
        <p:txBody>
          <a:bodyPr/>
          <a:lstStyle/>
          <a:p>
            <a:fld id="{F7DA00EE-2A66-49B0-978D-29FBD6B0C757}" type="slidenum">
              <a:rPr lang="en-US" smtClean="0"/>
              <a:t>23</a:t>
            </a:fld>
            <a:endParaRPr lang="en-US"/>
          </a:p>
        </p:txBody>
      </p:sp>
    </p:spTree>
    <p:extLst>
      <p:ext uri="{BB962C8B-B14F-4D97-AF65-F5344CB8AC3E}">
        <p14:creationId xmlns:p14="http://schemas.microsoft.com/office/powerpoint/2010/main" val="746986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8.sv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4.svg"/></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9.xml"/><Relationship Id="rId6" Type="http://schemas.openxmlformats.org/officeDocument/2006/relationships/image" Target="../media/image5.png"/><Relationship Id="rId5" Type="http://schemas.openxmlformats.org/officeDocument/2006/relationships/hyperlink" Target="https://www.theglobalfund.org/" TargetMode="External"/><Relationship Id="rId4"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1.xml"/><Relationship Id="rId1" Type="http://schemas.openxmlformats.org/officeDocument/2006/relationships/tags" Target="../tags/tag40.xml"/><Relationship Id="rId6" Type="http://schemas.openxmlformats.org/officeDocument/2006/relationships/image" Target="../media/image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1.xml"/><Relationship Id="rId1" Type="http://schemas.openxmlformats.org/officeDocument/2006/relationships/tags" Target="../tags/tag41.xml"/><Relationship Id="rId6" Type="http://schemas.openxmlformats.org/officeDocument/2006/relationships/image" Target="../media/image5.png"/><Relationship Id="rId5" Type="http://schemas.openxmlformats.org/officeDocument/2006/relationships/hyperlink" Target="https://www.theglobalfund.org/" TargetMode="External"/><Relationship Id="rId4" Type="http://schemas.openxmlformats.org/officeDocument/2006/relationships/image" Target="../media/image22.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1.xml"/><Relationship Id="rId1" Type="http://schemas.openxmlformats.org/officeDocument/2006/relationships/tags" Target="../tags/tag42.xml"/><Relationship Id="rId6" Type="http://schemas.openxmlformats.org/officeDocument/2006/relationships/image" Target="../media/image5.png"/><Relationship Id="rId5" Type="http://schemas.openxmlformats.org/officeDocument/2006/relationships/hyperlink" Target="https://www.theglobalfund.org/" TargetMode="External"/><Relationship Id="rId4" Type="http://schemas.openxmlformats.org/officeDocument/2006/relationships/image" Target="../media/image2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9.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26.png"/><Relationship Id="rId2" Type="http://schemas.openxmlformats.org/officeDocument/2006/relationships/tags" Target="../tags/tag46.xml"/><Relationship Id="rId1" Type="http://schemas.openxmlformats.org/officeDocument/2006/relationships/vmlDrawing" Target="../drawings/vmlDrawing1.vml"/><Relationship Id="rId6" Type="http://schemas.openxmlformats.org/officeDocument/2006/relationships/image" Target="../media/image25.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image" Target="../media/image11.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6.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416184FD-CBC9-4FF3-9E0A-C45F56399106}"/>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23325771" name="image" descr="{&quot;templafy&quot;:{&quot;id&quot;:&quot;14b93ec1-9f0a-4c69-ae8c-cef5076314d9&quot;}}"/>
          <p:cNvPicPr>
            <a:picLocks noChangeAspect="1"/>
          </p:cNvPicPr>
          <p:nvPr/>
        </p:nvPicPr>
        <p:blipFill>
          <a:blip r:embed="rId3"/>
          <a:stretch>
            <a:fillRect/>
          </a:stretch>
        </p:blipFill>
        <p:spPr>
          <a:xfrm>
            <a:off x="358774" y="269875"/>
            <a:ext cx="2253600" cy="773055"/>
          </a:xfrm>
          <a:prstGeom prst="rect">
            <a:avLst/>
          </a:prstGeom>
        </p:spPr>
      </p:pic>
    </p:spTree>
    <p:extLst>
      <p:ext uri="{BB962C8B-B14F-4D97-AF65-F5344CB8AC3E}">
        <p14:creationId xmlns:p14="http://schemas.microsoft.com/office/powerpoint/2010/main" val="279457595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69EA47E-6C41-451E-8DD8-8768C8368E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itle 1">
            <a:extLst>
              <a:ext uri="{FF2B5EF4-FFF2-40B4-BE49-F238E27FC236}">
                <a16:creationId xmlns:a16="http://schemas.microsoft.com/office/drawing/2014/main" id="{1816D06E-260D-4306-8191-C5566E188118}"/>
              </a:ext>
            </a:extLst>
          </p:cNvPr>
          <p:cNvSpPr>
            <a:spLocks noGrp="1"/>
          </p:cNvSpPr>
          <p:nvPr>
            <p:ph type="title" hasCustomPrompt="1"/>
          </p:nvPr>
        </p:nvSpPr>
        <p:spPr>
          <a:xfrm>
            <a:off x="358775" y="269877"/>
            <a:ext cx="11473224" cy="730788"/>
          </a:xfrm>
        </p:spPr>
        <p:txBody>
          <a:bodyPr anchor="t" anchorCtr="0">
            <a:noAutofit/>
          </a:bodyPr>
          <a:lstStyle>
            <a:lvl1pPr>
              <a:defRPr sz="4800">
                <a:solidFill>
                  <a:schemeClr val="bg1"/>
                </a:solidFill>
              </a:defRPr>
            </a:lvl1pPr>
          </a:lstStyle>
          <a:p>
            <a:r>
              <a:rPr lang="en-US"/>
              <a:t>Add 1. Section title</a:t>
            </a:r>
          </a:p>
        </p:txBody>
      </p:sp>
      <p:sp>
        <p:nvSpPr>
          <p:cNvPr id="9" name="Text Placeholder 2">
            <a:extLst>
              <a:ext uri="{FF2B5EF4-FFF2-40B4-BE49-F238E27FC236}">
                <a16:creationId xmlns:a16="http://schemas.microsoft.com/office/drawing/2014/main" id="{F0426C92-CA81-4B45-B228-1C41F86F27C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369138857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4" y="1947863"/>
            <a:ext cx="5626100" cy="4002087"/>
          </a:xfrm>
        </p:spPr>
        <p:txBody>
          <a:bodyPr numCol="1"/>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28576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numCol="2"/>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943108"/>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3" name="Straight Connector 2">
            <a:extLst>
              <a:ext uri="{FF2B5EF4-FFF2-40B4-BE49-F238E27FC236}">
                <a16:creationId xmlns:a16="http://schemas.microsoft.com/office/drawing/2014/main" id="{71F7789E-3BDD-456A-8B4E-D05A3BEA3719}"/>
              </a:ext>
            </a:extLst>
          </p:cNvPr>
          <p:cNvCxnSpPr/>
          <p:nvPr userDrawn="1"/>
        </p:nvCxnSpPr>
        <p:spPr>
          <a:xfrm>
            <a:off x="358775" y="1798911"/>
            <a:ext cx="114728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74475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Content Placeholder 11">
            <a:extLst>
              <a:ext uri="{FF2B5EF4-FFF2-40B4-BE49-F238E27FC236}">
                <a16:creationId xmlns:a16="http://schemas.microsoft.com/office/drawing/2014/main" id="{490072E2-535B-45DE-A724-F7BE6D7347E4}"/>
              </a:ext>
            </a:extLst>
          </p:cNvPr>
          <p:cNvSpPr>
            <a:spLocks noGrp="1"/>
          </p:cNvSpPr>
          <p:nvPr>
            <p:ph sz="quarter" idx="17" hasCustomPrompt="1"/>
          </p:nvPr>
        </p:nvSpPr>
        <p:spPr>
          <a:xfrm>
            <a:off x="6203639"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51284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1/3 - 2/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1947325"/>
            <a:ext cx="3678237"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Content Placeholder 2">
            <a:extLst>
              <a:ext uri="{FF2B5EF4-FFF2-40B4-BE49-F238E27FC236}">
                <a16:creationId xmlns:a16="http://schemas.microsoft.com/office/drawing/2014/main" id="{5C34EDB7-6D95-41C7-98E2-50E9A314BEC5}"/>
              </a:ext>
            </a:extLst>
          </p:cNvPr>
          <p:cNvSpPr>
            <a:spLocks noGrp="1"/>
          </p:cNvSpPr>
          <p:nvPr>
            <p:ph idx="16" hasCustomPrompt="1"/>
          </p:nvPr>
        </p:nvSpPr>
        <p:spPr>
          <a:xfrm>
            <a:off x="4254500" y="1947324"/>
            <a:ext cx="7575999"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11DE99CC-1193-4724-B97A-63B084C77E8A}"/>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B2800772-5DC2-4428-A9AB-688654016454}"/>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903F7134-E454-4438-88AC-D186E1F59979}"/>
              </a:ext>
            </a:extLst>
          </p:cNvPr>
          <p:cNvCxnSpPr>
            <a:cxnSpLocks/>
          </p:cNvCxnSpPr>
          <p:nvPr userDrawn="1"/>
        </p:nvCxnSpPr>
        <p:spPr>
          <a:xfrm>
            <a:off x="358775" y="1798911"/>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A72D3E-ED9E-487D-8E75-BDE8764D0F2A}"/>
              </a:ext>
            </a:extLst>
          </p:cNvPr>
          <p:cNvCxnSpPr>
            <a:cxnSpLocks/>
          </p:cNvCxnSpPr>
          <p:nvPr userDrawn="1"/>
        </p:nvCxnSpPr>
        <p:spPr>
          <a:xfrm>
            <a:off x="4254500" y="1798911"/>
            <a:ext cx="757903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77342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415900-5670-4A00-8CEC-6DFA5D57488E}"/>
              </a:ext>
            </a:extLst>
          </p:cNvPr>
          <p:cNvSpPr>
            <a:spLocks noGrp="1"/>
          </p:cNvSpPr>
          <p:nvPr>
            <p:ph type="dt" sz="half" idx="10"/>
          </p:nvPr>
        </p:nvSpPr>
        <p:spPr>
          <a:xfrm>
            <a:off x="847725" y="6946900"/>
            <a:ext cx="2743200" cy="365125"/>
          </a:xfrm>
          <a:prstGeom prst="rect">
            <a:avLst/>
          </a:prstGeom>
        </p:spPr>
        <p:txBody>
          <a:bodyPr/>
          <a:lstStyle/>
          <a:p>
            <a:fld id="{25BF746F-F7BD-4DAC-844B-31D72A7B82B4}" type="datetime1">
              <a:rPr lang="en-US" smtClean="0"/>
              <a:t>1/26/2023</a:t>
            </a:fld>
            <a:endParaRPr lang="en-US"/>
          </a:p>
        </p:txBody>
      </p:sp>
      <p:sp>
        <p:nvSpPr>
          <p:cNvPr id="4" name="Footer Placeholder 3">
            <a:extLst>
              <a:ext uri="{FF2B5EF4-FFF2-40B4-BE49-F238E27FC236}">
                <a16:creationId xmlns:a16="http://schemas.microsoft.com/office/drawing/2014/main" id="{E1308136-A193-42AF-B4F8-0FE8DD01F7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EE95C7-8261-4980-A6A7-1FCF4A6DE149}"/>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CA73A4EF-33F6-433B-9F35-5BB6B3C7B2A8}"/>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Content Placeholder 7">
            <a:extLst>
              <a:ext uri="{FF2B5EF4-FFF2-40B4-BE49-F238E27FC236}">
                <a16:creationId xmlns:a16="http://schemas.microsoft.com/office/drawing/2014/main" id="{9C0CB55A-7479-40ED-89A1-53B04326727E}"/>
              </a:ext>
            </a:extLst>
          </p:cNvPr>
          <p:cNvSpPr>
            <a:spLocks noGrp="1"/>
          </p:cNvSpPr>
          <p:nvPr>
            <p:ph sz="quarter" idx="13" hasCustomPrompt="1"/>
          </p:nvPr>
        </p:nvSpPr>
        <p:spPr>
          <a:xfrm>
            <a:off x="360363" y="1990725"/>
            <a:ext cx="5626100" cy="1779588"/>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FBE7EB6-23B8-4042-9882-DF407708EA5F}"/>
              </a:ext>
            </a:extLst>
          </p:cNvPr>
          <p:cNvSpPr>
            <a:spLocks noGrp="1"/>
          </p:cNvSpPr>
          <p:nvPr>
            <p:ph sz="quarter" idx="14" hasCustomPrompt="1"/>
          </p:nvPr>
        </p:nvSpPr>
        <p:spPr>
          <a:xfrm>
            <a:off x="360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DD28430F-2DC6-4B69-BDBC-F973117F63A8}"/>
              </a:ext>
            </a:extLst>
          </p:cNvPr>
          <p:cNvSpPr>
            <a:spLocks noGrp="1"/>
          </p:cNvSpPr>
          <p:nvPr>
            <p:ph sz="quarter" idx="15" hasCustomPrompt="1"/>
          </p:nvPr>
        </p:nvSpPr>
        <p:spPr>
          <a:xfrm>
            <a:off x="6204001" y="1992089"/>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32B5A710-CB0F-4BC5-8082-1CBE8A24808D}"/>
              </a:ext>
            </a:extLst>
          </p:cNvPr>
          <p:cNvSpPr>
            <a:spLocks noGrp="1"/>
          </p:cNvSpPr>
          <p:nvPr>
            <p:ph sz="quarter" idx="16" hasCustomPrompt="1"/>
          </p:nvPr>
        </p:nvSpPr>
        <p:spPr>
          <a:xfrm>
            <a:off x="6204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C80A491E-47F6-45BF-A924-5EA71B7C7F43}"/>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A5F7C43A-4B76-400E-95CB-C88610641FD9}"/>
              </a:ext>
            </a:extLst>
          </p:cNvPr>
          <p:cNvSpPr>
            <a:spLocks noGrp="1"/>
          </p:cNvSpPr>
          <p:nvPr>
            <p:ph type="body" sz="quarter" idx="21"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9" name="Straight Connector 18">
            <a:extLst>
              <a:ext uri="{FF2B5EF4-FFF2-40B4-BE49-F238E27FC236}">
                <a16:creationId xmlns:a16="http://schemas.microsoft.com/office/drawing/2014/main" id="{1A7C6F75-47E5-4F2E-92C5-475D6C76AD3D}"/>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E475C4-5A0E-470E-B51E-CEBEB03A703D}"/>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AC31F0-1F31-4AFD-8F00-38DDCF90A121}"/>
              </a:ext>
            </a:extLst>
          </p:cNvPr>
          <p:cNvCxnSpPr>
            <a:cxnSpLocks/>
          </p:cNvCxnSpPr>
          <p:nvPr userDrawn="1"/>
        </p:nvCxnSpPr>
        <p:spPr>
          <a:xfrm>
            <a:off x="358775"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9297BE-4964-47FC-AF8B-898DB2EE6301}"/>
              </a:ext>
            </a:extLst>
          </p:cNvPr>
          <p:cNvCxnSpPr>
            <a:cxnSpLocks/>
          </p:cNvCxnSpPr>
          <p:nvPr userDrawn="1"/>
        </p:nvCxnSpPr>
        <p:spPr>
          <a:xfrm>
            <a:off x="6203950"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32205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2375" userDrawn="1">
          <p15:clr>
            <a:srgbClr val="FF96FF"/>
          </p15:clr>
        </p15:guide>
        <p15:guide id="5" orient="horz" pos="2511" userDrawn="1">
          <p15:clr>
            <a:srgbClr val="FF96FF"/>
          </p15:clr>
        </p15:guide>
        <p15:guide id="6" orient="horz" pos="3753" userDrawn="1">
          <p15:clr>
            <a:srgbClr val="FF96FF"/>
          </p15:clr>
        </p15:guide>
        <p15:guide id="7" pos="226" userDrawn="1">
          <p15:clr>
            <a:srgbClr val="FF96FF"/>
          </p15:clr>
        </p15:guide>
        <p15:guide id="8" pos="3771" userDrawn="1">
          <p15:clr>
            <a:srgbClr val="FF96FF"/>
          </p15:clr>
        </p15:guide>
        <p15:guide id="9" pos="3908" userDrawn="1">
          <p15:clr>
            <a:srgbClr val="FF96FF"/>
          </p15:clr>
        </p15:guide>
        <p15:guide id="10" pos="7453" userDrawn="1">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269875"/>
            <a:ext cx="8549050" cy="5688125"/>
          </a:xfrm>
        </p:spPr>
        <p:txBody>
          <a:bodyPr/>
          <a:lstStyle>
            <a:lvl1pPr marL="0" indent="0">
              <a:buNone/>
              <a:defRPr sz="3200"/>
            </a:lvl1pPr>
            <a:lvl2pPr marL="0" indent="0">
              <a:buNone/>
              <a:defRPr sz="3200"/>
            </a:lvl2pPr>
            <a:lvl3pPr marL="0" indent="0">
              <a:buNone/>
              <a:defRPr sz="2400"/>
            </a:lvl3pPr>
            <a:lvl4pPr marL="0" indent="0">
              <a:buNone/>
              <a:defRPr sz="2400"/>
            </a:lvl4pPr>
            <a:lvl5pPr marL="0" indent="0">
              <a:buNone/>
              <a:defRPr sz="2400"/>
            </a:lvl5pPr>
          </a:lstStyle>
          <a:p>
            <a:pPr lvl="0"/>
            <a:r>
              <a:rPr lang="en-US"/>
              <a:t>Add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320589391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931" userDrawn="1">
          <p15:clr>
            <a:srgbClr val="FF96FF"/>
          </p15:clr>
        </p15:guide>
        <p15:guide id="7" pos="2067" userDrawn="1">
          <p15:clr>
            <a:srgbClr val="FF96FF"/>
          </p15:clr>
        </p15:guide>
        <p15:guide id="8" pos="3771" userDrawn="1">
          <p15:clr>
            <a:srgbClr val="FF96FF"/>
          </p15:clr>
        </p15:guide>
        <p15:guide id="9" pos="3908" userDrawn="1">
          <p15:clr>
            <a:srgbClr val="FF96FF"/>
          </p15:clr>
        </p15:guide>
        <p15:guide id="10" pos="5612" userDrawn="1">
          <p15:clr>
            <a:srgbClr val="FF96FF"/>
          </p15:clr>
        </p15:guide>
        <p15:guide id="11" pos="5748" userDrawn="1">
          <p15:clr>
            <a:srgbClr val="FF96FF"/>
          </p15:clr>
        </p15:guide>
        <p15:guide id="12" pos="7453" userDrawn="1">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13173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Sta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3463301"/>
            <a:ext cx="3678237" cy="1438209"/>
          </a:xfrm>
        </p:spPr>
        <p:txBody>
          <a:bodyPr/>
          <a:lstStyle>
            <a:lvl1pPr>
              <a:defRPr/>
            </a:lvl1pPr>
            <a:lvl2pPr>
              <a:defRPr/>
            </a:lvl2pPr>
          </a:lstStyle>
          <a:p>
            <a:pPr lvl="0"/>
            <a:r>
              <a:rPr lang="en-US"/>
              <a:t>Add text</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4CADCDFA-40D3-4FE8-8482-2352DB54BCE1}"/>
              </a:ext>
            </a:extLst>
          </p:cNvPr>
          <p:cNvSpPr>
            <a:spLocks noGrp="1"/>
          </p:cNvSpPr>
          <p:nvPr>
            <p:ph type="pic" sz="quarter" idx="16" hasCustomPrompt="1"/>
          </p:nvPr>
        </p:nvSpPr>
        <p:spPr>
          <a:xfrm>
            <a:off x="360363" y="1817888"/>
            <a:ext cx="3678237" cy="1233487"/>
          </a:xfrm>
        </p:spPr>
        <p:txBody>
          <a:bodyPr tIns="144000"/>
          <a:lstStyle>
            <a:lvl1pPr marL="0" indent="0" algn="ctr">
              <a:buNone/>
              <a:defRPr/>
            </a:lvl1pPr>
          </a:lstStyle>
          <a:p>
            <a:r>
              <a:rPr lang="en-US"/>
              <a:t>Add icon or image</a:t>
            </a:r>
          </a:p>
        </p:txBody>
      </p:sp>
      <p:sp>
        <p:nvSpPr>
          <p:cNvPr id="13" name="Content Placeholder 2">
            <a:extLst>
              <a:ext uri="{FF2B5EF4-FFF2-40B4-BE49-F238E27FC236}">
                <a16:creationId xmlns:a16="http://schemas.microsoft.com/office/drawing/2014/main" id="{07BFC6C2-0944-41C4-A1F8-DBF51C90720C}"/>
              </a:ext>
            </a:extLst>
          </p:cNvPr>
          <p:cNvSpPr>
            <a:spLocks noGrp="1"/>
          </p:cNvSpPr>
          <p:nvPr>
            <p:ph idx="17" hasCustomPrompt="1"/>
          </p:nvPr>
        </p:nvSpPr>
        <p:spPr>
          <a:xfrm>
            <a:off x="4253776" y="3463301"/>
            <a:ext cx="3678237" cy="1445742"/>
          </a:xfrm>
        </p:spPr>
        <p:txBody>
          <a:bodyPr/>
          <a:lstStyle>
            <a:lvl1pPr>
              <a:defRPr/>
            </a:lvl1pPr>
          </a:lstStyle>
          <a:p>
            <a:pPr lvl="0"/>
            <a:r>
              <a:rPr lang="en-US"/>
              <a:t>Add text</a:t>
            </a:r>
          </a:p>
          <a:p>
            <a:pPr lvl="1"/>
            <a:r>
              <a:rPr lang="en-US"/>
              <a:t>Second level</a:t>
            </a:r>
          </a:p>
          <a:p>
            <a:pPr lvl="2"/>
            <a:r>
              <a:rPr lang="en-US"/>
              <a:t>Third level</a:t>
            </a:r>
          </a:p>
        </p:txBody>
      </p:sp>
      <p:sp>
        <p:nvSpPr>
          <p:cNvPr id="15" name="Picture Placeholder 11">
            <a:extLst>
              <a:ext uri="{FF2B5EF4-FFF2-40B4-BE49-F238E27FC236}">
                <a16:creationId xmlns:a16="http://schemas.microsoft.com/office/drawing/2014/main" id="{980C40B3-D75F-4C27-8F65-9B5C0A68B32D}"/>
              </a:ext>
            </a:extLst>
          </p:cNvPr>
          <p:cNvSpPr>
            <a:spLocks noGrp="1"/>
          </p:cNvSpPr>
          <p:nvPr>
            <p:ph type="pic" sz="quarter" idx="19" hasCustomPrompt="1"/>
          </p:nvPr>
        </p:nvSpPr>
        <p:spPr>
          <a:xfrm>
            <a:off x="4254500" y="1817888"/>
            <a:ext cx="3678237" cy="1233487"/>
          </a:xfrm>
        </p:spPr>
        <p:txBody>
          <a:bodyPr tIns="144000"/>
          <a:lstStyle>
            <a:lvl1pPr marL="0" indent="0" algn="ctr">
              <a:buNone/>
              <a:defRPr/>
            </a:lvl1pPr>
          </a:lstStyle>
          <a:p>
            <a:r>
              <a:rPr lang="en-US"/>
              <a:t>Add icon or image</a:t>
            </a:r>
          </a:p>
        </p:txBody>
      </p:sp>
      <p:sp>
        <p:nvSpPr>
          <p:cNvPr id="16" name="Content Placeholder 2">
            <a:extLst>
              <a:ext uri="{FF2B5EF4-FFF2-40B4-BE49-F238E27FC236}">
                <a16:creationId xmlns:a16="http://schemas.microsoft.com/office/drawing/2014/main" id="{B362638D-6D6F-4355-AD1C-5B82AC48292D}"/>
              </a:ext>
            </a:extLst>
          </p:cNvPr>
          <p:cNvSpPr>
            <a:spLocks noGrp="1"/>
          </p:cNvSpPr>
          <p:nvPr>
            <p:ph idx="20" hasCustomPrompt="1"/>
          </p:nvPr>
        </p:nvSpPr>
        <p:spPr>
          <a:xfrm>
            <a:off x="8147189" y="3463301"/>
            <a:ext cx="3678237" cy="1465783"/>
          </a:xfrm>
        </p:spPr>
        <p:txBody>
          <a:bodyPr/>
          <a:lstStyle>
            <a:lvl1pPr>
              <a:defRPr/>
            </a:lvl1pPr>
          </a:lstStyle>
          <a:p>
            <a:pPr lvl="0"/>
            <a:r>
              <a:rPr lang="en-US"/>
              <a:t>Add text </a:t>
            </a:r>
          </a:p>
          <a:p>
            <a:pPr lvl="1"/>
            <a:r>
              <a:rPr lang="en-US"/>
              <a:t>Second level</a:t>
            </a:r>
          </a:p>
          <a:p>
            <a:pPr lvl="2"/>
            <a:r>
              <a:rPr lang="en-US"/>
              <a:t>Third level</a:t>
            </a:r>
          </a:p>
        </p:txBody>
      </p:sp>
      <p:sp>
        <p:nvSpPr>
          <p:cNvPr id="18" name="Picture Placeholder 11">
            <a:extLst>
              <a:ext uri="{FF2B5EF4-FFF2-40B4-BE49-F238E27FC236}">
                <a16:creationId xmlns:a16="http://schemas.microsoft.com/office/drawing/2014/main" id="{EB21BCFD-8E2F-4F1B-86E7-41F1317ED1EB}"/>
              </a:ext>
            </a:extLst>
          </p:cNvPr>
          <p:cNvSpPr>
            <a:spLocks noGrp="1"/>
          </p:cNvSpPr>
          <p:nvPr>
            <p:ph type="pic" sz="quarter" idx="22" hasCustomPrompt="1"/>
          </p:nvPr>
        </p:nvSpPr>
        <p:spPr>
          <a:xfrm>
            <a:off x="8147913" y="1817888"/>
            <a:ext cx="3678237" cy="1233487"/>
          </a:xfrm>
        </p:spPr>
        <p:txBody>
          <a:bodyPr tIns="144000"/>
          <a:lstStyle>
            <a:lvl1pPr marL="0" indent="0" algn="ctr">
              <a:buNone/>
              <a:defRPr/>
            </a:lvl1pPr>
          </a:lstStyle>
          <a:p>
            <a:r>
              <a:rPr lang="en-US"/>
              <a:t>Add icon or image</a:t>
            </a:r>
          </a:p>
        </p:txBody>
      </p:sp>
      <p:sp>
        <p:nvSpPr>
          <p:cNvPr id="20" name="Text Placeholder 19">
            <a:extLst>
              <a:ext uri="{FF2B5EF4-FFF2-40B4-BE49-F238E27FC236}">
                <a16:creationId xmlns:a16="http://schemas.microsoft.com/office/drawing/2014/main" id="{A74B85C6-BEF9-4ADA-A489-A0B4FF568991}"/>
              </a:ext>
            </a:extLst>
          </p:cNvPr>
          <p:cNvSpPr>
            <a:spLocks noGrp="1"/>
          </p:cNvSpPr>
          <p:nvPr>
            <p:ph type="body" sz="quarter" idx="23" hasCustomPrompt="1"/>
          </p:nvPr>
        </p:nvSpPr>
        <p:spPr>
          <a:xfrm>
            <a:off x="360001"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1" name="Text Placeholder 19">
            <a:extLst>
              <a:ext uri="{FF2B5EF4-FFF2-40B4-BE49-F238E27FC236}">
                <a16:creationId xmlns:a16="http://schemas.microsoft.com/office/drawing/2014/main" id="{018407E5-6E6D-4F09-B91C-72513303E8D7}"/>
              </a:ext>
            </a:extLst>
          </p:cNvPr>
          <p:cNvSpPr>
            <a:spLocks noGrp="1"/>
          </p:cNvSpPr>
          <p:nvPr>
            <p:ph type="body" sz="quarter" idx="24" hasCustomPrompt="1"/>
          </p:nvPr>
        </p:nvSpPr>
        <p:spPr>
          <a:xfrm>
            <a:off x="4256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2" name="Text Placeholder 19">
            <a:extLst>
              <a:ext uri="{FF2B5EF4-FFF2-40B4-BE49-F238E27FC236}">
                <a16:creationId xmlns:a16="http://schemas.microsoft.com/office/drawing/2014/main" id="{2BCB50A8-00F6-4AE3-8876-B966A2F7B526}"/>
              </a:ext>
            </a:extLst>
          </p:cNvPr>
          <p:cNvSpPr>
            <a:spLocks noGrp="1"/>
          </p:cNvSpPr>
          <p:nvPr>
            <p:ph type="body" sz="quarter" idx="25" hasCustomPrompt="1"/>
          </p:nvPr>
        </p:nvSpPr>
        <p:spPr>
          <a:xfrm>
            <a:off x="8152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19" name="Title 1">
            <a:extLst>
              <a:ext uri="{FF2B5EF4-FFF2-40B4-BE49-F238E27FC236}">
                <a16:creationId xmlns:a16="http://schemas.microsoft.com/office/drawing/2014/main" id="{5AE9A54B-53A1-4875-849F-D52831CDD1FD}"/>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23" name="Text Placeholder 8">
            <a:extLst>
              <a:ext uri="{FF2B5EF4-FFF2-40B4-BE49-F238E27FC236}">
                <a16:creationId xmlns:a16="http://schemas.microsoft.com/office/drawing/2014/main" id="{1627A9DD-9A45-4FE5-86D5-7683C39397EB}"/>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4" name="Straight Connector 23">
            <a:extLst>
              <a:ext uri="{FF2B5EF4-FFF2-40B4-BE49-F238E27FC236}">
                <a16:creationId xmlns:a16="http://schemas.microsoft.com/office/drawing/2014/main" id="{AD6C75EF-3540-433C-8334-6F285BDB9FE7}"/>
              </a:ext>
            </a:extLst>
          </p:cNvPr>
          <p:cNvCxnSpPr>
            <a:cxnSpLocks/>
          </p:cNvCxnSpPr>
          <p:nvPr userDrawn="1"/>
        </p:nvCxnSpPr>
        <p:spPr>
          <a:xfrm>
            <a:off x="358775"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9CD8C9-909F-491D-9740-1993F522A2AE}"/>
              </a:ext>
            </a:extLst>
          </p:cNvPr>
          <p:cNvCxnSpPr>
            <a:cxnSpLocks/>
          </p:cNvCxnSpPr>
          <p:nvPr userDrawn="1"/>
        </p:nvCxnSpPr>
        <p:spPr>
          <a:xfrm>
            <a:off x="8147189" y="3256236"/>
            <a:ext cx="36863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514217-1803-4DAB-AA3A-C7CEC59F6FB2}"/>
              </a:ext>
            </a:extLst>
          </p:cNvPr>
          <p:cNvCxnSpPr>
            <a:cxnSpLocks/>
          </p:cNvCxnSpPr>
          <p:nvPr userDrawn="1"/>
        </p:nvCxnSpPr>
        <p:spPr>
          <a:xfrm>
            <a:off x="4256088"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64847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41351A2-CEC3-4AEC-8236-A5FB8016D6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350707841" name="image" descr="{&quot;templafy&quot;:{&quot;id&quot;:&quot;e5ce5a53-d10d-49e3-b8ed-99ec28e4d40e&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204370307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ext Placeholder 6">
            <a:extLst>
              <a:ext uri="{FF2B5EF4-FFF2-40B4-BE49-F238E27FC236}">
                <a16:creationId xmlns:a16="http://schemas.microsoft.com/office/drawing/2014/main" id="{E5B0AE5F-0AD7-45BF-A186-F70AD8B57411}"/>
              </a:ext>
            </a:extLst>
          </p:cNvPr>
          <p:cNvSpPr>
            <a:spLocks noGrp="1"/>
          </p:cNvSpPr>
          <p:nvPr>
            <p:ph type="body" sz="quarter" idx="13" hasCustomPrompt="1"/>
          </p:nvPr>
        </p:nvSpPr>
        <p:spPr>
          <a:xfrm>
            <a:off x="358775"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29" name="Text Placeholder 6">
            <a:extLst>
              <a:ext uri="{FF2B5EF4-FFF2-40B4-BE49-F238E27FC236}">
                <a16:creationId xmlns:a16="http://schemas.microsoft.com/office/drawing/2014/main" id="{B0522132-8E3B-49B8-A485-CEE1F2CAFD4D}"/>
              </a:ext>
            </a:extLst>
          </p:cNvPr>
          <p:cNvSpPr>
            <a:spLocks noGrp="1"/>
          </p:cNvSpPr>
          <p:nvPr>
            <p:ph type="body" sz="quarter" idx="14" hasCustomPrompt="1"/>
          </p:nvPr>
        </p:nvSpPr>
        <p:spPr>
          <a:xfrm>
            <a:off x="3281363"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0" name="Text Placeholder 6">
            <a:extLst>
              <a:ext uri="{FF2B5EF4-FFF2-40B4-BE49-F238E27FC236}">
                <a16:creationId xmlns:a16="http://schemas.microsoft.com/office/drawing/2014/main" id="{1FD453A3-DDDB-4208-BE70-083FE24E99E6}"/>
              </a:ext>
            </a:extLst>
          </p:cNvPr>
          <p:cNvSpPr>
            <a:spLocks noGrp="1"/>
          </p:cNvSpPr>
          <p:nvPr>
            <p:ph type="body" sz="quarter" idx="15" hasCustomPrompt="1"/>
          </p:nvPr>
        </p:nvSpPr>
        <p:spPr>
          <a:xfrm>
            <a:off x="6203951"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1" name="Text Placeholder 6">
            <a:extLst>
              <a:ext uri="{FF2B5EF4-FFF2-40B4-BE49-F238E27FC236}">
                <a16:creationId xmlns:a16="http://schemas.microsoft.com/office/drawing/2014/main" id="{ABB11E91-3DE4-48AE-B64C-741B09D47C98}"/>
              </a:ext>
            </a:extLst>
          </p:cNvPr>
          <p:cNvSpPr>
            <a:spLocks noGrp="1"/>
          </p:cNvSpPr>
          <p:nvPr>
            <p:ph type="body" sz="quarter" idx="16" hasCustomPrompt="1"/>
          </p:nvPr>
        </p:nvSpPr>
        <p:spPr>
          <a:xfrm>
            <a:off x="9126539" y="1797051"/>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3" name="Content Placeholder 32">
            <a:extLst>
              <a:ext uri="{FF2B5EF4-FFF2-40B4-BE49-F238E27FC236}">
                <a16:creationId xmlns:a16="http://schemas.microsoft.com/office/drawing/2014/main" id="{50962EFB-4349-46BD-8CA6-22D2BD2A65A8}"/>
              </a:ext>
            </a:extLst>
          </p:cNvPr>
          <p:cNvSpPr>
            <a:spLocks noGrp="1"/>
          </p:cNvSpPr>
          <p:nvPr>
            <p:ph sz="quarter" idx="17" hasCustomPrompt="1"/>
          </p:nvPr>
        </p:nvSpPr>
        <p:spPr>
          <a:xfrm>
            <a:off x="358775" y="3027363"/>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2">
            <a:extLst>
              <a:ext uri="{FF2B5EF4-FFF2-40B4-BE49-F238E27FC236}">
                <a16:creationId xmlns:a16="http://schemas.microsoft.com/office/drawing/2014/main" id="{62D66E2E-2FE0-4D07-8B76-1EE08A9199AD}"/>
              </a:ext>
            </a:extLst>
          </p:cNvPr>
          <p:cNvSpPr>
            <a:spLocks noGrp="1"/>
          </p:cNvSpPr>
          <p:nvPr>
            <p:ph sz="quarter" idx="18" hasCustomPrompt="1"/>
          </p:nvPr>
        </p:nvSpPr>
        <p:spPr>
          <a:xfrm>
            <a:off x="3281363" y="3027362"/>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5" name="Content Placeholder 32">
            <a:extLst>
              <a:ext uri="{FF2B5EF4-FFF2-40B4-BE49-F238E27FC236}">
                <a16:creationId xmlns:a16="http://schemas.microsoft.com/office/drawing/2014/main" id="{47115789-4D0A-4CCE-8671-6273B0381B01}"/>
              </a:ext>
            </a:extLst>
          </p:cNvPr>
          <p:cNvSpPr>
            <a:spLocks noGrp="1"/>
          </p:cNvSpPr>
          <p:nvPr>
            <p:ph sz="quarter" idx="19" hasCustomPrompt="1"/>
          </p:nvPr>
        </p:nvSpPr>
        <p:spPr>
          <a:xfrm>
            <a:off x="6203950" y="3027363"/>
            <a:ext cx="2706688" cy="29305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2">
            <a:extLst>
              <a:ext uri="{FF2B5EF4-FFF2-40B4-BE49-F238E27FC236}">
                <a16:creationId xmlns:a16="http://schemas.microsoft.com/office/drawing/2014/main" id="{79F26C1F-5758-4A52-A55F-85316A7B4CD2}"/>
              </a:ext>
            </a:extLst>
          </p:cNvPr>
          <p:cNvSpPr>
            <a:spLocks noGrp="1"/>
          </p:cNvSpPr>
          <p:nvPr>
            <p:ph sz="quarter" idx="20" hasCustomPrompt="1"/>
          </p:nvPr>
        </p:nvSpPr>
        <p:spPr>
          <a:xfrm>
            <a:off x="9124950" y="3027361"/>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A04D6D7E-5B6A-4D30-807B-84F2D80F27DE}"/>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825E8E79-5239-4CEE-ADD6-D4B6F35018BC}"/>
              </a:ext>
            </a:extLst>
          </p:cNvPr>
          <p:cNvSpPr>
            <a:spLocks noGrp="1"/>
          </p:cNvSpPr>
          <p:nvPr>
            <p:ph type="body" sz="quarter" idx="24"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5" name="Straight Connector 24">
            <a:extLst>
              <a:ext uri="{FF2B5EF4-FFF2-40B4-BE49-F238E27FC236}">
                <a16:creationId xmlns:a16="http://schemas.microsoft.com/office/drawing/2014/main" id="{629706EB-0973-44F7-B89F-839FA7D5AD2A}"/>
              </a:ext>
            </a:extLst>
          </p:cNvPr>
          <p:cNvCxnSpPr/>
          <p:nvPr userDrawn="1"/>
        </p:nvCxnSpPr>
        <p:spPr>
          <a:xfrm>
            <a:off x="3176269"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CC7303-2429-4E29-8CDE-1D1807376E92}"/>
              </a:ext>
            </a:extLst>
          </p:cNvPr>
          <p:cNvCxnSpPr/>
          <p:nvPr userDrawn="1"/>
        </p:nvCxnSpPr>
        <p:spPr>
          <a:xfrm>
            <a:off x="60905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D030F71-7192-4E9A-B664-DDFE7CBE7BA3}"/>
              </a:ext>
            </a:extLst>
          </p:cNvPr>
          <p:cNvCxnSpPr/>
          <p:nvPr userDrawn="1"/>
        </p:nvCxnSpPr>
        <p:spPr>
          <a:xfrm>
            <a:off x="90242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98964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931" userDrawn="1">
          <p15:clr>
            <a:srgbClr val="FF96FF"/>
          </p15:clr>
        </p15:guide>
        <p15:guide id="7" pos="2067" userDrawn="1">
          <p15:clr>
            <a:srgbClr val="FF96FF"/>
          </p15:clr>
        </p15:guide>
        <p15:guide id="8" pos="3771" userDrawn="1">
          <p15:clr>
            <a:srgbClr val="FF96FF"/>
          </p15:clr>
        </p15:guide>
        <p15:guide id="9" pos="3908" userDrawn="1">
          <p15:clr>
            <a:srgbClr val="FF96FF"/>
          </p15:clr>
        </p15:guide>
        <p15:guide id="10" pos="5612" userDrawn="1">
          <p15:clr>
            <a:srgbClr val="FF96FF"/>
          </p15:clr>
        </p15:guide>
        <p15:guide id="11" pos="5748" userDrawn="1">
          <p15:clr>
            <a:srgbClr val="FF96FF"/>
          </p15:clr>
        </p15:guide>
        <p15:guide id="12" pos="7453" userDrawn="1">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81A47700-3237-48CD-894B-F3605A035289}"/>
              </a:ext>
            </a:extLst>
          </p:cNvPr>
          <p:cNvSpPr>
            <a:spLocks noGrp="1"/>
          </p:cNvSpPr>
          <p:nvPr>
            <p:ph type="pic" sz="quarter" idx="15" hasCustomPrompt="1"/>
          </p:nvPr>
        </p:nvSpPr>
        <p:spPr>
          <a:xfrm>
            <a:off x="6203950" y="0"/>
            <a:ext cx="5988050" cy="6858000"/>
          </a:xfrm>
        </p:spPr>
        <p:txBody>
          <a:bodyPr tIns="144000"/>
          <a:lstStyle>
            <a:lvl1pPr marL="0" indent="0" algn="ctr">
              <a:buFontTx/>
              <a:buNone/>
              <a:defRPr/>
            </a:lvl1pPr>
          </a:lstStyle>
          <a:p>
            <a:r>
              <a:rPr lang="en-US"/>
              <a:t>Add image</a:t>
            </a:r>
          </a:p>
        </p:txBody>
      </p:sp>
      <p:sp>
        <p:nvSpPr>
          <p:cNvPr id="4" name="Content Placeholder 3">
            <a:extLst>
              <a:ext uri="{FF2B5EF4-FFF2-40B4-BE49-F238E27FC236}">
                <a16:creationId xmlns:a16="http://schemas.microsoft.com/office/drawing/2014/main" id="{5B28B228-E5B9-4DB5-A4AC-57DC32B1D1AF}"/>
              </a:ext>
            </a:extLst>
          </p:cNvPr>
          <p:cNvSpPr>
            <a:spLocks noGrp="1"/>
          </p:cNvSpPr>
          <p:nvPr>
            <p:ph sz="quarter" idx="16" hasCustomPrompt="1"/>
          </p:nvPr>
        </p:nvSpPr>
        <p:spPr>
          <a:xfrm>
            <a:off x="358464" y="1947863"/>
            <a:ext cx="5627999" cy="40100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8B6AFC1A-7411-46B5-810D-D905542FAEA1}"/>
              </a:ext>
            </a:extLst>
          </p:cNvPr>
          <p:cNvCxnSpPr>
            <a:cxnSpLocks/>
          </p:cNvCxnSpPr>
          <p:nvPr userDrawn="1"/>
        </p:nvCxnSpPr>
        <p:spPr>
          <a:xfrm>
            <a:off x="358464" y="1798638"/>
            <a:ext cx="5627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966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Picture (Caption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171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5116513"/>
          </a:xfrm>
        </p:spPr>
        <p:txBody>
          <a:bodyPr tIns="108000"/>
          <a:lstStyle>
            <a:lvl1pPr marL="0" indent="0" algn="ctr">
              <a:buNone/>
              <a:defRPr/>
            </a:lvl1pPr>
          </a:lstStyle>
          <a:p>
            <a:r>
              <a:rPr lang="en-US"/>
              <a:t>Add image</a:t>
            </a:r>
          </a:p>
        </p:txBody>
      </p:sp>
      <p:sp>
        <p:nvSpPr>
          <p:cNvPr id="5" name="Footer Placeholder 4">
            <a:extLst>
              <a:ext uri="{FF2B5EF4-FFF2-40B4-BE49-F238E27FC236}">
                <a16:creationId xmlns:a16="http://schemas.microsoft.com/office/drawing/2014/main" id="{25014382-B193-4639-B430-DDBDD3C02A70}"/>
              </a:ext>
            </a:extLst>
          </p:cNvPr>
          <p:cNvSpPr>
            <a:spLocks noGrp="1"/>
          </p:cNvSpPr>
          <p:nvPr>
            <p:ph type="ftr" sz="quarter" idx="18"/>
          </p:nvPr>
        </p:nvSpPr>
        <p:spPr/>
        <p:txBody>
          <a:bodyPr/>
          <a:lstStyle/>
          <a:p>
            <a:endParaRPr lang="en-US"/>
          </a:p>
        </p:txBody>
      </p:sp>
      <p:sp>
        <p:nvSpPr>
          <p:cNvPr id="6" name="Slide Number Placeholder 5">
            <a:extLst>
              <a:ext uri="{FF2B5EF4-FFF2-40B4-BE49-F238E27FC236}">
                <a16:creationId xmlns:a16="http://schemas.microsoft.com/office/drawing/2014/main" id="{5FAD65E8-94C5-4A7B-9132-01DCD114871C}"/>
              </a:ext>
            </a:extLst>
          </p:cNvPr>
          <p:cNvSpPr>
            <a:spLocks noGrp="1"/>
          </p:cNvSpPr>
          <p:nvPr>
            <p:ph type="sldNum" sz="quarter" idx="19"/>
          </p:nvPr>
        </p:nvSpPr>
        <p:spPr/>
        <p:txBody>
          <a:bodyPr/>
          <a:lstStyle/>
          <a:p>
            <a:fld id="{9E2BE927-25C7-4379-86F1-C17ED9D2A7F2}" type="slidenum">
              <a:rPr lang="en-US" smtClean="0"/>
              <a:pPr/>
              <a:t>‹#›</a:t>
            </a:fld>
            <a:endParaRPr lang="en-US"/>
          </a:p>
        </p:txBody>
      </p:sp>
      <p:sp>
        <p:nvSpPr>
          <p:cNvPr id="10" name="Text Placeholder 9">
            <a:extLst>
              <a:ext uri="{FF2B5EF4-FFF2-40B4-BE49-F238E27FC236}">
                <a16:creationId xmlns:a16="http://schemas.microsoft.com/office/drawing/2014/main" id="{6B6C4400-E6ED-4D35-8BA3-E01FDEC0B419}"/>
              </a:ext>
            </a:extLst>
          </p:cNvPr>
          <p:cNvSpPr>
            <a:spLocks noGrp="1"/>
          </p:cNvSpPr>
          <p:nvPr>
            <p:ph type="body" sz="quarter" idx="20" hasCustomPrompt="1"/>
          </p:nvPr>
        </p:nvSpPr>
        <p:spPr>
          <a:xfrm>
            <a:off x="6203950" y="5276850"/>
            <a:ext cx="5627688" cy="681038"/>
          </a:xfrm>
        </p:spPr>
        <p:txBody>
          <a:bodyPr/>
          <a:lstStyle>
            <a:lvl1pPr marL="0" indent="0">
              <a:buNone/>
              <a:defRPr sz="800">
                <a:solidFill>
                  <a:schemeClr val="bg1">
                    <a:lumMod val="50000"/>
                  </a:schemeClr>
                </a:solidFill>
                <a:latin typeface="+mn-lt"/>
              </a:defRPr>
            </a:lvl1pPr>
            <a:lvl2pPr marL="85725" indent="-85725">
              <a:defRPr sz="800">
                <a:solidFill>
                  <a:schemeClr val="bg1">
                    <a:lumMod val="50000"/>
                  </a:schemeClr>
                </a:solidFill>
                <a:latin typeface="+mn-lt"/>
              </a:defRPr>
            </a:lvl2pPr>
            <a:lvl3pPr marL="85725" indent="-85725">
              <a:defRPr sz="800">
                <a:solidFill>
                  <a:schemeClr val="bg1">
                    <a:lumMod val="50000"/>
                  </a:schemeClr>
                </a:solidFill>
                <a:latin typeface="+mn-lt"/>
              </a:defRPr>
            </a:lvl3pPr>
            <a:lvl4pPr marL="85725" indent="-85725">
              <a:defRPr sz="800">
                <a:solidFill>
                  <a:schemeClr val="bg1">
                    <a:lumMod val="50000"/>
                  </a:schemeClr>
                </a:solidFill>
                <a:latin typeface="+mn-lt"/>
              </a:defRPr>
            </a:lvl4pPr>
            <a:lvl5pPr marL="85725" indent="-85725">
              <a:defRPr sz="800">
                <a:solidFill>
                  <a:schemeClr val="bg1">
                    <a:lumMod val="50000"/>
                  </a:schemeClr>
                </a:solidFill>
                <a:latin typeface="+mn-lt"/>
              </a:defRPr>
            </a:lvl5pPr>
          </a:lstStyle>
          <a:p>
            <a:pPr lvl="0"/>
            <a:r>
              <a:rPr lang="en-US"/>
              <a:t>Add notes</a:t>
            </a:r>
          </a:p>
        </p:txBody>
      </p:sp>
      <p:sp>
        <p:nvSpPr>
          <p:cNvPr id="14" name="Text Placeholder 16">
            <a:extLst>
              <a:ext uri="{FF2B5EF4-FFF2-40B4-BE49-F238E27FC236}">
                <a16:creationId xmlns:a16="http://schemas.microsoft.com/office/drawing/2014/main" id="{5833C665-39F1-4A75-BF27-CE9EADE6B45B}"/>
              </a:ext>
            </a:extLst>
          </p:cNvPr>
          <p:cNvSpPr>
            <a:spLocks noGrp="1"/>
          </p:cNvSpPr>
          <p:nvPr>
            <p:ph type="body" sz="quarter" idx="17" hasCustomPrompt="1"/>
          </p:nvPr>
        </p:nvSpPr>
        <p:spPr>
          <a:xfrm>
            <a:off x="4211948" y="1933574"/>
            <a:ext cx="1774515" cy="40171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 </a:t>
            </a:r>
          </a:p>
        </p:txBody>
      </p:sp>
      <p:cxnSp>
        <p:nvCxnSpPr>
          <p:cNvPr id="13" name="Straight Connector 12">
            <a:extLst>
              <a:ext uri="{FF2B5EF4-FFF2-40B4-BE49-F238E27FC236}">
                <a16:creationId xmlns:a16="http://schemas.microsoft.com/office/drawing/2014/main" id="{551FC172-A618-4D33-986D-4DB159A4068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22B339-6A22-4BE5-A2CA-235B2C90E22F}"/>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77187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Picture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243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6858000"/>
          </a:xfrm>
        </p:spPr>
        <p:txBody>
          <a:bodyPr tIns="108000"/>
          <a:lstStyle>
            <a:lvl1pPr marL="0" indent="0" algn="ctr">
              <a:buNone/>
              <a:defRPr/>
            </a:lvl1pPr>
          </a:lstStyle>
          <a:p>
            <a:r>
              <a:rPr lang="en-US"/>
              <a:t>Add image</a:t>
            </a:r>
          </a:p>
        </p:txBody>
      </p:sp>
      <p:sp>
        <p:nvSpPr>
          <p:cNvPr id="17" name="Text Placeholder 16">
            <a:extLst>
              <a:ext uri="{FF2B5EF4-FFF2-40B4-BE49-F238E27FC236}">
                <a16:creationId xmlns:a16="http://schemas.microsoft.com/office/drawing/2014/main" id="{8AA74B35-B540-4B3C-9D8F-817164847D73}"/>
              </a:ext>
            </a:extLst>
          </p:cNvPr>
          <p:cNvSpPr>
            <a:spLocks noGrp="1"/>
          </p:cNvSpPr>
          <p:nvPr>
            <p:ph type="body" sz="quarter" idx="17" hasCustomPrompt="1"/>
          </p:nvPr>
        </p:nvSpPr>
        <p:spPr>
          <a:xfrm>
            <a:off x="4211948" y="1933574"/>
            <a:ext cx="1774515" cy="4024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9" name="Straight Connector 8">
            <a:extLst>
              <a:ext uri="{FF2B5EF4-FFF2-40B4-BE49-F238E27FC236}">
                <a16:creationId xmlns:a16="http://schemas.microsoft.com/office/drawing/2014/main" id="{76C64633-7D3D-4F87-8DBB-3884A55B8BA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66F7B9-AC7A-43B8-8EA2-35264308E6E0}"/>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48262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7C579B-417E-4225-9C3E-B7DC3D5AF0B8}"/>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Guides" hidden="1">
            <a:extLst>
              <a:ext uri="{FF2B5EF4-FFF2-40B4-BE49-F238E27FC236}">
                <a16:creationId xmlns:a16="http://schemas.microsoft.com/office/drawing/2014/main" id="{AE293D12-3575-4044-B77C-740363754EDD}"/>
              </a:ext>
            </a:extLst>
          </p:cNvPr>
          <p:cNvSpPr/>
          <p:nvPr userDrawn="1"/>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6" name="Picture Placeholder 5">
            <a:extLst>
              <a:ext uri="{FF2B5EF4-FFF2-40B4-BE49-F238E27FC236}">
                <a16:creationId xmlns:a16="http://schemas.microsoft.com/office/drawing/2014/main" id="{20665364-8FDD-4EEB-8935-38E9CC0C0A0B}"/>
              </a:ext>
            </a:extLst>
          </p:cNvPr>
          <p:cNvSpPr>
            <a:spLocks noGrp="1"/>
          </p:cNvSpPr>
          <p:nvPr>
            <p:ph type="pic" sz="quarter" idx="13" hasCustomPrompt="1"/>
          </p:nvPr>
        </p:nvSpPr>
        <p:spPr>
          <a:xfrm>
            <a:off x="0" y="0"/>
            <a:ext cx="12192000" cy="6858000"/>
          </a:xfrm>
        </p:spPr>
        <p:txBody>
          <a:bodyPr tIns="144000"/>
          <a:lstStyle>
            <a:lvl1pPr marL="0" indent="0" algn="ctr">
              <a:buNone/>
              <a:defRPr/>
            </a:lvl1pPr>
          </a:lstStyle>
          <a:p>
            <a:r>
              <a:rPr lang="en-US"/>
              <a:t>Add image</a:t>
            </a:r>
          </a:p>
        </p:txBody>
      </p:sp>
    </p:spTree>
    <p:extLst>
      <p:ext uri="{BB962C8B-B14F-4D97-AF65-F5344CB8AC3E}">
        <p14:creationId xmlns:p14="http://schemas.microsoft.com/office/powerpoint/2010/main" val="2262229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and Caption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2306638" y="0"/>
            <a:ext cx="9885362" cy="6858000"/>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1972A1B9-9317-49E0-94A8-DED1FC1E693B}"/>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9394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and Caption Bottom">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0" y="0"/>
            <a:ext cx="12192000" cy="4491775"/>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276" y="4890575"/>
            <a:ext cx="1732000" cy="1067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912F1A23-2FB0-4130-A2FF-259BFB6E4D44}"/>
              </a:ext>
            </a:extLst>
          </p:cNvPr>
          <p:cNvCxnSpPr>
            <a:cxnSpLocks/>
          </p:cNvCxnSpPr>
          <p:nvPr userDrawn="1"/>
        </p:nvCxnSpPr>
        <p:spPr>
          <a:xfrm>
            <a:off x="10099276" y="47127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94027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t Screen Picture and Caption Lef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296" name="Picture Placeholder 295">
            <a:extLst>
              <a:ext uri="{FF2B5EF4-FFF2-40B4-BE49-F238E27FC236}">
                <a16:creationId xmlns:a16="http://schemas.microsoft.com/office/drawing/2014/main" id="{41AB6888-D532-42E9-A06A-F92BB8985544}"/>
              </a:ext>
            </a:extLst>
          </p:cNvPr>
          <p:cNvSpPr>
            <a:spLocks noGrp="1"/>
          </p:cNvSpPr>
          <p:nvPr>
            <p:ph type="pic" sz="quarter" idx="18" hasCustomPrompt="1"/>
          </p:nvPr>
        </p:nvSpPr>
        <p:spPr>
          <a:xfrm>
            <a:off x="2580845" y="352425"/>
            <a:ext cx="9611155" cy="6505574"/>
          </a:xfrm>
          <a:custGeom>
            <a:avLst/>
            <a:gdLst>
              <a:gd name="connsiteX0" fmla="*/ 1169593 w 9907829"/>
              <a:gd name="connsiteY0" fmla="*/ 6629618 h 6706386"/>
              <a:gd name="connsiteX1" fmla="*/ 1309450 w 9907829"/>
              <a:gd name="connsiteY1" fmla="*/ 6687585 h 6706386"/>
              <a:gd name="connsiteX2" fmla="*/ 1322130 w 9907829"/>
              <a:gd name="connsiteY2" fmla="*/ 6706386 h 6706386"/>
              <a:gd name="connsiteX3" fmla="*/ 1017056 w 9907829"/>
              <a:gd name="connsiteY3" fmla="*/ 6706386 h 6706386"/>
              <a:gd name="connsiteX4" fmla="*/ 1029737 w 9907829"/>
              <a:gd name="connsiteY4" fmla="*/ 6687585 h 6706386"/>
              <a:gd name="connsiteX5" fmla="*/ 1169593 w 9907829"/>
              <a:gd name="connsiteY5" fmla="*/ 6629618 h 6706386"/>
              <a:gd name="connsiteX6" fmla="*/ 55237 w 9907829"/>
              <a:gd name="connsiteY6" fmla="*/ 6215347 h 6706386"/>
              <a:gd name="connsiteX7" fmla="*/ 55307 w 9907829"/>
              <a:gd name="connsiteY7" fmla="*/ 6215361 h 6706386"/>
              <a:gd name="connsiteX8" fmla="*/ 76965 w 9907829"/>
              <a:gd name="connsiteY8" fmla="*/ 6219732 h 6706386"/>
              <a:gd name="connsiteX9" fmla="*/ 110472 w 9907829"/>
              <a:gd name="connsiteY9" fmla="*/ 6270583 h 6706386"/>
              <a:gd name="connsiteX10" fmla="*/ 55237 w 9907829"/>
              <a:gd name="connsiteY10" fmla="*/ 6325821 h 6706386"/>
              <a:gd name="connsiteX11" fmla="*/ 33871 w 9907829"/>
              <a:gd name="connsiteY11" fmla="*/ 6321525 h 6706386"/>
              <a:gd name="connsiteX12" fmla="*/ 33795 w 9907829"/>
              <a:gd name="connsiteY12" fmla="*/ 6321474 h 6706386"/>
              <a:gd name="connsiteX13" fmla="*/ 33600 w 9907829"/>
              <a:gd name="connsiteY13" fmla="*/ 6321435 h 6706386"/>
              <a:gd name="connsiteX14" fmla="*/ 24284 w 9907829"/>
              <a:gd name="connsiteY14" fmla="*/ 6315109 h 6706386"/>
              <a:gd name="connsiteX15" fmla="*/ 16299 w 9907829"/>
              <a:gd name="connsiteY15" fmla="*/ 6309763 h 6706386"/>
              <a:gd name="connsiteX16" fmla="*/ 16253 w 9907829"/>
              <a:gd name="connsiteY16" fmla="*/ 6309654 h 6706386"/>
              <a:gd name="connsiteX17" fmla="*/ 16058 w 9907829"/>
              <a:gd name="connsiteY17" fmla="*/ 6309523 h 6706386"/>
              <a:gd name="connsiteX18" fmla="*/ 0 w 9907829"/>
              <a:gd name="connsiteY18" fmla="*/ 6270583 h 6706386"/>
              <a:gd name="connsiteX19" fmla="*/ 16058 w 9907829"/>
              <a:gd name="connsiteY19" fmla="*/ 6231646 h 6706386"/>
              <a:gd name="connsiteX20" fmla="*/ 16253 w 9907829"/>
              <a:gd name="connsiteY20" fmla="*/ 6231513 h 6706386"/>
              <a:gd name="connsiteX21" fmla="*/ 16299 w 9907829"/>
              <a:gd name="connsiteY21" fmla="*/ 6231404 h 6706386"/>
              <a:gd name="connsiteX22" fmla="*/ 24276 w 9907829"/>
              <a:gd name="connsiteY22" fmla="*/ 6226065 h 6706386"/>
              <a:gd name="connsiteX23" fmla="*/ 33600 w 9907829"/>
              <a:gd name="connsiteY23" fmla="*/ 6219732 h 6706386"/>
              <a:gd name="connsiteX24" fmla="*/ 33795 w 9907829"/>
              <a:gd name="connsiteY24" fmla="*/ 6219693 h 6706386"/>
              <a:gd name="connsiteX25" fmla="*/ 33871 w 9907829"/>
              <a:gd name="connsiteY25" fmla="*/ 6219642 h 6706386"/>
              <a:gd name="connsiteX26" fmla="*/ 55202 w 9907829"/>
              <a:gd name="connsiteY26" fmla="*/ 6215355 h 6706386"/>
              <a:gd name="connsiteX27" fmla="*/ 612736 w 9907829"/>
              <a:gd name="connsiteY27" fmla="*/ 6148550 h 6706386"/>
              <a:gd name="connsiteX28" fmla="*/ 734770 w 9907829"/>
              <a:gd name="connsiteY28" fmla="*/ 6270583 h 6706386"/>
              <a:gd name="connsiteX29" fmla="*/ 612736 w 9907829"/>
              <a:gd name="connsiteY29" fmla="*/ 6392617 h 6706386"/>
              <a:gd name="connsiteX30" fmla="*/ 490703 w 9907829"/>
              <a:gd name="connsiteY30" fmla="*/ 6270583 h 6706386"/>
              <a:gd name="connsiteX31" fmla="*/ 612736 w 9907829"/>
              <a:gd name="connsiteY31" fmla="*/ 6148550 h 6706386"/>
              <a:gd name="connsiteX32" fmla="*/ 1169594 w 9907829"/>
              <a:gd name="connsiteY32" fmla="*/ 6059273 h 6706386"/>
              <a:gd name="connsiteX33" fmla="*/ 1380904 w 9907829"/>
              <a:gd name="connsiteY33" fmla="*/ 6270583 h 6706386"/>
              <a:gd name="connsiteX34" fmla="*/ 1380838 w 9907829"/>
              <a:gd name="connsiteY34" fmla="*/ 6270905 h 6706386"/>
              <a:gd name="connsiteX35" fmla="*/ 1380904 w 9907829"/>
              <a:gd name="connsiteY35" fmla="*/ 6271227 h 6706386"/>
              <a:gd name="connsiteX36" fmla="*/ 1169594 w 9907829"/>
              <a:gd name="connsiteY36" fmla="*/ 6482537 h 6706386"/>
              <a:gd name="connsiteX37" fmla="*/ 958283 w 9907829"/>
              <a:gd name="connsiteY37" fmla="*/ 6271227 h 6706386"/>
              <a:gd name="connsiteX38" fmla="*/ 958349 w 9907829"/>
              <a:gd name="connsiteY38" fmla="*/ 6270905 h 6706386"/>
              <a:gd name="connsiteX39" fmla="*/ 958283 w 9907829"/>
              <a:gd name="connsiteY39" fmla="*/ 6270583 h 6706386"/>
              <a:gd name="connsiteX40" fmla="*/ 1169594 w 9907829"/>
              <a:gd name="connsiteY40" fmla="*/ 6059273 h 6706386"/>
              <a:gd name="connsiteX41" fmla="*/ 55237 w 9907829"/>
              <a:gd name="connsiteY41" fmla="*/ 5658490 h 6706386"/>
              <a:gd name="connsiteX42" fmla="*/ 55274 w 9907829"/>
              <a:gd name="connsiteY42" fmla="*/ 5658497 h 6706386"/>
              <a:gd name="connsiteX43" fmla="*/ 76604 w 9907829"/>
              <a:gd name="connsiteY43" fmla="*/ 5662785 h 6706386"/>
              <a:gd name="connsiteX44" fmla="*/ 76679 w 9907829"/>
              <a:gd name="connsiteY44" fmla="*/ 5662836 h 6706386"/>
              <a:gd name="connsiteX45" fmla="*/ 76875 w 9907829"/>
              <a:gd name="connsiteY45" fmla="*/ 5662875 h 6706386"/>
              <a:gd name="connsiteX46" fmla="*/ 86311 w 9907829"/>
              <a:gd name="connsiteY46" fmla="*/ 5669282 h 6706386"/>
              <a:gd name="connsiteX47" fmla="*/ 94175 w 9907829"/>
              <a:gd name="connsiteY47" fmla="*/ 5674547 h 6706386"/>
              <a:gd name="connsiteX48" fmla="*/ 94219 w 9907829"/>
              <a:gd name="connsiteY48" fmla="*/ 5674653 h 6706386"/>
              <a:gd name="connsiteX49" fmla="*/ 94417 w 9907829"/>
              <a:gd name="connsiteY49" fmla="*/ 5674787 h 6706386"/>
              <a:gd name="connsiteX50" fmla="*/ 110472 w 9907829"/>
              <a:gd name="connsiteY50" fmla="*/ 5713725 h 6706386"/>
              <a:gd name="connsiteX51" fmla="*/ 94417 w 9907829"/>
              <a:gd name="connsiteY51" fmla="*/ 5752664 h 6706386"/>
              <a:gd name="connsiteX52" fmla="*/ 94219 w 9907829"/>
              <a:gd name="connsiteY52" fmla="*/ 5752798 h 6706386"/>
              <a:gd name="connsiteX53" fmla="*/ 94175 w 9907829"/>
              <a:gd name="connsiteY53" fmla="*/ 5752904 h 6706386"/>
              <a:gd name="connsiteX54" fmla="*/ 86269 w 9907829"/>
              <a:gd name="connsiteY54" fmla="*/ 5758197 h 6706386"/>
              <a:gd name="connsiteX55" fmla="*/ 76874 w 9907829"/>
              <a:gd name="connsiteY55" fmla="*/ 5764576 h 6706386"/>
              <a:gd name="connsiteX56" fmla="*/ 76679 w 9907829"/>
              <a:gd name="connsiteY56" fmla="*/ 5764616 h 6706386"/>
              <a:gd name="connsiteX57" fmla="*/ 76604 w 9907829"/>
              <a:gd name="connsiteY57" fmla="*/ 5764666 h 6706386"/>
              <a:gd name="connsiteX58" fmla="*/ 55237 w 9907829"/>
              <a:gd name="connsiteY58" fmla="*/ 5768962 h 6706386"/>
              <a:gd name="connsiteX59" fmla="*/ 33871 w 9907829"/>
              <a:gd name="connsiteY59" fmla="*/ 5764666 h 6706386"/>
              <a:gd name="connsiteX60" fmla="*/ 33795 w 9907829"/>
              <a:gd name="connsiteY60" fmla="*/ 5764616 h 6706386"/>
              <a:gd name="connsiteX61" fmla="*/ 33600 w 9907829"/>
              <a:gd name="connsiteY61" fmla="*/ 5764576 h 6706386"/>
              <a:gd name="connsiteX62" fmla="*/ 24251 w 9907829"/>
              <a:gd name="connsiteY62" fmla="*/ 5758228 h 6706386"/>
              <a:gd name="connsiteX63" fmla="*/ 16299 w 9907829"/>
              <a:gd name="connsiteY63" fmla="*/ 5752904 h 6706386"/>
              <a:gd name="connsiteX64" fmla="*/ 16255 w 9907829"/>
              <a:gd name="connsiteY64" fmla="*/ 5752797 h 6706386"/>
              <a:gd name="connsiteX65" fmla="*/ 16058 w 9907829"/>
              <a:gd name="connsiteY65" fmla="*/ 5752664 h 6706386"/>
              <a:gd name="connsiteX66" fmla="*/ 0 w 9907829"/>
              <a:gd name="connsiteY66" fmla="*/ 5713725 h 6706386"/>
              <a:gd name="connsiteX67" fmla="*/ 16058 w 9907829"/>
              <a:gd name="connsiteY67" fmla="*/ 5674787 h 6706386"/>
              <a:gd name="connsiteX68" fmla="*/ 16255 w 9907829"/>
              <a:gd name="connsiteY68" fmla="*/ 5674654 h 6706386"/>
              <a:gd name="connsiteX69" fmla="*/ 16299 w 9907829"/>
              <a:gd name="connsiteY69" fmla="*/ 5674547 h 6706386"/>
              <a:gd name="connsiteX70" fmla="*/ 24238 w 9907829"/>
              <a:gd name="connsiteY70" fmla="*/ 5669234 h 6706386"/>
              <a:gd name="connsiteX71" fmla="*/ 33600 w 9907829"/>
              <a:gd name="connsiteY71" fmla="*/ 5662875 h 6706386"/>
              <a:gd name="connsiteX72" fmla="*/ 33795 w 9907829"/>
              <a:gd name="connsiteY72" fmla="*/ 5662836 h 6706386"/>
              <a:gd name="connsiteX73" fmla="*/ 33871 w 9907829"/>
              <a:gd name="connsiteY73" fmla="*/ 5662785 h 6706386"/>
              <a:gd name="connsiteX74" fmla="*/ 55202 w 9907829"/>
              <a:gd name="connsiteY74" fmla="*/ 5658497 h 6706386"/>
              <a:gd name="connsiteX75" fmla="*/ 612736 w 9907829"/>
              <a:gd name="connsiteY75" fmla="*/ 5590407 h 6706386"/>
              <a:gd name="connsiteX76" fmla="*/ 736054 w 9907829"/>
              <a:gd name="connsiteY76" fmla="*/ 5713725 h 6706386"/>
              <a:gd name="connsiteX77" fmla="*/ 612736 w 9907829"/>
              <a:gd name="connsiteY77" fmla="*/ 5837044 h 6706386"/>
              <a:gd name="connsiteX78" fmla="*/ 489419 w 9907829"/>
              <a:gd name="connsiteY78" fmla="*/ 5713725 h 6706386"/>
              <a:gd name="connsiteX79" fmla="*/ 612736 w 9907829"/>
              <a:gd name="connsiteY79" fmla="*/ 5590407 h 6706386"/>
              <a:gd name="connsiteX80" fmla="*/ 1163664 w 9907829"/>
              <a:gd name="connsiteY80" fmla="*/ 5500788 h 6706386"/>
              <a:gd name="connsiteX81" fmla="*/ 1168703 w 9907829"/>
              <a:gd name="connsiteY81" fmla="*/ 5501137 h 6706386"/>
              <a:gd name="connsiteX82" fmla="*/ 1169494 w 9907829"/>
              <a:gd name="connsiteY82" fmla="*/ 5500982 h 6706386"/>
              <a:gd name="connsiteX83" fmla="*/ 1171160 w 9907829"/>
              <a:gd name="connsiteY83" fmla="*/ 5501306 h 6706386"/>
              <a:gd name="connsiteX84" fmla="*/ 1205348 w 9907829"/>
              <a:gd name="connsiteY84" fmla="*/ 5503673 h 6706386"/>
              <a:gd name="connsiteX85" fmla="*/ 1228727 w 9907829"/>
              <a:gd name="connsiteY85" fmla="*/ 5512507 h 6706386"/>
              <a:gd name="connsiteX86" fmla="*/ 1249493 w 9907829"/>
              <a:gd name="connsiteY86" fmla="*/ 5516548 h 6706386"/>
              <a:gd name="connsiteX87" fmla="*/ 1262800 w 9907829"/>
              <a:gd name="connsiteY87" fmla="*/ 5525385 h 6706386"/>
              <a:gd name="connsiteX88" fmla="*/ 1281583 w 9907829"/>
              <a:gd name="connsiteY88" fmla="*/ 5532483 h 6706386"/>
              <a:gd name="connsiteX89" fmla="*/ 1302288 w 9907829"/>
              <a:gd name="connsiteY89" fmla="*/ 5551608 h 6706386"/>
              <a:gd name="connsiteX90" fmla="*/ 1319819 w 9907829"/>
              <a:gd name="connsiteY90" fmla="*/ 5563249 h 6706386"/>
              <a:gd name="connsiteX91" fmla="*/ 1327634 w 9907829"/>
              <a:gd name="connsiteY91" fmla="*/ 5575016 h 6706386"/>
              <a:gd name="connsiteX92" fmla="*/ 1341451 w 9907829"/>
              <a:gd name="connsiteY92" fmla="*/ 5587778 h 6706386"/>
              <a:gd name="connsiteX93" fmla="*/ 1353491 w 9907829"/>
              <a:gd name="connsiteY93" fmla="*/ 5613955 h 6706386"/>
              <a:gd name="connsiteX94" fmla="*/ 1366520 w 9907829"/>
              <a:gd name="connsiteY94" fmla="*/ 5633576 h 6706386"/>
              <a:gd name="connsiteX95" fmla="*/ 1369458 w 9907829"/>
              <a:gd name="connsiteY95" fmla="*/ 5648668 h 6706386"/>
              <a:gd name="connsiteX96" fmla="*/ 1376727 w 9907829"/>
              <a:gd name="connsiteY96" fmla="*/ 5664474 h 6706386"/>
              <a:gd name="connsiteX97" fmla="*/ 1377574 w 9907829"/>
              <a:gd name="connsiteY97" fmla="*/ 5690377 h 6706386"/>
              <a:gd name="connsiteX98" fmla="*/ 1382088 w 9907829"/>
              <a:gd name="connsiteY98" fmla="*/ 5713576 h 6706386"/>
              <a:gd name="connsiteX99" fmla="*/ 1378872 w 9907829"/>
              <a:gd name="connsiteY99" fmla="*/ 5730102 h 6706386"/>
              <a:gd name="connsiteX100" fmla="*/ 1379484 w 9907829"/>
              <a:gd name="connsiteY100" fmla="*/ 5748846 h 6706386"/>
              <a:gd name="connsiteX101" fmla="*/ 1370703 w 9907829"/>
              <a:gd name="connsiteY101" fmla="*/ 5772081 h 6706386"/>
              <a:gd name="connsiteX102" fmla="*/ 1366520 w 9907829"/>
              <a:gd name="connsiteY102" fmla="*/ 5793574 h 6706386"/>
              <a:gd name="connsiteX103" fmla="*/ 1357375 w 9907829"/>
              <a:gd name="connsiteY103" fmla="*/ 5807346 h 6706386"/>
              <a:gd name="connsiteX104" fmla="*/ 1350673 w 9907829"/>
              <a:gd name="connsiteY104" fmla="*/ 5825080 h 6706386"/>
              <a:gd name="connsiteX105" fmla="*/ 1332617 w 9907829"/>
              <a:gd name="connsiteY105" fmla="*/ 5844631 h 6706386"/>
              <a:gd name="connsiteX106" fmla="*/ 1319819 w 9907829"/>
              <a:gd name="connsiteY106" fmla="*/ 5863902 h 6706386"/>
              <a:gd name="connsiteX107" fmla="*/ 1306885 w 9907829"/>
              <a:gd name="connsiteY107" fmla="*/ 5872491 h 6706386"/>
              <a:gd name="connsiteX108" fmla="*/ 1295378 w 9907829"/>
              <a:gd name="connsiteY108" fmla="*/ 5884949 h 6706386"/>
              <a:gd name="connsiteX109" fmla="*/ 1271775 w 9907829"/>
              <a:gd name="connsiteY109" fmla="*/ 5895806 h 6706386"/>
              <a:gd name="connsiteX110" fmla="*/ 1249493 w 9907829"/>
              <a:gd name="connsiteY110" fmla="*/ 5910602 h 6706386"/>
              <a:gd name="connsiteX111" fmla="*/ 1232357 w 9907829"/>
              <a:gd name="connsiteY111" fmla="*/ 5913937 h 6706386"/>
              <a:gd name="connsiteX112" fmla="*/ 1218684 w 9907829"/>
              <a:gd name="connsiteY112" fmla="*/ 5920225 h 6706386"/>
              <a:gd name="connsiteX113" fmla="*/ 1175995 w 9907829"/>
              <a:gd name="connsiteY113" fmla="*/ 5925867 h 6706386"/>
              <a:gd name="connsiteX114" fmla="*/ 1172342 w 9907829"/>
              <a:gd name="connsiteY114" fmla="*/ 5925615 h 6706386"/>
              <a:gd name="connsiteX115" fmla="*/ 1169494 w 9907829"/>
              <a:gd name="connsiteY115" fmla="*/ 5926168 h 6706386"/>
              <a:gd name="connsiteX116" fmla="*/ 1163502 w 9907829"/>
              <a:gd name="connsiteY116" fmla="*/ 5925002 h 6706386"/>
              <a:gd name="connsiteX117" fmla="*/ 1134312 w 9907829"/>
              <a:gd name="connsiteY117" fmla="*/ 5922982 h 6706386"/>
              <a:gd name="connsiteX118" fmla="*/ 1114348 w 9907829"/>
              <a:gd name="connsiteY118" fmla="*/ 5915438 h 6706386"/>
              <a:gd name="connsiteX119" fmla="*/ 1089495 w 9907829"/>
              <a:gd name="connsiteY119" fmla="*/ 5910602 h 6706386"/>
              <a:gd name="connsiteX120" fmla="*/ 1073571 w 9907829"/>
              <a:gd name="connsiteY120" fmla="*/ 5900026 h 6706386"/>
              <a:gd name="connsiteX121" fmla="*/ 1058076 w 9907829"/>
              <a:gd name="connsiteY121" fmla="*/ 5894170 h 6706386"/>
              <a:gd name="connsiteX122" fmla="*/ 1040996 w 9907829"/>
              <a:gd name="connsiteY122" fmla="*/ 5878397 h 6706386"/>
              <a:gd name="connsiteX123" fmla="*/ 1019168 w 9907829"/>
              <a:gd name="connsiteY123" fmla="*/ 5863901 h 6706386"/>
              <a:gd name="connsiteX124" fmla="*/ 1009439 w 9907829"/>
              <a:gd name="connsiteY124" fmla="*/ 5849250 h 6706386"/>
              <a:gd name="connsiteX125" fmla="*/ 998208 w 9907829"/>
              <a:gd name="connsiteY125" fmla="*/ 5838876 h 6706386"/>
              <a:gd name="connsiteX126" fmla="*/ 988420 w 9907829"/>
              <a:gd name="connsiteY126" fmla="*/ 5817597 h 6706386"/>
              <a:gd name="connsiteX127" fmla="*/ 972468 w 9907829"/>
              <a:gd name="connsiteY127" fmla="*/ 5793574 h 6706386"/>
              <a:gd name="connsiteX128" fmla="*/ 968872 w 9907829"/>
              <a:gd name="connsiteY128" fmla="*/ 5775098 h 6706386"/>
              <a:gd name="connsiteX129" fmla="*/ 962932 w 9907829"/>
              <a:gd name="connsiteY129" fmla="*/ 5762182 h 6706386"/>
              <a:gd name="connsiteX130" fmla="*/ 962240 w 9907829"/>
              <a:gd name="connsiteY130" fmla="*/ 5741014 h 6706386"/>
              <a:gd name="connsiteX131" fmla="*/ 956901 w 9907829"/>
              <a:gd name="connsiteY131" fmla="*/ 5713576 h 6706386"/>
              <a:gd name="connsiteX132" fmla="*/ 960705 w 9907829"/>
              <a:gd name="connsiteY132" fmla="*/ 5694026 h 6706386"/>
              <a:gd name="connsiteX133" fmla="*/ 960175 w 9907829"/>
              <a:gd name="connsiteY133" fmla="*/ 5677809 h 6706386"/>
              <a:gd name="connsiteX134" fmla="*/ 967773 w 9907829"/>
              <a:gd name="connsiteY134" fmla="*/ 5657705 h 6706386"/>
              <a:gd name="connsiteX135" fmla="*/ 972468 w 9907829"/>
              <a:gd name="connsiteY135" fmla="*/ 5633577 h 6706386"/>
              <a:gd name="connsiteX136" fmla="*/ 982734 w 9907829"/>
              <a:gd name="connsiteY136" fmla="*/ 5618115 h 6706386"/>
              <a:gd name="connsiteX137" fmla="*/ 988986 w 9907829"/>
              <a:gd name="connsiteY137" fmla="*/ 5601574 h 6706386"/>
              <a:gd name="connsiteX138" fmla="*/ 1005827 w 9907829"/>
              <a:gd name="connsiteY138" fmla="*/ 5583340 h 6706386"/>
              <a:gd name="connsiteX139" fmla="*/ 1019168 w 9907829"/>
              <a:gd name="connsiteY139" fmla="*/ 5563249 h 6706386"/>
              <a:gd name="connsiteX140" fmla="*/ 1032653 w 9907829"/>
              <a:gd name="connsiteY140" fmla="*/ 5554295 h 6706386"/>
              <a:gd name="connsiteX141" fmla="*/ 1044281 w 9907829"/>
              <a:gd name="connsiteY141" fmla="*/ 5541705 h 6706386"/>
              <a:gd name="connsiteX142" fmla="*/ 1068135 w 9907829"/>
              <a:gd name="connsiteY142" fmla="*/ 5530733 h 6706386"/>
              <a:gd name="connsiteX143" fmla="*/ 1089496 w 9907829"/>
              <a:gd name="connsiteY143" fmla="*/ 5516549 h 6706386"/>
              <a:gd name="connsiteX144" fmla="*/ 1105926 w 9907829"/>
              <a:gd name="connsiteY144" fmla="*/ 5513352 h 6706386"/>
              <a:gd name="connsiteX145" fmla="*/ 1120975 w 9907829"/>
              <a:gd name="connsiteY145" fmla="*/ 5506430 h 6706386"/>
              <a:gd name="connsiteX146" fmla="*/ 1163664 w 9907829"/>
              <a:gd name="connsiteY146" fmla="*/ 5500788 h 6706386"/>
              <a:gd name="connsiteX147" fmla="*/ 55236 w 9907829"/>
              <a:gd name="connsiteY147" fmla="*/ 5103558 h 6706386"/>
              <a:gd name="connsiteX148" fmla="*/ 108546 w 9907829"/>
              <a:gd name="connsiteY148" fmla="*/ 5156867 h 6706386"/>
              <a:gd name="connsiteX149" fmla="*/ 55236 w 9907829"/>
              <a:gd name="connsiteY149" fmla="*/ 5210177 h 6706386"/>
              <a:gd name="connsiteX150" fmla="*/ 1928 w 9907829"/>
              <a:gd name="connsiteY150" fmla="*/ 5156867 h 6706386"/>
              <a:gd name="connsiteX151" fmla="*/ 55236 w 9907829"/>
              <a:gd name="connsiteY151" fmla="*/ 5103558 h 6706386"/>
              <a:gd name="connsiteX152" fmla="*/ 612737 w 9907829"/>
              <a:gd name="connsiteY152" fmla="*/ 5039330 h 6706386"/>
              <a:gd name="connsiteX153" fmla="*/ 729632 w 9907829"/>
              <a:gd name="connsiteY153" fmla="*/ 5156225 h 6706386"/>
              <a:gd name="connsiteX154" fmla="*/ 729567 w 9907829"/>
              <a:gd name="connsiteY154" fmla="*/ 5156546 h 6706386"/>
              <a:gd name="connsiteX155" fmla="*/ 729632 w 9907829"/>
              <a:gd name="connsiteY155" fmla="*/ 5156868 h 6706386"/>
              <a:gd name="connsiteX156" fmla="*/ 612737 w 9907829"/>
              <a:gd name="connsiteY156" fmla="*/ 5273763 h 6706386"/>
              <a:gd name="connsiteX157" fmla="*/ 495841 w 9907829"/>
              <a:gd name="connsiteY157" fmla="*/ 5156868 h 6706386"/>
              <a:gd name="connsiteX158" fmla="*/ 495906 w 9907829"/>
              <a:gd name="connsiteY158" fmla="*/ 5156546 h 6706386"/>
              <a:gd name="connsiteX159" fmla="*/ 495841 w 9907829"/>
              <a:gd name="connsiteY159" fmla="*/ 5156225 h 6706386"/>
              <a:gd name="connsiteX160" fmla="*/ 612737 w 9907829"/>
              <a:gd name="connsiteY160" fmla="*/ 5039330 h 6706386"/>
              <a:gd name="connsiteX161" fmla="*/ 1169613 w 9907829"/>
              <a:gd name="connsiteY161" fmla="*/ 4950499 h 6706386"/>
              <a:gd name="connsiteX162" fmla="*/ 1195685 w 9907829"/>
              <a:gd name="connsiteY162" fmla="*/ 4955573 h 6706386"/>
              <a:gd name="connsiteX163" fmla="*/ 1216778 w 9907829"/>
              <a:gd name="connsiteY163" fmla="*/ 4956262 h 6706386"/>
              <a:gd name="connsiteX164" fmla="*/ 1229649 w 9907829"/>
              <a:gd name="connsiteY164" fmla="*/ 4962181 h 6706386"/>
              <a:gd name="connsiteX165" fmla="*/ 1247196 w 9907829"/>
              <a:gd name="connsiteY165" fmla="*/ 4965595 h 6706386"/>
              <a:gd name="connsiteX166" fmla="*/ 1270009 w 9907829"/>
              <a:gd name="connsiteY166" fmla="*/ 4980745 h 6706386"/>
              <a:gd name="connsiteX167" fmla="*/ 1291155 w 9907829"/>
              <a:gd name="connsiteY167" fmla="*/ 4990472 h 6706386"/>
              <a:gd name="connsiteX168" fmla="*/ 1301465 w 9907829"/>
              <a:gd name="connsiteY168" fmla="*/ 5001633 h 6706386"/>
              <a:gd name="connsiteX169" fmla="*/ 1315397 w 9907829"/>
              <a:gd name="connsiteY169" fmla="*/ 5010885 h 6706386"/>
              <a:gd name="connsiteX170" fmla="*/ 1329181 w 9907829"/>
              <a:gd name="connsiteY170" fmla="*/ 5031642 h 6706386"/>
              <a:gd name="connsiteX171" fmla="*/ 1344780 w 9907829"/>
              <a:gd name="connsiteY171" fmla="*/ 5048532 h 6706386"/>
              <a:gd name="connsiteX172" fmla="*/ 1350571 w 9907829"/>
              <a:gd name="connsiteY172" fmla="*/ 5063854 h 6706386"/>
              <a:gd name="connsiteX173" fmla="*/ 1360687 w 9907829"/>
              <a:gd name="connsiteY173" fmla="*/ 5079086 h 6706386"/>
              <a:gd name="connsiteX174" fmla="*/ 1365312 w 9907829"/>
              <a:gd name="connsiteY174" fmla="*/ 5102861 h 6706386"/>
              <a:gd name="connsiteX175" fmla="*/ 1372721 w 9907829"/>
              <a:gd name="connsiteY175" fmla="*/ 5122463 h 6706386"/>
              <a:gd name="connsiteX176" fmla="*/ 1372204 w 9907829"/>
              <a:gd name="connsiteY176" fmla="*/ 5138277 h 6706386"/>
              <a:gd name="connsiteX177" fmla="*/ 1375783 w 9907829"/>
              <a:gd name="connsiteY177" fmla="*/ 5156669 h 6706386"/>
              <a:gd name="connsiteX178" fmla="*/ 1370760 w 9907829"/>
              <a:gd name="connsiteY178" fmla="*/ 5182484 h 6706386"/>
              <a:gd name="connsiteX179" fmla="*/ 1370047 w 9907829"/>
              <a:gd name="connsiteY179" fmla="*/ 5204287 h 6706386"/>
              <a:gd name="connsiteX180" fmla="*/ 1363928 w 9907829"/>
              <a:gd name="connsiteY180" fmla="*/ 5217591 h 6706386"/>
              <a:gd name="connsiteX181" fmla="*/ 1360687 w 9907829"/>
              <a:gd name="connsiteY181" fmla="*/ 5234251 h 6706386"/>
              <a:gd name="connsiteX182" fmla="*/ 1346303 w 9907829"/>
              <a:gd name="connsiteY182" fmla="*/ 5255911 h 6706386"/>
              <a:gd name="connsiteX183" fmla="*/ 1335838 w 9907829"/>
              <a:gd name="connsiteY183" fmla="*/ 5278665 h 6706386"/>
              <a:gd name="connsiteX184" fmla="*/ 1323828 w 9907829"/>
              <a:gd name="connsiteY184" fmla="*/ 5289757 h 6706386"/>
              <a:gd name="connsiteX185" fmla="*/ 1315397 w 9907829"/>
              <a:gd name="connsiteY185" fmla="*/ 5302453 h 6706386"/>
              <a:gd name="connsiteX186" fmla="*/ 1296482 w 9907829"/>
              <a:gd name="connsiteY186" fmla="*/ 5315014 h 6706386"/>
              <a:gd name="connsiteX187" fmla="*/ 1277778 w 9907829"/>
              <a:gd name="connsiteY187" fmla="*/ 5332289 h 6706386"/>
              <a:gd name="connsiteX188" fmla="*/ 1260811 w 9907829"/>
              <a:gd name="connsiteY188" fmla="*/ 5338701 h 6706386"/>
              <a:gd name="connsiteX189" fmla="*/ 1247196 w 9907829"/>
              <a:gd name="connsiteY189" fmla="*/ 5347742 h 6706386"/>
              <a:gd name="connsiteX190" fmla="*/ 1225945 w 9907829"/>
              <a:gd name="connsiteY190" fmla="*/ 5351877 h 6706386"/>
              <a:gd name="connsiteX191" fmla="*/ 1203846 w 9907829"/>
              <a:gd name="connsiteY191" fmla="*/ 5360229 h 6706386"/>
              <a:gd name="connsiteX192" fmla="*/ 1186017 w 9907829"/>
              <a:gd name="connsiteY192" fmla="*/ 5359647 h 6706386"/>
              <a:gd name="connsiteX193" fmla="*/ 1169613 w 9907829"/>
              <a:gd name="connsiteY193" fmla="*/ 5362838 h 6706386"/>
              <a:gd name="connsiteX194" fmla="*/ 1146587 w 9907829"/>
              <a:gd name="connsiteY194" fmla="*/ 5358358 h 6706386"/>
              <a:gd name="connsiteX195" fmla="*/ 1122022 w 9907829"/>
              <a:gd name="connsiteY195" fmla="*/ 5357556 h 6706386"/>
              <a:gd name="connsiteX196" fmla="*/ 1107032 w 9907829"/>
              <a:gd name="connsiteY196" fmla="*/ 5350662 h 6706386"/>
              <a:gd name="connsiteX197" fmla="*/ 1092031 w 9907829"/>
              <a:gd name="connsiteY197" fmla="*/ 5347742 h 6706386"/>
              <a:gd name="connsiteX198" fmla="*/ 1072527 w 9907829"/>
              <a:gd name="connsiteY198" fmla="*/ 5334791 h 6706386"/>
              <a:gd name="connsiteX199" fmla="*/ 1047644 w 9907829"/>
              <a:gd name="connsiteY199" fmla="*/ 5323346 h 6706386"/>
              <a:gd name="connsiteX200" fmla="*/ 1035514 w 9907829"/>
              <a:gd name="connsiteY200" fmla="*/ 5310212 h 6706386"/>
              <a:gd name="connsiteX201" fmla="*/ 1023829 w 9907829"/>
              <a:gd name="connsiteY201" fmla="*/ 5302453 h 6706386"/>
              <a:gd name="connsiteX202" fmla="*/ 1012269 w 9907829"/>
              <a:gd name="connsiteY202" fmla="*/ 5285044 h 6706386"/>
              <a:gd name="connsiteX203" fmla="*/ 994020 w 9907829"/>
              <a:gd name="connsiteY203" fmla="*/ 5265285 h 6706386"/>
              <a:gd name="connsiteX204" fmla="*/ 987246 w 9907829"/>
              <a:gd name="connsiteY204" fmla="*/ 5247363 h 6706386"/>
              <a:gd name="connsiteX205" fmla="*/ 978540 w 9907829"/>
              <a:gd name="connsiteY205" fmla="*/ 5234251 h 6706386"/>
              <a:gd name="connsiteX206" fmla="*/ 974558 w 9907829"/>
              <a:gd name="connsiteY206" fmla="*/ 5213789 h 6706386"/>
              <a:gd name="connsiteX207" fmla="*/ 966080 w 9907829"/>
              <a:gd name="connsiteY207" fmla="*/ 5191355 h 6706386"/>
              <a:gd name="connsiteX208" fmla="*/ 966671 w 9907829"/>
              <a:gd name="connsiteY208" fmla="*/ 5173257 h 6706386"/>
              <a:gd name="connsiteX209" fmla="*/ 963444 w 9907829"/>
              <a:gd name="connsiteY209" fmla="*/ 5156669 h 6706386"/>
              <a:gd name="connsiteX210" fmla="*/ 967974 w 9907829"/>
              <a:gd name="connsiteY210" fmla="*/ 5133385 h 6706386"/>
              <a:gd name="connsiteX211" fmla="*/ 968753 w 9907829"/>
              <a:gd name="connsiteY211" fmla="*/ 5109531 h 6706386"/>
              <a:gd name="connsiteX212" fmla="*/ 976245 w 9907829"/>
              <a:gd name="connsiteY212" fmla="*/ 5090879 h 6706386"/>
              <a:gd name="connsiteX213" fmla="*/ 978540 w 9907829"/>
              <a:gd name="connsiteY213" fmla="*/ 5079086 h 6706386"/>
              <a:gd name="connsiteX214" fmla="*/ 984720 w 9907829"/>
              <a:gd name="connsiteY214" fmla="*/ 5069781 h 6706386"/>
              <a:gd name="connsiteX215" fmla="*/ 991864 w 9907829"/>
              <a:gd name="connsiteY215" fmla="*/ 5051994 h 6706386"/>
              <a:gd name="connsiteX216" fmla="*/ 1017963 w 9907829"/>
              <a:gd name="connsiteY216" fmla="*/ 5019720 h 6706386"/>
              <a:gd name="connsiteX217" fmla="*/ 1023829 w 9907829"/>
              <a:gd name="connsiteY217" fmla="*/ 5010885 h 6706386"/>
              <a:gd name="connsiteX218" fmla="*/ 1026588 w 9907829"/>
              <a:gd name="connsiteY218" fmla="*/ 5009053 h 6706386"/>
              <a:gd name="connsiteX219" fmla="*/ 1029511 w 9907829"/>
              <a:gd name="connsiteY219" fmla="*/ 5005438 h 6706386"/>
              <a:gd name="connsiteX220" fmla="*/ 1078330 w 9907829"/>
              <a:gd name="connsiteY220" fmla="*/ 4971943 h 6706386"/>
              <a:gd name="connsiteX221" fmla="*/ 1086423 w 9907829"/>
              <a:gd name="connsiteY221" fmla="*/ 4969319 h 6706386"/>
              <a:gd name="connsiteX222" fmla="*/ 1092031 w 9907829"/>
              <a:gd name="connsiteY222" fmla="*/ 4965595 h 6706386"/>
              <a:gd name="connsiteX223" fmla="*/ 1106743 w 9907829"/>
              <a:gd name="connsiteY223" fmla="*/ 4962733 h 6706386"/>
              <a:gd name="connsiteX224" fmla="*/ 1134954 w 9907829"/>
              <a:gd name="connsiteY224" fmla="*/ 4953588 h 6706386"/>
              <a:gd name="connsiteX225" fmla="*/ 1151038 w 9907829"/>
              <a:gd name="connsiteY225" fmla="*/ 4954113 h 6706386"/>
              <a:gd name="connsiteX226" fmla="*/ 55236 w 9907829"/>
              <a:gd name="connsiteY226" fmla="*/ 4551839 h 6706386"/>
              <a:gd name="connsiteX227" fmla="*/ 102766 w 9907829"/>
              <a:gd name="connsiteY227" fmla="*/ 4599368 h 6706386"/>
              <a:gd name="connsiteX228" fmla="*/ 102633 w 9907829"/>
              <a:gd name="connsiteY228" fmla="*/ 4599689 h 6706386"/>
              <a:gd name="connsiteX229" fmla="*/ 102766 w 9907829"/>
              <a:gd name="connsiteY229" fmla="*/ 4600011 h 6706386"/>
              <a:gd name="connsiteX230" fmla="*/ 55236 w 9907829"/>
              <a:gd name="connsiteY230" fmla="*/ 4647540 h 6706386"/>
              <a:gd name="connsiteX231" fmla="*/ 7709 w 9907829"/>
              <a:gd name="connsiteY231" fmla="*/ 4600011 h 6706386"/>
              <a:gd name="connsiteX232" fmla="*/ 7841 w 9907829"/>
              <a:gd name="connsiteY232" fmla="*/ 4599690 h 6706386"/>
              <a:gd name="connsiteX233" fmla="*/ 7709 w 9907829"/>
              <a:gd name="connsiteY233" fmla="*/ 4599368 h 6706386"/>
              <a:gd name="connsiteX234" fmla="*/ 55236 w 9907829"/>
              <a:gd name="connsiteY234" fmla="*/ 4551839 h 6706386"/>
              <a:gd name="connsiteX235" fmla="*/ 612736 w 9907829"/>
              <a:gd name="connsiteY235" fmla="*/ 4495318 h 6706386"/>
              <a:gd name="connsiteX236" fmla="*/ 716785 w 9907829"/>
              <a:gd name="connsiteY236" fmla="*/ 4599368 h 6706386"/>
              <a:gd name="connsiteX237" fmla="*/ 716721 w 9907829"/>
              <a:gd name="connsiteY237" fmla="*/ 4599689 h 6706386"/>
              <a:gd name="connsiteX238" fmla="*/ 716785 w 9907829"/>
              <a:gd name="connsiteY238" fmla="*/ 4600011 h 6706386"/>
              <a:gd name="connsiteX239" fmla="*/ 612736 w 9907829"/>
              <a:gd name="connsiteY239" fmla="*/ 4704060 h 6706386"/>
              <a:gd name="connsiteX240" fmla="*/ 508686 w 9907829"/>
              <a:gd name="connsiteY240" fmla="*/ 4600011 h 6706386"/>
              <a:gd name="connsiteX241" fmla="*/ 508751 w 9907829"/>
              <a:gd name="connsiteY241" fmla="*/ 4599689 h 6706386"/>
              <a:gd name="connsiteX242" fmla="*/ 508686 w 9907829"/>
              <a:gd name="connsiteY242" fmla="*/ 4599368 h 6706386"/>
              <a:gd name="connsiteX243" fmla="*/ 612736 w 9907829"/>
              <a:gd name="connsiteY243" fmla="*/ 4495318 h 6706386"/>
              <a:gd name="connsiteX244" fmla="*/ 1169593 w 9907829"/>
              <a:gd name="connsiteY244" fmla="*/ 4413107 h 6706386"/>
              <a:gd name="connsiteX245" fmla="*/ 1355855 w 9907829"/>
              <a:gd name="connsiteY245" fmla="*/ 4599368 h 6706386"/>
              <a:gd name="connsiteX246" fmla="*/ 1355790 w 9907829"/>
              <a:gd name="connsiteY246" fmla="*/ 4599689 h 6706386"/>
              <a:gd name="connsiteX247" fmla="*/ 1355855 w 9907829"/>
              <a:gd name="connsiteY247" fmla="*/ 4600009 h 6706386"/>
              <a:gd name="connsiteX248" fmla="*/ 1169593 w 9907829"/>
              <a:gd name="connsiteY248" fmla="*/ 4786271 h 6706386"/>
              <a:gd name="connsiteX249" fmla="*/ 983332 w 9907829"/>
              <a:gd name="connsiteY249" fmla="*/ 4600009 h 6706386"/>
              <a:gd name="connsiteX250" fmla="*/ 983398 w 9907829"/>
              <a:gd name="connsiteY250" fmla="*/ 4599689 h 6706386"/>
              <a:gd name="connsiteX251" fmla="*/ 983332 w 9907829"/>
              <a:gd name="connsiteY251" fmla="*/ 4599368 h 6706386"/>
              <a:gd name="connsiteX252" fmla="*/ 1169593 w 9907829"/>
              <a:gd name="connsiteY252" fmla="*/ 4413107 h 6706386"/>
              <a:gd name="connsiteX253" fmla="*/ 55236 w 9907829"/>
              <a:gd name="connsiteY253" fmla="*/ 4004616 h 6706386"/>
              <a:gd name="connsiteX254" fmla="*/ 93132 w 9907829"/>
              <a:gd name="connsiteY254" fmla="*/ 4042511 h 6706386"/>
              <a:gd name="connsiteX255" fmla="*/ 92996 w 9907829"/>
              <a:gd name="connsiteY255" fmla="*/ 4042831 h 6706386"/>
              <a:gd name="connsiteX256" fmla="*/ 93132 w 9907829"/>
              <a:gd name="connsiteY256" fmla="*/ 4043152 h 6706386"/>
              <a:gd name="connsiteX257" fmla="*/ 55236 w 9907829"/>
              <a:gd name="connsiteY257" fmla="*/ 4081047 h 6706386"/>
              <a:gd name="connsiteX258" fmla="*/ 17342 w 9907829"/>
              <a:gd name="connsiteY258" fmla="*/ 4043152 h 6706386"/>
              <a:gd name="connsiteX259" fmla="*/ 17479 w 9907829"/>
              <a:gd name="connsiteY259" fmla="*/ 4042833 h 6706386"/>
              <a:gd name="connsiteX260" fmla="*/ 17342 w 9907829"/>
              <a:gd name="connsiteY260" fmla="*/ 4042511 h 6706386"/>
              <a:gd name="connsiteX261" fmla="*/ 55236 w 9907829"/>
              <a:gd name="connsiteY261" fmla="*/ 4004616 h 6706386"/>
              <a:gd name="connsiteX262" fmla="*/ 612736 w 9907829"/>
              <a:gd name="connsiteY262" fmla="*/ 3957728 h 6706386"/>
              <a:gd name="connsiteX263" fmla="*/ 697517 w 9907829"/>
              <a:gd name="connsiteY263" fmla="*/ 4042509 h 6706386"/>
              <a:gd name="connsiteX264" fmla="*/ 697452 w 9907829"/>
              <a:gd name="connsiteY264" fmla="*/ 4042830 h 6706386"/>
              <a:gd name="connsiteX265" fmla="*/ 697517 w 9907829"/>
              <a:gd name="connsiteY265" fmla="*/ 4043152 h 6706386"/>
              <a:gd name="connsiteX266" fmla="*/ 612736 w 9907829"/>
              <a:gd name="connsiteY266" fmla="*/ 4127933 h 6706386"/>
              <a:gd name="connsiteX267" fmla="*/ 527955 w 9907829"/>
              <a:gd name="connsiteY267" fmla="*/ 4043152 h 6706386"/>
              <a:gd name="connsiteX268" fmla="*/ 528019 w 9907829"/>
              <a:gd name="connsiteY268" fmla="*/ 4042830 h 6706386"/>
              <a:gd name="connsiteX269" fmla="*/ 527955 w 9907829"/>
              <a:gd name="connsiteY269" fmla="*/ 4042509 h 6706386"/>
              <a:gd name="connsiteX270" fmla="*/ 612736 w 9907829"/>
              <a:gd name="connsiteY270" fmla="*/ 3957728 h 6706386"/>
              <a:gd name="connsiteX271" fmla="*/ 1169594 w 9907829"/>
              <a:gd name="connsiteY271" fmla="*/ 3880655 h 6706386"/>
              <a:gd name="connsiteX272" fmla="*/ 1331449 w 9907829"/>
              <a:gd name="connsiteY272" fmla="*/ 4042511 h 6706386"/>
              <a:gd name="connsiteX273" fmla="*/ 1331384 w 9907829"/>
              <a:gd name="connsiteY273" fmla="*/ 4042831 h 6706386"/>
              <a:gd name="connsiteX274" fmla="*/ 1331449 w 9907829"/>
              <a:gd name="connsiteY274" fmla="*/ 4043153 h 6706386"/>
              <a:gd name="connsiteX275" fmla="*/ 1169594 w 9907829"/>
              <a:gd name="connsiteY275" fmla="*/ 4205007 h 6706386"/>
              <a:gd name="connsiteX276" fmla="*/ 1007739 w 9907829"/>
              <a:gd name="connsiteY276" fmla="*/ 4043153 h 6706386"/>
              <a:gd name="connsiteX277" fmla="*/ 1007805 w 9907829"/>
              <a:gd name="connsiteY277" fmla="*/ 4042831 h 6706386"/>
              <a:gd name="connsiteX278" fmla="*/ 1007739 w 9907829"/>
              <a:gd name="connsiteY278" fmla="*/ 4042511 h 6706386"/>
              <a:gd name="connsiteX279" fmla="*/ 1169594 w 9907829"/>
              <a:gd name="connsiteY279" fmla="*/ 3880655 h 6706386"/>
              <a:gd name="connsiteX280" fmla="*/ 612736 w 9907829"/>
              <a:gd name="connsiteY280" fmla="*/ 3420142 h 6706386"/>
              <a:gd name="connsiteX281" fmla="*/ 678891 w 9907829"/>
              <a:gd name="connsiteY281" fmla="*/ 3486296 h 6706386"/>
              <a:gd name="connsiteX282" fmla="*/ 678891 w 9907829"/>
              <a:gd name="connsiteY282" fmla="*/ 3486300 h 6706386"/>
              <a:gd name="connsiteX283" fmla="*/ 678891 w 9907829"/>
              <a:gd name="connsiteY283" fmla="*/ 3486302 h 6706386"/>
              <a:gd name="connsiteX284" fmla="*/ 612736 w 9907829"/>
              <a:gd name="connsiteY284" fmla="*/ 3551814 h 6706386"/>
              <a:gd name="connsiteX285" fmla="*/ 546581 w 9907829"/>
              <a:gd name="connsiteY285" fmla="*/ 3486302 h 6706386"/>
              <a:gd name="connsiteX286" fmla="*/ 546582 w 9907829"/>
              <a:gd name="connsiteY286" fmla="*/ 3486300 h 6706386"/>
              <a:gd name="connsiteX287" fmla="*/ 546581 w 9907829"/>
              <a:gd name="connsiteY287" fmla="*/ 3486296 h 6706386"/>
              <a:gd name="connsiteX288" fmla="*/ 546680 w 9907829"/>
              <a:gd name="connsiteY288" fmla="*/ 3485811 h 6706386"/>
              <a:gd name="connsiteX289" fmla="*/ 551769 w 9907829"/>
              <a:gd name="connsiteY289" fmla="*/ 3460250 h 6706386"/>
              <a:gd name="connsiteX290" fmla="*/ 586954 w 9907829"/>
              <a:gd name="connsiteY290" fmla="*/ 3425244 h 6706386"/>
              <a:gd name="connsiteX291" fmla="*/ 611347 w 9907829"/>
              <a:gd name="connsiteY291" fmla="*/ 3420421 h 6706386"/>
              <a:gd name="connsiteX292" fmla="*/ 1169593 w 9907829"/>
              <a:gd name="connsiteY292" fmla="*/ 3357198 h 6706386"/>
              <a:gd name="connsiteX293" fmla="*/ 1219471 w 9907829"/>
              <a:gd name="connsiteY293" fmla="*/ 3367244 h 6706386"/>
              <a:gd name="connsiteX294" fmla="*/ 1219560 w 9907829"/>
              <a:gd name="connsiteY294" fmla="*/ 3367304 h 6706386"/>
              <a:gd name="connsiteX295" fmla="*/ 1219741 w 9907829"/>
              <a:gd name="connsiteY295" fmla="*/ 3367341 h 6706386"/>
              <a:gd name="connsiteX296" fmla="*/ 1240198 w 9907829"/>
              <a:gd name="connsiteY296" fmla="*/ 3381172 h 6706386"/>
              <a:gd name="connsiteX297" fmla="*/ 1260316 w 9907829"/>
              <a:gd name="connsiteY297" fmla="*/ 3394691 h 6706386"/>
              <a:gd name="connsiteX298" fmla="*/ 1260421 w 9907829"/>
              <a:gd name="connsiteY298" fmla="*/ 3394846 h 6706386"/>
              <a:gd name="connsiteX299" fmla="*/ 1260556 w 9907829"/>
              <a:gd name="connsiteY299" fmla="*/ 3394939 h 6706386"/>
              <a:gd name="connsiteX300" fmla="*/ 1272451 w 9907829"/>
              <a:gd name="connsiteY300" fmla="*/ 3412638 h 6706386"/>
              <a:gd name="connsiteX301" fmla="*/ 1287914 w 9907829"/>
              <a:gd name="connsiteY301" fmla="*/ 3435505 h 6706386"/>
              <a:gd name="connsiteX302" fmla="*/ 1287956 w 9907829"/>
              <a:gd name="connsiteY302" fmla="*/ 3435710 h 6706386"/>
              <a:gd name="connsiteX303" fmla="*/ 1288005 w 9907829"/>
              <a:gd name="connsiteY303" fmla="*/ 3435783 h 6706386"/>
              <a:gd name="connsiteX304" fmla="*/ 1297800 w 9907829"/>
              <a:gd name="connsiteY304" fmla="*/ 3484414 h 6706386"/>
              <a:gd name="connsiteX305" fmla="*/ 1298050 w 9907829"/>
              <a:gd name="connsiteY305" fmla="*/ 3485654 h 6706386"/>
              <a:gd name="connsiteX306" fmla="*/ 1298050 w 9907829"/>
              <a:gd name="connsiteY306" fmla="*/ 3485657 h 6706386"/>
              <a:gd name="connsiteX307" fmla="*/ 1298050 w 9907829"/>
              <a:gd name="connsiteY307" fmla="*/ 3485659 h 6706386"/>
              <a:gd name="connsiteX308" fmla="*/ 1297801 w 9907829"/>
              <a:gd name="connsiteY308" fmla="*/ 3486892 h 6706386"/>
              <a:gd name="connsiteX309" fmla="*/ 1288005 w 9907829"/>
              <a:gd name="connsiteY309" fmla="*/ 3535531 h 6706386"/>
              <a:gd name="connsiteX310" fmla="*/ 1287955 w 9907829"/>
              <a:gd name="connsiteY310" fmla="*/ 3535604 h 6706386"/>
              <a:gd name="connsiteX311" fmla="*/ 1287914 w 9907829"/>
              <a:gd name="connsiteY311" fmla="*/ 3535806 h 6706386"/>
              <a:gd name="connsiteX312" fmla="*/ 1272620 w 9907829"/>
              <a:gd name="connsiteY312" fmla="*/ 3558425 h 6706386"/>
              <a:gd name="connsiteX313" fmla="*/ 1260556 w 9907829"/>
              <a:gd name="connsiteY313" fmla="*/ 3576375 h 6706386"/>
              <a:gd name="connsiteX314" fmla="*/ 1260419 w 9907829"/>
              <a:gd name="connsiteY314" fmla="*/ 3576469 h 6706386"/>
              <a:gd name="connsiteX315" fmla="*/ 1260316 w 9907829"/>
              <a:gd name="connsiteY315" fmla="*/ 3576620 h 6706386"/>
              <a:gd name="connsiteX316" fmla="*/ 1240760 w 9907829"/>
              <a:gd name="connsiteY316" fmla="*/ 3589763 h 6706386"/>
              <a:gd name="connsiteX317" fmla="*/ 1219741 w 9907829"/>
              <a:gd name="connsiteY317" fmla="*/ 3603973 h 6706386"/>
              <a:gd name="connsiteX318" fmla="*/ 1219554 w 9907829"/>
              <a:gd name="connsiteY318" fmla="*/ 3604012 h 6706386"/>
              <a:gd name="connsiteX319" fmla="*/ 1219471 w 9907829"/>
              <a:gd name="connsiteY319" fmla="*/ 3604067 h 6706386"/>
              <a:gd name="connsiteX320" fmla="*/ 1169593 w 9907829"/>
              <a:gd name="connsiteY320" fmla="*/ 3614112 h 6706386"/>
              <a:gd name="connsiteX321" fmla="*/ 1168035 w 9907829"/>
              <a:gd name="connsiteY321" fmla="*/ 3613798 h 6706386"/>
              <a:gd name="connsiteX322" fmla="*/ 1119355 w 9907829"/>
              <a:gd name="connsiteY322" fmla="*/ 3604063 h 6706386"/>
              <a:gd name="connsiteX323" fmla="*/ 1050912 w 9907829"/>
              <a:gd name="connsiteY323" fmla="*/ 3535803 h 6706386"/>
              <a:gd name="connsiteX324" fmla="*/ 1041163 w 9907829"/>
              <a:gd name="connsiteY324" fmla="*/ 3485790 h 6706386"/>
              <a:gd name="connsiteX325" fmla="*/ 1041137 w 9907829"/>
              <a:gd name="connsiteY325" fmla="*/ 3485659 h 6706386"/>
              <a:gd name="connsiteX326" fmla="*/ 1041138 w 9907829"/>
              <a:gd name="connsiteY326" fmla="*/ 3485657 h 6706386"/>
              <a:gd name="connsiteX327" fmla="*/ 1041137 w 9907829"/>
              <a:gd name="connsiteY327" fmla="*/ 3485654 h 6706386"/>
              <a:gd name="connsiteX328" fmla="*/ 1041163 w 9907829"/>
              <a:gd name="connsiteY328" fmla="*/ 3485523 h 6706386"/>
              <a:gd name="connsiteX329" fmla="*/ 1050912 w 9907829"/>
              <a:gd name="connsiteY329" fmla="*/ 3435511 h 6706386"/>
              <a:gd name="connsiteX330" fmla="*/ 1119355 w 9907829"/>
              <a:gd name="connsiteY330" fmla="*/ 3367250 h 6706386"/>
              <a:gd name="connsiteX331" fmla="*/ 1166602 w 9907829"/>
              <a:gd name="connsiteY331" fmla="*/ 3357803 h 6706386"/>
              <a:gd name="connsiteX332" fmla="*/ 1726451 w 9907829"/>
              <a:gd name="connsiteY332" fmla="*/ 3271775 h 6706386"/>
              <a:gd name="connsiteX333" fmla="*/ 1940331 w 9907829"/>
              <a:gd name="connsiteY333" fmla="*/ 3485654 h 6706386"/>
              <a:gd name="connsiteX334" fmla="*/ 1940331 w 9907829"/>
              <a:gd name="connsiteY334" fmla="*/ 3485657 h 6706386"/>
              <a:gd name="connsiteX335" fmla="*/ 1940331 w 9907829"/>
              <a:gd name="connsiteY335" fmla="*/ 3485659 h 6706386"/>
              <a:gd name="connsiteX336" fmla="*/ 1726451 w 9907829"/>
              <a:gd name="connsiteY336" fmla="*/ 3699535 h 6706386"/>
              <a:gd name="connsiteX337" fmla="*/ 1512572 w 9907829"/>
              <a:gd name="connsiteY337" fmla="*/ 3485659 h 6706386"/>
              <a:gd name="connsiteX338" fmla="*/ 1512573 w 9907829"/>
              <a:gd name="connsiteY338" fmla="*/ 3485657 h 6706386"/>
              <a:gd name="connsiteX339" fmla="*/ 1512572 w 9907829"/>
              <a:gd name="connsiteY339" fmla="*/ 3485654 h 6706386"/>
              <a:gd name="connsiteX340" fmla="*/ 1726451 w 9907829"/>
              <a:gd name="connsiteY340" fmla="*/ 3271775 h 6706386"/>
              <a:gd name="connsiteX341" fmla="*/ 612736 w 9907829"/>
              <a:gd name="connsiteY341" fmla="*/ 2881269 h 6706386"/>
              <a:gd name="connsiteX342" fmla="*/ 659622 w 9907829"/>
              <a:gd name="connsiteY342" fmla="*/ 2928156 h 6706386"/>
              <a:gd name="connsiteX343" fmla="*/ 659487 w 9907829"/>
              <a:gd name="connsiteY343" fmla="*/ 2928480 h 6706386"/>
              <a:gd name="connsiteX344" fmla="*/ 659622 w 9907829"/>
              <a:gd name="connsiteY344" fmla="*/ 2928804 h 6706386"/>
              <a:gd name="connsiteX345" fmla="*/ 612736 w 9907829"/>
              <a:gd name="connsiteY345" fmla="*/ 2975691 h 6706386"/>
              <a:gd name="connsiteX346" fmla="*/ 579659 w 9907829"/>
              <a:gd name="connsiteY346" fmla="*/ 2961882 h 6706386"/>
              <a:gd name="connsiteX347" fmla="*/ 579503 w 9907829"/>
              <a:gd name="connsiteY347" fmla="*/ 2961508 h 6706386"/>
              <a:gd name="connsiteX348" fmla="*/ 579417 w 9907829"/>
              <a:gd name="connsiteY348" fmla="*/ 2961474 h 6706386"/>
              <a:gd name="connsiteX349" fmla="*/ 576618 w 9907829"/>
              <a:gd name="connsiteY349" fmla="*/ 2954598 h 6706386"/>
              <a:gd name="connsiteX350" fmla="*/ 565849 w 9907829"/>
              <a:gd name="connsiteY350" fmla="*/ 2928804 h 6706386"/>
              <a:gd name="connsiteX351" fmla="*/ 565982 w 9907829"/>
              <a:gd name="connsiteY351" fmla="*/ 2928480 h 6706386"/>
              <a:gd name="connsiteX352" fmla="*/ 565849 w 9907829"/>
              <a:gd name="connsiteY352" fmla="*/ 2928156 h 6706386"/>
              <a:gd name="connsiteX353" fmla="*/ 612736 w 9907829"/>
              <a:gd name="connsiteY353" fmla="*/ 2881269 h 6706386"/>
              <a:gd name="connsiteX354" fmla="*/ 1169593 w 9907829"/>
              <a:gd name="connsiteY354" fmla="*/ 2834388 h 6706386"/>
              <a:gd name="connsiteX355" fmla="*/ 1263367 w 9907829"/>
              <a:gd name="connsiteY355" fmla="*/ 2928162 h 6706386"/>
              <a:gd name="connsiteX356" fmla="*/ 1263302 w 9907829"/>
              <a:gd name="connsiteY356" fmla="*/ 2928480 h 6706386"/>
              <a:gd name="connsiteX357" fmla="*/ 1263367 w 9907829"/>
              <a:gd name="connsiteY357" fmla="*/ 2928800 h 6706386"/>
              <a:gd name="connsiteX358" fmla="*/ 1169593 w 9907829"/>
              <a:gd name="connsiteY358" fmla="*/ 3022571 h 6706386"/>
              <a:gd name="connsiteX359" fmla="*/ 1075821 w 9907829"/>
              <a:gd name="connsiteY359" fmla="*/ 2928800 h 6706386"/>
              <a:gd name="connsiteX360" fmla="*/ 1075886 w 9907829"/>
              <a:gd name="connsiteY360" fmla="*/ 2928480 h 6706386"/>
              <a:gd name="connsiteX361" fmla="*/ 1075821 w 9907829"/>
              <a:gd name="connsiteY361" fmla="*/ 2928162 h 6706386"/>
              <a:gd name="connsiteX362" fmla="*/ 1169593 w 9907829"/>
              <a:gd name="connsiteY362" fmla="*/ 2834388 h 6706386"/>
              <a:gd name="connsiteX363" fmla="*/ 1726451 w 9907829"/>
              <a:gd name="connsiteY363" fmla="*/ 2766301 h 6706386"/>
              <a:gd name="connsiteX364" fmla="*/ 1888947 w 9907829"/>
              <a:gd name="connsiteY364" fmla="*/ 2928798 h 6706386"/>
              <a:gd name="connsiteX365" fmla="*/ 1888947 w 9907829"/>
              <a:gd name="connsiteY365" fmla="*/ 2928802 h 6706386"/>
              <a:gd name="connsiteX366" fmla="*/ 1888947 w 9907829"/>
              <a:gd name="connsiteY366" fmla="*/ 2928807 h 6706386"/>
              <a:gd name="connsiteX367" fmla="*/ 1726451 w 9907829"/>
              <a:gd name="connsiteY367" fmla="*/ 3091304 h 6706386"/>
              <a:gd name="connsiteX368" fmla="*/ 1563954 w 9907829"/>
              <a:gd name="connsiteY368" fmla="*/ 2928807 h 6706386"/>
              <a:gd name="connsiteX369" fmla="*/ 1563955 w 9907829"/>
              <a:gd name="connsiteY369" fmla="*/ 2928802 h 6706386"/>
              <a:gd name="connsiteX370" fmla="*/ 1563954 w 9907829"/>
              <a:gd name="connsiteY370" fmla="*/ 2928798 h 6706386"/>
              <a:gd name="connsiteX371" fmla="*/ 1726451 w 9907829"/>
              <a:gd name="connsiteY371" fmla="*/ 2766301 h 6706386"/>
              <a:gd name="connsiteX372" fmla="*/ 1169593 w 9907829"/>
              <a:gd name="connsiteY372" fmla="*/ 2310279 h 6706386"/>
              <a:gd name="connsiteX373" fmla="*/ 1230610 w 9907829"/>
              <a:gd name="connsiteY373" fmla="*/ 2371297 h 6706386"/>
              <a:gd name="connsiteX374" fmla="*/ 1230476 w 9907829"/>
              <a:gd name="connsiteY374" fmla="*/ 2371620 h 6706386"/>
              <a:gd name="connsiteX375" fmla="*/ 1230610 w 9907829"/>
              <a:gd name="connsiteY375" fmla="*/ 2371944 h 6706386"/>
              <a:gd name="connsiteX376" fmla="*/ 1169593 w 9907829"/>
              <a:gd name="connsiteY376" fmla="*/ 2432962 h 6706386"/>
              <a:gd name="connsiteX377" fmla="*/ 1108577 w 9907829"/>
              <a:gd name="connsiteY377" fmla="*/ 2371944 h 6706386"/>
              <a:gd name="connsiteX378" fmla="*/ 1108712 w 9907829"/>
              <a:gd name="connsiteY378" fmla="*/ 2371620 h 6706386"/>
              <a:gd name="connsiteX379" fmla="*/ 1108577 w 9907829"/>
              <a:gd name="connsiteY379" fmla="*/ 2371297 h 6706386"/>
              <a:gd name="connsiteX380" fmla="*/ 1169593 w 9907829"/>
              <a:gd name="connsiteY380" fmla="*/ 2310279 h 6706386"/>
              <a:gd name="connsiteX381" fmla="*/ 1726451 w 9907829"/>
              <a:gd name="connsiteY381" fmla="*/ 2253761 h 6706386"/>
              <a:gd name="connsiteX382" fmla="*/ 1843989 w 9907829"/>
              <a:gd name="connsiteY382" fmla="*/ 2371298 h 6706386"/>
              <a:gd name="connsiteX383" fmla="*/ 1843924 w 9907829"/>
              <a:gd name="connsiteY383" fmla="*/ 2371620 h 6706386"/>
              <a:gd name="connsiteX384" fmla="*/ 1843989 w 9907829"/>
              <a:gd name="connsiteY384" fmla="*/ 2371944 h 6706386"/>
              <a:gd name="connsiteX385" fmla="*/ 1726451 w 9907829"/>
              <a:gd name="connsiteY385" fmla="*/ 2489484 h 6706386"/>
              <a:gd name="connsiteX386" fmla="*/ 1608913 w 9907829"/>
              <a:gd name="connsiteY386" fmla="*/ 2371944 h 6706386"/>
              <a:gd name="connsiteX387" fmla="*/ 1608979 w 9907829"/>
              <a:gd name="connsiteY387" fmla="*/ 2371620 h 6706386"/>
              <a:gd name="connsiteX388" fmla="*/ 1608913 w 9907829"/>
              <a:gd name="connsiteY388" fmla="*/ 2371298 h 6706386"/>
              <a:gd name="connsiteX389" fmla="*/ 1726451 w 9907829"/>
              <a:gd name="connsiteY389" fmla="*/ 2253761 h 6706386"/>
              <a:gd name="connsiteX390" fmla="*/ 2283309 w 9907829"/>
              <a:gd name="connsiteY390" fmla="*/ 2185682 h 6706386"/>
              <a:gd name="connsiteX391" fmla="*/ 2468929 w 9907829"/>
              <a:gd name="connsiteY391" fmla="*/ 2371298 h 6706386"/>
              <a:gd name="connsiteX392" fmla="*/ 2468866 w 9907829"/>
              <a:gd name="connsiteY392" fmla="*/ 2371620 h 6706386"/>
              <a:gd name="connsiteX393" fmla="*/ 2468929 w 9907829"/>
              <a:gd name="connsiteY393" fmla="*/ 2371946 h 6706386"/>
              <a:gd name="connsiteX394" fmla="*/ 2283309 w 9907829"/>
              <a:gd name="connsiteY394" fmla="*/ 2557571 h 6706386"/>
              <a:gd name="connsiteX395" fmla="*/ 2097690 w 9907829"/>
              <a:gd name="connsiteY395" fmla="*/ 2371946 h 6706386"/>
              <a:gd name="connsiteX396" fmla="*/ 2097756 w 9907829"/>
              <a:gd name="connsiteY396" fmla="*/ 2371620 h 6706386"/>
              <a:gd name="connsiteX397" fmla="*/ 2097690 w 9907829"/>
              <a:gd name="connsiteY397" fmla="*/ 2371298 h 6706386"/>
              <a:gd name="connsiteX398" fmla="*/ 2283309 w 9907829"/>
              <a:gd name="connsiteY398" fmla="*/ 2185682 h 6706386"/>
              <a:gd name="connsiteX399" fmla="*/ 1169594 w 9907829"/>
              <a:gd name="connsiteY399" fmla="*/ 1778474 h 6706386"/>
              <a:gd name="connsiteX400" fmla="*/ 1205562 w 9907829"/>
              <a:gd name="connsiteY400" fmla="*/ 1814442 h 6706386"/>
              <a:gd name="connsiteX401" fmla="*/ 1205428 w 9907829"/>
              <a:gd name="connsiteY401" fmla="*/ 1814767 h 6706386"/>
              <a:gd name="connsiteX402" fmla="*/ 1205562 w 9907829"/>
              <a:gd name="connsiteY402" fmla="*/ 1815092 h 6706386"/>
              <a:gd name="connsiteX403" fmla="*/ 1169594 w 9907829"/>
              <a:gd name="connsiteY403" fmla="*/ 1851060 h 6706386"/>
              <a:gd name="connsiteX404" fmla="*/ 1133626 w 9907829"/>
              <a:gd name="connsiteY404" fmla="*/ 1815092 h 6706386"/>
              <a:gd name="connsiteX405" fmla="*/ 1133762 w 9907829"/>
              <a:gd name="connsiteY405" fmla="*/ 1814767 h 6706386"/>
              <a:gd name="connsiteX406" fmla="*/ 1133626 w 9907829"/>
              <a:gd name="connsiteY406" fmla="*/ 1814442 h 6706386"/>
              <a:gd name="connsiteX407" fmla="*/ 1169594 w 9907829"/>
              <a:gd name="connsiteY407" fmla="*/ 1778474 h 6706386"/>
              <a:gd name="connsiteX408" fmla="*/ 1726452 w 9907829"/>
              <a:gd name="connsiteY408" fmla="*/ 1741232 h 6706386"/>
              <a:gd name="connsiteX409" fmla="*/ 1799672 w 9907829"/>
              <a:gd name="connsiteY409" fmla="*/ 1814452 h 6706386"/>
              <a:gd name="connsiteX410" fmla="*/ 1799608 w 9907829"/>
              <a:gd name="connsiteY410" fmla="*/ 1814767 h 6706386"/>
              <a:gd name="connsiteX411" fmla="*/ 1799672 w 9907829"/>
              <a:gd name="connsiteY411" fmla="*/ 1815083 h 6706386"/>
              <a:gd name="connsiteX412" fmla="*/ 1726452 w 9907829"/>
              <a:gd name="connsiteY412" fmla="*/ 1888303 h 6706386"/>
              <a:gd name="connsiteX413" fmla="*/ 1653232 w 9907829"/>
              <a:gd name="connsiteY413" fmla="*/ 1815083 h 6706386"/>
              <a:gd name="connsiteX414" fmla="*/ 1653296 w 9907829"/>
              <a:gd name="connsiteY414" fmla="*/ 1814767 h 6706386"/>
              <a:gd name="connsiteX415" fmla="*/ 1653232 w 9907829"/>
              <a:gd name="connsiteY415" fmla="*/ 1814452 h 6706386"/>
              <a:gd name="connsiteX416" fmla="*/ 1726452 w 9907829"/>
              <a:gd name="connsiteY416" fmla="*/ 1741232 h 6706386"/>
              <a:gd name="connsiteX417" fmla="*/ 9907829 w 9907829"/>
              <a:gd name="connsiteY417" fmla="*/ 1731583 h 6706386"/>
              <a:gd name="connsiteX418" fmla="*/ 9907829 w 9907829"/>
              <a:gd name="connsiteY418" fmla="*/ 1898575 h 6706386"/>
              <a:gd name="connsiteX419" fmla="*/ 9888560 w 9907829"/>
              <a:gd name="connsiteY419" fmla="*/ 1815080 h 6706386"/>
              <a:gd name="connsiteX420" fmla="*/ 9907829 w 9907829"/>
              <a:gd name="connsiteY420" fmla="*/ 1731583 h 6706386"/>
              <a:gd name="connsiteX421" fmla="*/ 2283183 w 9907829"/>
              <a:gd name="connsiteY421" fmla="*/ 1688074 h 6706386"/>
              <a:gd name="connsiteX422" fmla="*/ 2372650 w 9907829"/>
              <a:gd name="connsiteY422" fmla="*/ 1725132 h 6706386"/>
              <a:gd name="connsiteX423" fmla="*/ 2409711 w 9907829"/>
              <a:gd name="connsiteY423" fmla="*/ 1814602 h 6706386"/>
              <a:gd name="connsiteX424" fmla="*/ 2409710 w 9907829"/>
              <a:gd name="connsiteY424" fmla="*/ 1814607 h 6706386"/>
              <a:gd name="connsiteX425" fmla="*/ 2409711 w 9907829"/>
              <a:gd name="connsiteY425" fmla="*/ 1814611 h 6706386"/>
              <a:gd name="connsiteX426" fmla="*/ 2372650 w 9907829"/>
              <a:gd name="connsiteY426" fmla="*/ 1904081 h 6706386"/>
              <a:gd name="connsiteX427" fmla="*/ 2193714 w 9907829"/>
              <a:gd name="connsiteY427" fmla="*/ 1904081 h 6706386"/>
              <a:gd name="connsiteX428" fmla="*/ 2156655 w 9907829"/>
              <a:gd name="connsiteY428" fmla="*/ 1814611 h 6706386"/>
              <a:gd name="connsiteX429" fmla="*/ 2156655 w 9907829"/>
              <a:gd name="connsiteY429" fmla="*/ 1814607 h 6706386"/>
              <a:gd name="connsiteX430" fmla="*/ 2156655 w 9907829"/>
              <a:gd name="connsiteY430" fmla="*/ 1814602 h 6706386"/>
              <a:gd name="connsiteX431" fmla="*/ 2193714 w 9907829"/>
              <a:gd name="connsiteY431" fmla="*/ 1725133 h 6706386"/>
              <a:gd name="connsiteX432" fmla="*/ 2283183 w 9907829"/>
              <a:gd name="connsiteY432" fmla="*/ 1688074 h 6706386"/>
              <a:gd name="connsiteX433" fmla="*/ 2840168 w 9907829"/>
              <a:gd name="connsiteY433" fmla="*/ 1624326 h 6706386"/>
              <a:gd name="connsiteX434" fmla="*/ 2859379 w 9907829"/>
              <a:gd name="connsiteY434" fmla="*/ 1628209 h 6706386"/>
              <a:gd name="connsiteX435" fmla="*/ 2914040 w 9907829"/>
              <a:gd name="connsiteY435" fmla="*/ 1639228 h 6706386"/>
              <a:gd name="connsiteX436" fmla="*/ 2914096 w 9907829"/>
              <a:gd name="connsiteY436" fmla="*/ 1639266 h 6706386"/>
              <a:gd name="connsiteX437" fmla="*/ 2914312 w 9907829"/>
              <a:gd name="connsiteY437" fmla="*/ 1639310 h 6706386"/>
              <a:gd name="connsiteX438" fmla="*/ 2950154 w 9907829"/>
              <a:gd name="connsiteY438" fmla="*/ 1663524 h 6706386"/>
              <a:gd name="connsiteX439" fmla="*/ 2974485 w 9907829"/>
              <a:gd name="connsiteY439" fmla="*/ 1679893 h 6706386"/>
              <a:gd name="connsiteX440" fmla="*/ 2974572 w 9907829"/>
              <a:gd name="connsiteY440" fmla="*/ 1680020 h 6706386"/>
              <a:gd name="connsiteX441" fmla="*/ 2974726 w 9907829"/>
              <a:gd name="connsiteY441" fmla="*/ 1680125 h 6706386"/>
              <a:gd name="connsiteX442" fmla="*/ 2994843 w 9907829"/>
              <a:gd name="connsiteY442" fmla="*/ 1710029 h 6706386"/>
              <a:gd name="connsiteX443" fmla="*/ 3015300 w 9907829"/>
              <a:gd name="connsiteY443" fmla="*/ 1740308 h 6706386"/>
              <a:gd name="connsiteX444" fmla="*/ 3015336 w 9907829"/>
              <a:gd name="connsiteY444" fmla="*/ 1740490 h 6706386"/>
              <a:gd name="connsiteX445" fmla="*/ 3015391 w 9907829"/>
              <a:gd name="connsiteY445" fmla="*/ 1740569 h 6706386"/>
              <a:gd name="connsiteX446" fmla="*/ 3030282 w 9907829"/>
              <a:gd name="connsiteY446" fmla="*/ 1814442 h 6706386"/>
              <a:gd name="connsiteX447" fmla="*/ 3030281 w 9907829"/>
              <a:gd name="connsiteY447" fmla="*/ 1814448 h 6706386"/>
              <a:gd name="connsiteX448" fmla="*/ 3030282 w 9907829"/>
              <a:gd name="connsiteY448" fmla="*/ 1814453 h 6706386"/>
              <a:gd name="connsiteX449" fmla="*/ 3015391 w 9907829"/>
              <a:gd name="connsiteY449" fmla="*/ 1888324 h 6706386"/>
              <a:gd name="connsiteX450" fmla="*/ 3015336 w 9907829"/>
              <a:gd name="connsiteY450" fmla="*/ 1888403 h 6706386"/>
              <a:gd name="connsiteX451" fmla="*/ 3015300 w 9907829"/>
              <a:gd name="connsiteY451" fmla="*/ 1888585 h 6706386"/>
              <a:gd name="connsiteX452" fmla="*/ 2994895 w 9907829"/>
              <a:gd name="connsiteY452" fmla="*/ 1918790 h 6706386"/>
              <a:gd name="connsiteX453" fmla="*/ 2974726 w 9907829"/>
              <a:gd name="connsiteY453" fmla="*/ 1948769 h 6706386"/>
              <a:gd name="connsiteX454" fmla="*/ 2974572 w 9907829"/>
              <a:gd name="connsiteY454" fmla="*/ 1948874 h 6706386"/>
              <a:gd name="connsiteX455" fmla="*/ 2974485 w 9907829"/>
              <a:gd name="connsiteY455" fmla="*/ 1948999 h 6706386"/>
              <a:gd name="connsiteX456" fmla="*/ 2950250 w 9907829"/>
              <a:gd name="connsiteY456" fmla="*/ 1965305 h 6706386"/>
              <a:gd name="connsiteX457" fmla="*/ 2914312 w 9907829"/>
              <a:gd name="connsiteY457" fmla="*/ 1989583 h 6706386"/>
              <a:gd name="connsiteX458" fmla="*/ 2914096 w 9907829"/>
              <a:gd name="connsiteY458" fmla="*/ 1989627 h 6706386"/>
              <a:gd name="connsiteX459" fmla="*/ 2914040 w 9907829"/>
              <a:gd name="connsiteY459" fmla="*/ 1989664 h 6706386"/>
              <a:gd name="connsiteX460" fmla="*/ 2859639 w 9907829"/>
              <a:gd name="connsiteY460" fmla="*/ 2000631 h 6706386"/>
              <a:gd name="connsiteX461" fmla="*/ 2840168 w 9907829"/>
              <a:gd name="connsiteY461" fmla="*/ 2004566 h 6706386"/>
              <a:gd name="connsiteX462" fmla="*/ 2650053 w 9907829"/>
              <a:gd name="connsiteY462" fmla="*/ 1814453 h 6706386"/>
              <a:gd name="connsiteX463" fmla="*/ 2650055 w 9907829"/>
              <a:gd name="connsiteY463" fmla="*/ 1814448 h 6706386"/>
              <a:gd name="connsiteX464" fmla="*/ 2650053 w 9907829"/>
              <a:gd name="connsiteY464" fmla="*/ 1814442 h 6706386"/>
              <a:gd name="connsiteX465" fmla="*/ 2840168 w 9907829"/>
              <a:gd name="connsiteY465" fmla="*/ 1624326 h 6706386"/>
              <a:gd name="connsiteX466" fmla="*/ 1726452 w 9907829"/>
              <a:gd name="connsiteY466" fmla="*/ 1217762 h 6706386"/>
              <a:gd name="connsiteX467" fmla="*/ 1766273 w 9907829"/>
              <a:gd name="connsiteY467" fmla="*/ 1257583 h 6706386"/>
              <a:gd name="connsiteX468" fmla="*/ 1766272 w 9907829"/>
              <a:gd name="connsiteY468" fmla="*/ 1257587 h 6706386"/>
              <a:gd name="connsiteX469" fmla="*/ 1766273 w 9907829"/>
              <a:gd name="connsiteY469" fmla="*/ 1257592 h 6706386"/>
              <a:gd name="connsiteX470" fmla="*/ 1726452 w 9907829"/>
              <a:gd name="connsiteY470" fmla="*/ 1297412 h 6706386"/>
              <a:gd name="connsiteX471" fmla="*/ 1686631 w 9907829"/>
              <a:gd name="connsiteY471" fmla="*/ 1257592 h 6706386"/>
              <a:gd name="connsiteX472" fmla="*/ 1686633 w 9907829"/>
              <a:gd name="connsiteY472" fmla="*/ 1257587 h 6706386"/>
              <a:gd name="connsiteX473" fmla="*/ 1686631 w 9907829"/>
              <a:gd name="connsiteY473" fmla="*/ 1257583 h 6706386"/>
              <a:gd name="connsiteX474" fmla="*/ 1726452 w 9907829"/>
              <a:gd name="connsiteY474" fmla="*/ 1217762 h 6706386"/>
              <a:gd name="connsiteX475" fmla="*/ 2283309 w 9907829"/>
              <a:gd name="connsiteY475" fmla="*/ 1183722 h 6706386"/>
              <a:gd name="connsiteX476" fmla="*/ 2289931 w 9907829"/>
              <a:gd name="connsiteY476" fmla="*/ 1185063 h 6706386"/>
              <a:gd name="connsiteX477" fmla="*/ 2311921 w 9907829"/>
              <a:gd name="connsiteY477" fmla="*/ 1189491 h 6706386"/>
              <a:gd name="connsiteX478" fmla="*/ 2311979 w 9907829"/>
              <a:gd name="connsiteY478" fmla="*/ 1189530 h 6706386"/>
              <a:gd name="connsiteX479" fmla="*/ 2312191 w 9907829"/>
              <a:gd name="connsiteY479" fmla="*/ 1189572 h 6706386"/>
              <a:gd name="connsiteX480" fmla="*/ 2325865 w 9907829"/>
              <a:gd name="connsiteY480" fmla="*/ 1198842 h 6706386"/>
              <a:gd name="connsiteX481" fmla="*/ 2335415 w 9907829"/>
              <a:gd name="connsiteY481" fmla="*/ 1205247 h 6706386"/>
              <a:gd name="connsiteX482" fmla="*/ 2335503 w 9907829"/>
              <a:gd name="connsiteY482" fmla="*/ 1205376 h 6706386"/>
              <a:gd name="connsiteX483" fmla="*/ 2335655 w 9907829"/>
              <a:gd name="connsiteY483" fmla="*/ 1205479 h 6706386"/>
              <a:gd name="connsiteX484" fmla="*/ 2343315 w 9907829"/>
              <a:gd name="connsiteY484" fmla="*/ 1216902 h 6706386"/>
              <a:gd name="connsiteX485" fmla="*/ 2351320 w 9907829"/>
              <a:gd name="connsiteY485" fmla="*/ 1228711 h 6706386"/>
              <a:gd name="connsiteX486" fmla="*/ 2351358 w 9907829"/>
              <a:gd name="connsiteY486" fmla="*/ 1228894 h 6706386"/>
              <a:gd name="connsiteX487" fmla="*/ 2351411 w 9907829"/>
              <a:gd name="connsiteY487" fmla="*/ 1228973 h 6706386"/>
              <a:gd name="connsiteX488" fmla="*/ 2357170 w 9907829"/>
              <a:gd name="connsiteY488" fmla="*/ 1257585 h 6706386"/>
              <a:gd name="connsiteX489" fmla="*/ 2357170 w 9907829"/>
              <a:gd name="connsiteY489" fmla="*/ 1257589 h 6706386"/>
              <a:gd name="connsiteX490" fmla="*/ 2357170 w 9907829"/>
              <a:gd name="connsiteY490" fmla="*/ 1257593 h 6706386"/>
              <a:gd name="connsiteX491" fmla="*/ 2351411 w 9907829"/>
              <a:gd name="connsiteY491" fmla="*/ 1286203 h 6706386"/>
              <a:gd name="connsiteX492" fmla="*/ 2351358 w 9907829"/>
              <a:gd name="connsiteY492" fmla="*/ 1286284 h 6706386"/>
              <a:gd name="connsiteX493" fmla="*/ 2351320 w 9907829"/>
              <a:gd name="connsiteY493" fmla="*/ 1286467 h 6706386"/>
              <a:gd name="connsiteX494" fmla="*/ 2343311 w 9907829"/>
              <a:gd name="connsiteY494" fmla="*/ 1298281 h 6706386"/>
              <a:gd name="connsiteX495" fmla="*/ 2335655 w 9907829"/>
              <a:gd name="connsiteY495" fmla="*/ 1309697 h 6706386"/>
              <a:gd name="connsiteX496" fmla="*/ 2335503 w 9907829"/>
              <a:gd name="connsiteY496" fmla="*/ 1309802 h 6706386"/>
              <a:gd name="connsiteX497" fmla="*/ 2335415 w 9907829"/>
              <a:gd name="connsiteY497" fmla="*/ 1309930 h 6706386"/>
              <a:gd name="connsiteX498" fmla="*/ 2325840 w 9907829"/>
              <a:gd name="connsiteY498" fmla="*/ 1316351 h 6706386"/>
              <a:gd name="connsiteX499" fmla="*/ 2312191 w 9907829"/>
              <a:gd name="connsiteY499" fmla="*/ 1325604 h 6706386"/>
              <a:gd name="connsiteX500" fmla="*/ 2311981 w 9907829"/>
              <a:gd name="connsiteY500" fmla="*/ 1325647 h 6706386"/>
              <a:gd name="connsiteX501" fmla="*/ 2311921 w 9907829"/>
              <a:gd name="connsiteY501" fmla="*/ 1325687 h 6706386"/>
              <a:gd name="connsiteX502" fmla="*/ 2289573 w 9907829"/>
              <a:gd name="connsiteY502" fmla="*/ 1330186 h 6706386"/>
              <a:gd name="connsiteX503" fmla="*/ 2283309 w 9907829"/>
              <a:gd name="connsiteY503" fmla="*/ 1331454 h 6706386"/>
              <a:gd name="connsiteX504" fmla="*/ 2209446 w 9907829"/>
              <a:gd name="connsiteY504" fmla="*/ 1257593 h 6706386"/>
              <a:gd name="connsiteX505" fmla="*/ 2209449 w 9907829"/>
              <a:gd name="connsiteY505" fmla="*/ 1257589 h 6706386"/>
              <a:gd name="connsiteX506" fmla="*/ 2209446 w 9907829"/>
              <a:gd name="connsiteY506" fmla="*/ 1257585 h 6706386"/>
              <a:gd name="connsiteX507" fmla="*/ 2283309 w 9907829"/>
              <a:gd name="connsiteY507" fmla="*/ 1183722 h 6706386"/>
              <a:gd name="connsiteX508" fmla="*/ 2840166 w 9907829"/>
              <a:gd name="connsiteY508" fmla="*/ 1135550 h 6706386"/>
              <a:gd name="connsiteX509" fmla="*/ 2962201 w 9907829"/>
              <a:gd name="connsiteY509" fmla="*/ 1257583 h 6706386"/>
              <a:gd name="connsiteX510" fmla="*/ 2962201 w 9907829"/>
              <a:gd name="connsiteY510" fmla="*/ 1257588 h 6706386"/>
              <a:gd name="connsiteX511" fmla="*/ 2962201 w 9907829"/>
              <a:gd name="connsiteY511" fmla="*/ 1257592 h 6706386"/>
              <a:gd name="connsiteX512" fmla="*/ 2840166 w 9907829"/>
              <a:gd name="connsiteY512" fmla="*/ 1379625 h 6706386"/>
              <a:gd name="connsiteX513" fmla="*/ 2718134 w 9907829"/>
              <a:gd name="connsiteY513" fmla="*/ 1257592 h 6706386"/>
              <a:gd name="connsiteX514" fmla="*/ 2718135 w 9907829"/>
              <a:gd name="connsiteY514" fmla="*/ 1257588 h 6706386"/>
              <a:gd name="connsiteX515" fmla="*/ 2718134 w 9907829"/>
              <a:gd name="connsiteY515" fmla="*/ 1257583 h 6706386"/>
              <a:gd name="connsiteX516" fmla="*/ 2840166 w 9907829"/>
              <a:gd name="connsiteY516" fmla="*/ 1135550 h 6706386"/>
              <a:gd name="connsiteX517" fmla="*/ 9524387 w 9907829"/>
              <a:gd name="connsiteY517" fmla="*/ 1083526 h 6706386"/>
              <a:gd name="connsiteX518" fmla="*/ 9698445 w 9907829"/>
              <a:gd name="connsiteY518" fmla="*/ 1257586 h 6706386"/>
              <a:gd name="connsiteX519" fmla="*/ 9698379 w 9907829"/>
              <a:gd name="connsiteY519" fmla="*/ 1257912 h 6706386"/>
              <a:gd name="connsiteX520" fmla="*/ 9698445 w 9907829"/>
              <a:gd name="connsiteY520" fmla="*/ 1258239 h 6706386"/>
              <a:gd name="connsiteX521" fmla="*/ 9524387 w 9907829"/>
              <a:gd name="connsiteY521" fmla="*/ 1432296 h 6706386"/>
              <a:gd name="connsiteX522" fmla="*/ 9350329 w 9907829"/>
              <a:gd name="connsiteY522" fmla="*/ 1258239 h 6706386"/>
              <a:gd name="connsiteX523" fmla="*/ 9350396 w 9907829"/>
              <a:gd name="connsiteY523" fmla="*/ 1257911 h 6706386"/>
              <a:gd name="connsiteX524" fmla="*/ 9350329 w 9907829"/>
              <a:gd name="connsiteY524" fmla="*/ 1257586 h 6706386"/>
              <a:gd name="connsiteX525" fmla="*/ 9524387 w 9907829"/>
              <a:gd name="connsiteY525" fmla="*/ 1083526 h 6706386"/>
              <a:gd name="connsiteX526" fmla="*/ 3397667 w 9907829"/>
              <a:gd name="connsiteY526" fmla="*/ 1083526 h 6706386"/>
              <a:gd name="connsiteX527" fmla="*/ 3571726 w 9907829"/>
              <a:gd name="connsiteY527" fmla="*/ 1257583 h 6706386"/>
              <a:gd name="connsiteX528" fmla="*/ 3571660 w 9907829"/>
              <a:gd name="connsiteY528" fmla="*/ 1257910 h 6706386"/>
              <a:gd name="connsiteX529" fmla="*/ 3571726 w 9907829"/>
              <a:gd name="connsiteY529" fmla="*/ 1258237 h 6706386"/>
              <a:gd name="connsiteX530" fmla="*/ 3397667 w 9907829"/>
              <a:gd name="connsiteY530" fmla="*/ 1432293 h 6706386"/>
              <a:gd name="connsiteX531" fmla="*/ 3223609 w 9907829"/>
              <a:gd name="connsiteY531" fmla="*/ 1258237 h 6706386"/>
              <a:gd name="connsiteX532" fmla="*/ 3223676 w 9907829"/>
              <a:gd name="connsiteY532" fmla="*/ 1257910 h 6706386"/>
              <a:gd name="connsiteX533" fmla="*/ 3223609 w 9907829"/>
              <a:gd name="connsiteY533" fmla="*/ 1257583 h 6706386"/>
              <a:gd name="connsiteX534" fmla="*/ 3397667 w 9907829"/>
              <a:gd name="connsiteY534" fmla="*/ 1083526 h 6706386"/>
              <a:gd name="connsiteX535" fmla="*/ 3985091 w 9907829"/>
              <a:gd name="connsiteY535" fmla="*/ 1035050 h 6706386"/>
              <a:gd name="connsiteX536" fmla="*/ 3999885 w 9907829"/>
              <a:gd name="connsiteY536" fmla="*/ 1038730 h 6706386"/>
              <a:gd name="connsiteX537" fmla="*/ 4006300 w 9907829"/>
              <a:gd name="connsiteY537" fmla="*/ 1038985 h 6706386"/>
              <a:gd name="connsiteX538" fmla="*/ 4012914 w 9907829"/>
              <a:gd name="connsiteY538" fmla="*/ 1041971 h 6706386"/>
              <a:gd name="connsiteX539" fmla="*/ 4032126 w 9907829"/>
              <a:gd name="connsiteY539" fmla="*/ 1046750 h 6706386"/>
              <a:gd name="connsiteX540" fmla="*/ 4075781 w 9907829"/>
              <a:gd name="connsiteY540" fmla="*/ 1068355 h 6706386"/>
              <a:gd name="connsiteX541" fmla="*/ 4081393 w 9907829"/>
              <a:gd name="connsiteY541" fmla="*/ 1072885 h 6706386"/>
              <a:gd name="connsiteX542" fmla="*/ 4084846 w 9907829"/>
              <a:gd name="connsiteY542" fmla="*/ 1074445 h 6706386"/>
              <a:gd name="connsiteX543" fmla="*/ 4089571 w 9907829"/>
              <a:gd name="connsiteY543" fmla="*/ 1079489 h 6706386"/>
              <a:gd name="connsiteX544" fmla="*/ 4114288 w 9907829"/>
              <a:gd name="connsiteY544" fmla="*/ 1099448 h 6706386"/>
              <a:gd name="connsiteX545" fmla="*/ 4145805 w 9907829"/>
              <a:gd name="connsiteY545" fmla="*/ 1139522 h 6706386"/>
              <a:gd name="connsiteX546" fmla="*/ 4145875 w 9907829"/>
              <a:gd name="connsiteY546" fmla="*/ 1139595 h 6706386"/>
              <a:gd name="connsiteX547" fmla="*/ 4176845 w 9907829"/>
              <a:gd name="connsiteY547" fmla="*/ 1223321 h 6706386"/>
              <a:gd name="connsiteX548" fmla="*/ 4176845 w 9907829"/>
              <a:gd name="connsiteY548" fmla="*/ 1223333 h 6706386"/>
              <a:gd name="connsiteX549" fmla="*/ 4176845 w 9907829"/>
              <a:gd name="connsiteY549" fmla="*/ 1223336 h 6706386"/>
              <a:gd name="connsiteX550" fmla="*/ 4072815 w 9907829"/>
              <a:gd name="connsiteY550" fmla="*/ 1449022 h 6706386"/>
              <a:gd name="connsiteX551" fmla="*/ 3763402 w 9907829"/>
              <a:gd name="connsiteY551" fmla="*/ 1375963 h 6706386"/>
              <a:gd name="connsiteX552" fmla="*/ 3732430 w 9907829"/>
              <a:gd name="connsiteY552" fmla="*/ 1292239 h 6706386"/>
              <a:gd name="connsiteX553" fmla="*/ 3732432 w 9907829"/>
              <a:gd name="connsiteY553" fmla="*/ 1292226 h 6706386"/>
              <a:gd name="connsiteX554" fmla="*/ 3732430 w 9907829"/>
              <a:gd name="connsiteY554" fmla="*/ 1292225 h 6706386"/>
              <a:gd name="connsiteX555" fmla="*/ 3836462 w 9907829"/>
              <a:gd name="connsiteY555" fmla="*/ 1066536 h 6706386"/>
              <a:gd name="connsiteX556" fmla="*/ 3920187 w 9907829"/>
              <a:gd name="connsiteY556" fmla="*/ 1035565 h 6706386"/>
              <a:gd name="connsiteX557" fmla="*/ 3920506 w 9907829"/>
              <a:gd name="connsiteY557" fmla="*/ 1035578 h 6706386"/>
              <a:gd name="connsiteX558" fmla="*/ 8967529 w 9907829"/>
              <a:gd name="connsiteY558" fmla="*/ 1032788 h 6706386"/>
              <a:gd name="connsiteX559" fmla="*/ 9192327 w 9907829"/>
              <a:gd name="connsiteY559" fmla="*/ 1257587 h 6706386"/>
              <a:gd name="connsiteX560" fmla="*/ 9192326 w 9907829"/>
              <a:gd name="connsiteY560" fmla="*/ 1257592 h 6706386"/>
              <a:gd name="connsiteX561" fmla="*/ 9192327 w 9907829"/>
              <a:gd name="connsiteY561" fmla="*/ 1257597 h 6706386"/>
              <a:gd name="connsiteX562" fmla="*/ 8967529 w 9907829"/>
              <a:gd name="connsiteY562" fmla="*/ 1482394 h 6706386"/>
              <a:gd name="connsiteX563" fmla="*/ 8742731 w 9907829"/>
              <a:gd name="connsiteY563" fmla="*/ 1257597 h 6706386"/>
              <a:gd name="connsiteX564" fmla="*/ 8742732 w 9907829"/>
              <a:gd name="connsiteY564" fmla="*/ 1257592 h 6706386"/>
              <a:gd name="connsiteX565" fmla="*/ 8742731 w 9907829"/>
              <a:gd name="connsiteY565" fmla="*/ 1257587 h 6706386"/>
              <a:gd name="connsiteX566" fmla="*/ 8967529 w 9907829"/>
              <a:gd name="connsiteY566" fmla="*/ 1032788 h 6706386"/>
              <a:gd name="connsiteX567" fmla="*/ 2283309 w 9907829"/>
              <a:gd name="connsiteY567" fmla="*/ 662831 h 6706386"/>
              <a:gd name="connsiteX568" fmla="*/ 2309964 w 9907829"/>
              <a:gd name="connsiteY568" fmla="*/ 673830 h 6706386"/>
              <a:gd name="connsiteX569" fmla="*/ 2310039 w 9907829"/>
              <a:gd name="connsiteY569" fmla="*/ 674008 h 6706386"/>
              <a:gd name="connsiteX570" fmla="*/ 2310206 w 9907829"/>
              <a:gd name="connsiteY570" fmla="*/ 674077 h 6706386"/>
              <a:gd name="connsiteX571" fmla="*/ 2320996 w 9907829"/>
              <a:gd name="connsiteY571" fmla="*/ 700227 h 6706386"/>
              <a:gd name="connsiteX572" fmla="*/ 2321205 w 9907829"/>
              <a:gd name="connsiteY572" fmla="*/ 700726 h 6706386"/>
              <a:gd name="connsiteX573" fmla="*/ 2321202 w 9907829"/>
              <a:gd name="connsiteY573" fmla="*/ 700728 h 6706386"/>
              <a:gd name="connsiteX574" fmla="*/ 2321205 w 9907829"/>
              <a:gd name="connsiteY574" fmla="*/ 700732 h 6706386"/>
              <a:gd name="connsiteX575" fmla="*/ 2320996 w 9907829"/>
              <a:gd name="connsiteY575" fmla="*/ 701231 h 6706386"/>
              <a:gd name="connsiteX576" fmla="*/ 2310206 w 9907829"/>
              <a:gd name="connsiteY576" fmla="*/ 727380 h 6706386"/>
              <a:gd name="connsiteX577" fmla="*/ 2310039 w 9907829"/>
              <a:gd name="connsiteY577" fmla="*/ 727450 h 6706386"/>
              <a:gd name="connsiteX578" fmla="*/ 2309964 w 9907829"/>
              <a:gd name="connsiteY578" fmla="*/ 727628 h 6706386"/>
              <a:gd name="connsiteX579" fmla="*/ 2283309 w 9907829"/>
              <a:gd name="connsiteY579" fmla="*/ 738627 h 6706386"/>
              <a:gd name="connsiteX580" fmla="*/ 2282587 w 9907829"/>
              <a:gd name="connsiteY580" fmla="*/ 738324 h 6706386"/>
              <a:gd name="connsiteX581" fmla="*/ 2256415 w 9907829"/>
              <a:gd name="connsiteY581" fmla="*/ 727622 h 6706386"/>
              <a:gd name="connsiteX582" fmla="*/ 2245705 w 9907829"/>
              <a:gd name="connsiteY582" fmla="*/ 701435 h 6706386"/>
              <a:gd name="connsiteX583" fmla="*/ 2245414 w 9907829"/>
              <a:gd name="connsiteY583" fmla="*/ 700732 h 6706386"/>
              <a:gd name="connsiteX584" fmla="*/ 2245417 w 9907829"/>
              <a:gd name="connsiteY584" fmla="*/ 700728 h 6706386"/>
              <a:gd name="connsiteX585" fmla="*/ 2245414 w 9907829"/>
              <a:gd name="connsiteY585" fmla="*/ 700726 h 6706386"/>
              <a:gd name="connsiteX586" fmla="*/ 2245705 w 9907829"/>
              <a:gd name="connsiteY586" fmla="*/ 700022 h 6706386"/>
              <a:gd name="connsiteX587" fmla="*/ 2256415 w 9907829"/>
              <a:gd name="connsiteY587" fmla="*/ 673836 h 6706386"/>
              <a:gd name="connsiteX588" fmla="*/ 2282587 w 9907829"/>
              <a:gd name="connsiteY588" fmla="*/ 663133 h 6706386"/>
              <a:gd name="connsiteX589" fmla="*/ 2840166 w 9907829"/>
              <a:gd name="connsiteY589" fmla="*/ 635213 h 6706386"/>
              <a:gd name="connsiteX590" fmla="*/ 2905681 w 9907829"/>
              <a:gd name="connsiteY590" fmla="*/ 700726 h 6706386"/>
              <a:gd name="connsiteX591" fmla="*/ 2905681 w 9907829"/>
              <a:gd name="connsiteY591" fmla="*/ 700729 h 6706386"/>
              <a:gd name="connsiteX592" fmla="*/ 2905681 w 9907829"/>
              <a:gd name="connsiteY592" fmla="*/ 700732 h 6706386"/>
              <a:gd name="connsiteX593" fmla="*/ 2840166 w 9907829"/>
              <a:gd name="connsiteY593" fmla="*/ 766245 h 6706386"/>
              <a:gd name="connsiteX594" fmla="*/ 2774655 w 9907829"/>
              <a:gd name="connsiteY594" fmla="*/ 700732 h 6706386"/>
              <a:gd name="connsiteX595" fmla="*/ 2774657 w 9907829"/>
              <a:gd name="connsiteY595" fmla="*/ 700729 h 6706386"/>
              <a:gd name="connsiteX596" fmla="*/ 2774655 w 9907829"/>
              <a:gd name="connsiteY596" fmla="*/ 700726 h 6706386"/>
              <a:gd name="connsiteX597" fmla="*/ 2840166 w 9907829"/>
              <a:gd name="connsiteY597" fmla="*/ 635213 h 6706386"/>
              <a:gd name="connsiteX598" fmla="*/ 9524387 w 9907829"/>
              <a:gd name="connsiteY598" fmla="*/ 601816 h 6706386"/>
              <a:gd name="connsiteX599" fmla="*/ 9623299 w 9907829"/>
              <a:gd name="connsiteY599" fmla="*/ 700727 h 6706386"/>
              <a:gd name="connsiteX600" fmla="*/ 9623298 w 9907829"/>
              <a:gd name="connsiteY600" fmla="*/ 700731 h 6706386"/>
              <a:gd name="connsiteX601" fmla="*/ 9623299 w 9907829"/>
              <a:gd name="connsiteY601" fmla="*/ 700734 h 6706386"/>
              <a:gd name="connsiteX602" fmla="*/ 9524387 w 9907829"/>
              <a:gd name="connsiteY602" fmla="*/ 799647 h 6706386"/>
              <a:gd name="connsiteX603" fmla="*/ 9425476 w 9907829"/>
              <a:gd name="connsiteY603" fmla="*/ 700734 h 6706386"/>
              <a:gd name="connsiteX604" fmla="*/ 9425477 w 9907829"/>
              <a:gd name="connsiteY604" fmla="*/ 700731 h 6706386"/>
              <a:gd name="connsiteX605" fmla="*/ 9425476 w 9907829"/>
              <a:gd name="connsiteY605" fmla="*/ 700727 h 6706386"/>
              <a:gd name="connsiteX606" fmla="*/ 9524387 w 9907829"/>
              <a:gd name="connsiteY606" fmla="*/ 601816 h 6706386"/>
              <a:gd name="connsiteX607" fmla="*/ 3397667 w 9907829"/>
              <a:gd name="connsiteY607" fmla="*/ 601815 h 6706386"/>
              <a:gd name="connsiteX608" fmla="*/ 3496579 w 9907829"/>
              <a:gd name="connsiteY608" fmla="*/ 700726 h 6706386"/>
              <a:gd name="connsiteX609" fmla="*/ 3496579 w 9907829"/>
              <a:gd name="connsiteY609" fmla="*/ 700729 h 6706386"/>
              <a:gd name="connsiteX610" fmla="*/ 3496579 w 9907829"/>
              <a:gd name="connsiteY610" fmla="*/ 700733 h 6706386"/>
              <a:gd name="connsiteX611" fmla="*/ 3397667 w 9907829"/>
              <a:gd name="connsiteY611" fmla="*/ 799643 h 6706386"/>
              <a:gd name="connsiteX612" fmla="*/ 3383469 w 9907829"/>
              <a:gd name="connsiteY612" fmla="*/ 796774 h 6706386"/>
              <a:gd name="connsiteX613" fmla="*/ 3359090 w 9907829"/>
              <a:gd name="connsiteY613" fmla="*/ 791860 h 6706386"/>
              <a:gd name="connsiteX614" fmla="*/ 3306263 w 9907829"/>
              <a:gd name="connsiteY614" fmla="*/ 739212 h 6706386"/>
              <a:gd name="connsiteX615" fmla="*/ 3298794 w 9907829"/>
              <a:gd name="connsiteY615" fmla="*/ 700922 h 6706386"/>
              <a:gd name="connsiteX616" fmla="*/ 3298756 w 9907829"/>
              <a:gd name="connsiteY616" fmla="*/ 700733 h 6706386"/>
              <a:gd name="connsiteX617" fmla="*/ 3298757 w 9907829"/>
              <a:gd name="connsiteY617" fmla="*/ 700729 h 6706386"/>
              <a:gd name="connsiteX618" fmla="*/ 3298756 w 9907829"/>
              <a:gd name="connsiteY618" fmla="*/ 700726 h 6706386"/>
              <a:gd name="connsiteX619" fmla="*/ 3298794 w 9907829"/>
              <a:gd name="connsiteY619" fmla="*/ 700536 h 6706386"/>
              <a:gd name="connsiteX620" fmla="*/ 3306263 w 9907829"/>
              <a:gd name="connsiteY620" fmla="*/ 662246 h 6706386"/>
              <a:gd name="connsiteX621" fmla="*/ 3359090 w 9907829"/>
              <a:gd name="connsiteY621" fmla="*/ 609599 h 6706386"/>
              <a:gd name="connsiteX622" fmla="*/ 3382942 w 9907829"/>
              <a:gd name="connsiteY622" fmla="*/ 604790 h 6706386"/>
              <a:gd name="connsiteX623" fmla="*/ 8967528 w 9907829"/>
              <a:gd name="connsiteY623" fmla="*/ 560709 h 6706386"/>
              <a:gd name="connsiteX624" fmla="*/ 9107546 w 9907829"/>
              <a:gd name="connsiteY624" fmla="*/ 700727 h 6706386"/>
              <a:gd name="connsiteX625" fmla="*/ 9107545 w 9907829"/>
              <a:gd name="connsiteY625" fmla="*/ 700731 h 6706386"/>
              <a:gd name="connsiteX626" fmla="*/ 9107546 w 9907829"/>
              <a:gd name="connsiteY626" fmla="*/ 700734 h 6706386"/>
              <a:gd name="connsiteX627" fmla="*/ 8967528 w 9907829"/>
              <a:gd name="connsiteY627" fmla="*/ 840753 h 6706386"/>
              <a:gd name="connsiteX628" fmla="*/ 8827512 w 9907829"/>
              <a:gd name="connsiteY628" fmla="*/ 700734 h 6706386"/>
              <a:gd name="connsiteX629" fmla="*/ 8827513 w 9907829"/>
              <a:gd name="connsiteY629" fmla="*/ 700731 h 6706386"/>
              <a:gd name="connsiteX630" fmla="*/ 8827512 w 9907829"/>
              <a:gd name="connsiteY630" fmla="*/ 700727 h 6706386"/>
              <a:gd name="connsiteX631" fmla="*/ 8827837 w 9907829"/>
              <a:gd name="connsiteY631" fmla="*/ 699122 h 6706386"/>
              <a:gd name="connsiteX632" fmla="*/ 8838551 w 9907829"/>
              <a:gd name="connsiteY632" fmla="*/ 646071 h 6706386"/>
              <a:gd name="connsiteX633" fmla="*/ 8913135 w 9907829"/>
              <a:gd name="connsiteY633" fmla="*/ 571667 h 6706386"/>
              <a:gd name="connsiteX634" fmla="*/ 8962419 w 9907829"/>
              <a:gd name="connsiteY634" fmla="*/ 561746 h 6706386"/>
              <a:gd name="connsiteX635" fmla="*/ 3954526 w 9907829"/>
              <a:gd name="connsiteY635" fmla="*/ 560708 h 6706386"/>
              <a:gd name="connsiteX636" fmla="*/ 4094542 w 9907829"/>
              <a:gd name="connsiteY636" fmla="*/ 700726 h 6706386"/>
              <a:gd name="connsiteX637" fmla="*/ 4094542 w 9907829"/>
              <a:gd name="connsiteY637" fmla="*/ 700729 h 6706386"/>
              <a:gd name="connsiteX638" fmla="*/ 4094542 w 9907829"/>
              <a:gd name="connsiteY638" fmla="*/ 700733 h 6706386"/>
              <a:gd name="connsiteX639" fmla="*/ 3954526 w 9907829"/>
              <a:gd name="connsiteY639" fmla="*/ 840752 h 6706386"/>
              <a:gd name="connsiteX640" fmla="*/ 3814508 w 9907829"/>
              <a:gd name="connsiteY640" fmla="*/ 700733 h 6706386"/>
              <a:gd name="connsiteX641" fmla="*/ 3814509 w 9907829"/>
              <a:gd name="connsiteY641" fmla="*/ 700729 h 6706386"/>
              <a:gd name="connsiteX642" fmla="*/ 3814508 w 9907829"/>
              <a:gd name="connsiteY642" fmla="*/ 700726 h 6706386"/>
              <a:gd name="connsiteX643" fmla="*/ 3814798 w 9907829"/>
              <a:gd name="connsiteY643" fmla="*/ 699297 h 6706386"/>
              <a:gd name="connsiteX644" fmla="*/ 3825547 w 9907829"/>
              <a:gd name="connsiteY644" fmla="*/ 646068 h 6706386"/>
              <a:gd name="connsiteX645" fmla="*/ 3900132 w 9907829"/>
              <a:gd name="connsiteY645" fmla="*/ 571664 h 6706386"/>
              <a:gd name="connsiteX646" fmla="*/ 3950168 w 9907829"/>
              <a:gd name="connsiteY646" fmla="*/ 561592 h 6706386"/>
              <a:gd name="connsiteX647" fmla="*/ 8410672 w 9907829"/>
              <a:gd name="connsiteY647" fmla="*/ 526027 h 6706386"/>
              <a:gd name="connsiteX648" fmla="*/ 8585372 w 9907829"/>
              <a:gd name="connsiteY648" fmla="*/ 700727 h 6706386"/>
              <a:gd name="connsiteX649" fmla="*/ 8585371 w 9907829"/>
              <a:gd name="connsiteY649" fmla="*/ 700731 h 6706386"/>
              <a:gd name="connsiteX650" fmla="*/ 8585372 w 9907829"/>
              <a:gd name="connsiteY650" fmla="*/ 700734 h 6706386"/>
              <a:gd name="connsiteX651" fmla="*/ 8410672 w 9907829"/>
              <a:gd name="connsiteY651" fmla="*/ 875437 h 6706386"/>
              <a:gd name="connsiteX652" fmla="*/ 8235971 w 9907829"/>
              <a:gd name="connsiteY652" fmla="*/ 700734 h 6706386"/>
              <a:gd name="connsiteX653" fmla="*/ 8235973 w 9907829"/>
              <a:gd name="connsiteY653" fmla="*/ 700731 h 6706386"/>
              <a:gd name="connsiteX654" fmla="*/ 8235971 w 9907829"/>
              <a:gd name="connsiteY654" fmla="*/ 700727 h 6706386"/>
              <a:gd name="connsiteX655" fmla="*/ 8410672 w 9907829"/>
              <a:gd name="connsiteY655" fmla="*/ 526027 h 6706386"/>
              <a:gd name="connsiteX656" fmla="*/ 4511383 w 9907829"/>
              <a:gd name="connsiteY656" fmla="*/ 523456 h 6706386"/>
              <a:gd name="connsiteX657" fmla="*/ 4525910 w 9907829"/>
              <a:gd name="connsiteY657" fmla="*/ 526391 h 6706386"/>
              <a:gd name="connsiteX658" fmla="*/ 4580269 w 9907829"/>
              <a:gd name="connsiteY658" fmla="*/ 537344 h 6706386"/>
              <a:gd name="connsiteX659" fmla="*/ 4580329 w 9907829"/>
              <a:gd name="connsiteY659" fmla="*/ 537384 h 6706386"/>
              <a:gd name="connsiteX660" fmla="*/ 4580539 w 9907829"/>
              <a:gd name="connsiteY660" fmla="*/ 537427 h 6706386"/>
              <a:gd name="connsiteX661" fmla="*/ 4613420 w 9907829"/>
              <a:gd name="connsiteY661" fmla="*/ 559640 h 6706386"/>
              <a:gd name="connsiteX662" fmla="*/ 4636628 w 9907829"/>
              <a:gd name="connsiteY662" fmla="*/ 575248 h 6706386"/>
              <a:gd name="connsiteX663" fmla="*/ 4636716 w 9907829"/>
              <a:gd name="connsiteY663" fmla="*/ 575377 h 6706386"/>
              <a:gd name="connsiteX664" fmla="*/ 4636869 w 9907829"/>
              <a:gd name="connsiteY664" fmla="*/ 575481 h 6706386"/>
              <a:gd name="connsiteX665" fmla="*/ 4655387 w 9907829"/>
              <a:gd name="connsiteY665" fmla="*/ 603014 h 6706386"/>
              <a:gd name="connsiteX666" fmla="*/ 4674683 w 9907829"/>
              <a:gd name="connsiteY666" fmla="*/ 631578 h 6706386"/>
              <a:gd name="connsiteX667" fmla="*/ 4674721 w 9907829"/>
              <a:gd name="connsiteY667" fmla="*/ 631762 h 6706386"/>
              <a:gd name="connsiteX668" fmla="*/ 4674773 w 9907829"/>
              <a:gd name="connsiteY668" fmla="*/ 631841 h 6706386"/>
              <a:gd name="connsiteX669" fmla="*/ 4688653 w 9907829"/>
              <a:gd name="connsiteY669" fmla="*/ 700726 h 6706386"/>
              <a:gd name="connsiteX670" fmla="*/ 4688653 w 9907829"/>
              <a:gd name="connsiteY670" fmla="*/ 700729 h 6706386"/>
              <a:gd name="connsiteX671" fmla="*/ 4688653 w 9907829"/>
              <a:gd name="connsiteY671" fmla="*/ 700733 h 6706386"/>
              <a:gd name="connsiteX672" fmla="*/ 4674773 w 9907829"/>
              <a:gd name="connsiteY672" fmla="*/ 769618 h 6706386"/>
              <a:gd name="connsiteX673" fmla="*/ 4674721 w 9907829"/>
              <a:gd name="connsiteY673" fmla="*/ 769698 h 6706386"/>
              <a:gd name="connsiteX674" fmla="*/ 4674683 w 9907829"/>
              <a:gd name="connsiteY674" fmla="*/ 769882 h 6706386"/>
              <a:gd name="connsiteX675" fmla="*/ 4655424 w 9907829"/>
              <a:gd name="connsiteY675" fmla="*/ 798388 h 6706386"/>
              <a:gd name="connsiteX676" fmla="*/ 4636869 w 9907829"/>
              <a:gd name="connsiteY676" fmla="*/ 825980 h 6706386"/>
              <a:gd name="connsiteX677" fmla="*/ 4636716 w 9907829"/>
              <a:gd name="connsiteY677" fmla="*/ 826084 h 6706386"/>
              <a:gd name="connsiteX678" fmla="*/ 4636628 w 9907829"/>
              <a:gd name="connsiteY678" fmla="*/ 826212 h 6706386"/>
              <a:gd name="connsiteX679" fmla="*/ 4613620 w 9907829"/>
              <a:gd name="connsiteY679" fmla="*/ 841687 h 6706386"/>
              <a:gd name="connsiteX680" fmla="*/ 4580539 w 9907829"/>
              <a:gd name="connsiteY680" fmla="*/ 864035 h 6706386"/>
              <a:gd name="connsiteX681" fmla="*/ 4580326 w 9907829"/>
              <a:gd name="connsiteY681" fmla="*/ 864079 h 6706386"/>
              <a:gd name="connsiteX682" fmla="*/ 4580269 w 9907829"/>
              <a:gd name="connsiteY682" fmla="*/ 864118 h 6706386"/>
              <a:gd name="connsiteX683" fmla="*/ 4527549 w 9907829"/>
              <a:gd name="connsiteY683" fmla="*/ 874740 h 6706386"/>
              <a:gd name="connsiteX684" fmla="*/ 4511383 w 9907829"/>
              <a:gd name="connsiteY684" fmla="*/ 878004 h 6706386"/>
              <a:gd name="connsiteX685" fmla="*/ 4334114 w 9907829"/>
              <a:gd name="connsiteY685" fmla="*/ 700733 h 6706386"/>
              <a:gd name="connsiteX686" fmla="*/ 4334115 w 9907829"/>
              <a:gd name="connsiteY686" fmla="*/ 700729 h 6706386"/>
              <a:gd name="connsiteX687" fmla="*/ 4334114 w 9907829"/>
              <a:gd name="connsiteY687" fmla="*/ 700726 h 6706386"/>
              <a:gd name="connsiteX688" fmla="*/ 4511383 w 9907829"/>
              <a:gd name="connsiteY688" fmla="*/ 523456 h 6706386"/>
              <a:gd name="connsiteX689" fmla="*/ 7853813 w 9907829"/>
              <a:gd name="connsiteY689" fmla="*/ 495840 h 6706386"/>
              <a:gd name="connsiteX690" fmla="*/ 8058701 w 9907829"/>
              <a:gd name="connsiteY690" fmla="*/ 700727 h 6706386"/>
              <a:gd name="connsiteX691" fmla="*/ 8058699 w 9907829"/>
              <a:gd name="connsiteY691" fmla="*/ 700731 h 6706386"/>
              <a:gd name="connsiteX692" fmla="*/ 8058701 w 9907829"/>
              <a:gd name="connsiteY692" fmla="*/ 700734 h 6706386"/>
              <a:gd name="connsiteX693" fmla="*/ 7853813 w 9907829"/>
              <a:gd name="connsiteY693" fmla="*/ 905624 h 6706386"/>
              <a:gd name="connsiteX694" fmla="*/ 7840604 w 9907829"/>
              <a:gd name="connsiteY694" fmla="*/ 902954 h 6706386"/>
              <a:gd name="connsiteX695" fmla="*/ 7773839 w 9907829"/>
              <a:gd name="connsiteY695" fmla="*/ 889499 h 6706386"/>
              <a:gd name="connsiteX696" fmla="*/ 7664953 w 9907829"/>
              <a:gd name="connsiteY696" fmla="*/ 780429 h 6706386"/>
              <a:gd name="connsiteX697" fmla="*/ 7649199 w 9907829"/>
              <a:gd name="connsiteY697" fmla="*/ 702084 h 6706386"/>
              <a:gd name="connsiteX698" fmla="*/ 7648926 w 9907829"/>
              <a:gd name="connsiteY698" fmla="*/ 700734 h 6706386"/>
              <a:gd name="connsiteX699" fmla="*/ 7648927 w 9907829"/>
              <a:gd name="connsiteY699" fmla="*/ 700731 h 6706386"/>
              <a:gd name="connsiteX700" fmla="*/ 7648926 w 9907829"/>
              <a:gd name="connsiteY700" fmla="*/ 700727 h 6706386"/>
              <a:gd name="connsiteX701" fmla="*/ 7649199 w 9907829"/>
              <a:gd name="connsiteY701" fmla="*/ 699377 h 6706386"/>
              <a:gd name="connsiteX702" fmla="*/ 7664953 w 9907829"/>
              <a:gd name="connsiteY702" fmla="*/ 621032 h 6706386"/>
              <a:gd name="connsiteX703" fmla="*/ 7773839 w 9907829"/>
              <a:gd name="connsiteY703" fmla="*/ 511965 h 6706386"/>
              <a:gd name="connsiteX704" fmla="*/ 7842361 w 9907829"/>
              <a:gd name="connsiteY704" fmla="*/ 498155 h 6706386"/>
              <a:gd name="connsiteX705" fmla="*/ 5068241 w 9907829"/>
              <a:gd name="connsiteY705" fmla="*/ 493269 h 6706386"/>
              <a:gd name="connsiteX706" fmla="*/ 5275698 w 9907829"/>
              <a:gd name="connsiteY706" fmla="*/ 700726 h 6706386"/>
              <a:gd name="connsiteX707" fmla="*/ 5275697 w 9907829"/>
              <a:gd name="connsiteY707" fmla="*/ 700729 h 6706386"/>
              <a:gd name="connsiteX708" fmla="*/ 5275698 w 9907829"/>
              <a:gd name="connsiteY708" fmla="*/ 700733 h 6706386"/>
              <a:gd name="connsiteX709" fmla="*/ 5068241 w 9907829"/>
              <a:gd name="connsiteY709" fmla="*/ 908192 h 6706386"/>
              <a:gd name="connsiteX710" fmla="*/ 4860783 w 9907829"/>
              <a:gd name="connsiteY710" fmla="*/ 700733 h 6706386"/>
              <a:gd name="connsiteX711" fmla="*/ 4860785 w 9907829"/>
              <a:gd name="connsiteY711" fmla="*/ 700729 h 6706386"/>
              <a:gd name="connsiteX712" fmla="*/ 4860783 w 9907829"/>
              <a:gd name="connsiteY712" fmla="*/ 700726 h 6706386"/>
              <a:gd name="connsiteX713" fmla="*/ 4861236 w 9907829"/>
              <a:gd name="connsiteY713" fmla="*/ 698502 h 6706386"/>
              <a:gd name="connsiteX714" fmla="*/ 4877122 w 9907829"/>
              <a:gd name="connsiteY714" fmla="*/ 619816 h 6706386"/>
              <a:gd name="connsiteX715" fmla="*/ 4987595 w 9907829"/>
              <a:gd name="connsiteY715" fmla="*/ 509525 h 6706386"/>
              <a:gd name="connsiteX716" fmla="*/ 5061344 w 9907829"/>
              <a:gd name="connsiteY716" fmla="*/ 494667 h 6706386"/>
              <a:gd name="connsiteX717" fmla="*/ 7296313 w 9907829"/>
              <a:gd name="connsiteY717" fmla="*/ 471433 h 6706386"/>
              <a:gd name="connsiteX718" fmla="*/ 7525607 w 9907829"/>
              <a:gd name="connsiteY718" fmla="*/ 700727 h 6706386"/>
              <a:gd name="connsiteX719" fmla="*/ 7525605 w 9907829"/>
              <a:gd name="connsiteY719" fmla="*/ 700731 h 6706386"/>
              <a:gd name="connsiteX720" fmla="*/ 7525607 w 9907829"/>
              <a:gd name="connsiteY720" fmla="*/ 700734 h 6706386"/>
              <a:gd name="connsiteX721" fmla="*/ 7296313 w 9907829"/>
              <a:gd name="connsiteY721" fmla="*/ 930031 h 6706386"/>
              <a:gd name="connsiteX722" fmla="*/ 7067019 w 9907829"/>
              <a:gd name="connsiteY722" fmla="*/ 700734 h 6706386"/>
              <a:gd name="connsiteX723" fmla="*/ 7067020 w 9907829"/>
              <a:gd name="connsiteY723" fmla="*/ 700731 h 6706386"/>
              <a:gd name="connsiteX724" fmla="*/ 7067019 w 9907829"/>
              <a:gd name="connsiteY724" fmla="*/ 700727 h 6706386"/>
              <a:gd name="connsiteX725" fmla="*/ 7296313 w 9907829"/>
              <a:gd name="connsiteY725" fmla="*/ 471433 h 6706386"/>
              <a:gd name="connsiteX726" fmla="*/ 5625740 w 9907829"/>
              <a:gd name="connsiteY726" fmla="*/ 471431 h 6706386"/>
              <a:gd name="connsiteX727" fmla="*/ 5855035 w 9907829"/>
              <a:gd name="connsiteY727" fmla="*/ 700726 h 6706386"/>
              <a:gd name="connsiteX728" fmla="*/ 5855033 w 9907829"/>
              <a:gd name="connsiteY728" fmla="*/ 700729 h 6706386"/>
              <a:gd name="connsiteX729" fmla="*/ 5855035 w 9907829"/>
              <a:gd name="connsiteY729" fmla="*/ 700734 h 6706386"/>
              <a:gd name="connsiteX730" fmla="*/ 5625740 w 9907829"/>
              <a:gd name="connsiteY730" fmla="*/ 930031 h 6706386"/>
              <a:gd name="connsiteX731" fmla="*/ 5602468 w 9907829"/>
              <a:gd name="connsiteY731" fmla="*/ 927681 h 6706386"/>
              <a:gd name="connsiteX732" fmla="*/ 5579376 w 9907829"/>
              <a:gd name="connsiteY732" fmla="*/ 925359 h 6706386"/>
              <a:gd name="connsiteX733" fmla="*/ 5414389 w 9907829"/>
              <a:gd name="connsiteY733" fmla="*/ 789933 h 6706386"/>
              <a:gd name="connsiteX734" fmla="*/ 5396752 w 9907829"/>
              <a:gd name="connsiteY734" fmla="*/ 702248 h 6706386"/>
              <a:gd name="connsiteX735" fmla="*/ 5396446 w 9907829"/>
              <a:gd name="connsiteY735" fmla="*/ 700734 h 6706386"/>
              <a:gd name="connsiteX736" fmla="*/ 5396447 w 9907829"/>
              <a:gd name="connsiteY736" fmla="*/ 700729 h 6706386"/>
              <a:gd name="connsiteX737" fmla="*/ 5396446 w 9907829"/>
              <a:gd name="connsiteY737" fmla="*/ 700726 h 6706386"/>
              <a:gd name="connsiteX738" fmla="*/ 5396751 w 9907829"/>
              <a:gd name="connsiteY738" fmla="*/ 699216 h 6706386"/>
              <a:gd name="connsiteX739" fmla="*/ 5414389 w 9907829"/>
              <a:gd name="connsiteY739" fmla="*/ 611527 h 6706386"/>
              <a:gd name="connsiteX740" fmla="*/ 5579376 w 9907829"/>
              <a:gd name="connsiteY740" fmla="*/ 476103 h 6706386"/>
              <a:gd name="connsiteX741" fmla="*/ 5606191 w 9907829"/>
              <a:gd name="connsiteY741" fmla="*/ 473405 h 6706386"/>
              <a:gd name="connsiteX742" fmla="*/ 6181956 w 9907829"/>
              <a:gd name="connsiteY742" fmla="*/ 461149 h 6706386"/>
              <a:gd name="connsiteX743" fmla="*/ 6421527 w 9907829"/>
              <a:gd name="connsiteY743" fmla="*/ 700721 h 6706386"/>
              <a:gd name="connsiteX744" fmla="*/ 6254533 w 9907829"/>
              <a:gd name="connsiteY744" fmla="*/ 929373 h 6706386"/>
              <a:gd name="connsiteX745" fmla="*/ 6460706 w 9907829"/>
              <a:gd name="connsiteY745" fmla="*/ 1069390 h 6706386"/>
              <a:gd name="connsiteX746" fmla="*/ 6666879 w 9907829"/>
              <a:gd name="connsiteY746" fmla="*/ 929373 h 6706386"/>
              <a:gd name="connsiteX747" fmla="*/ 6499885 w 9907829"/>
              <a:gd name="connsiteY747" fmla="*/ 700721 h 6706386"/>
              <a:gd name="connsiteX748" fmla="*/ 6738813 w 9907829"/>
              <a:gd name="connsiteY748" fmla="*/ 461149 h 6706386"/>
              <a:gd name="connsiteX749" fmla="*/ 6978385 w 9907829"/>
              <a:gd name="connsiteY749" fmla="*/ 700721 h 6706386"/>
              <a:gd name="connsiteX750" fmla="*/ 6811392 w 9907829"/>
              <a:gd name="connsiteY750" fmla="*/ 929373 h 6706386"/>
              <a:gd name="connsiteX751" fmla="*/ 7023345 w 9907829"/>
              <a:gd name="connsiteY751" fmla="*/ 1077739 h 6706386"/>
              <a:gd name="connsiteX752" fmla="*/ 7296315 w 9907829"/>
              <a:gd name="connsiteY752" fmla="*/ 930657 h 6706386"/>
              <a:gd name="connsiteX753" fmla="*/ 7587268 w 9907829"/>
              <a:gd name="connsiteY753" fmla="*/ 1107927 h 6706386"/>
              <a:gd name="connsiteX754" fmla="*/ 7853172 w 9907829"/>
              <a:gd name="connsiteY754" fmla="*/ 952495 h 6706386"/>
              <a:gd name="connsiteX755" fmla="*/ 8149905 w 9907829"/>
              <a:gd name="connsiteY755" fmla="*/ 1185001 h 6706386"/>
              <a:gd name="connsiteX756" fmla="*/ 8410029 w 9907829"/>
              <a:gd name="connsiteY756" fmla="*/ 987177 h 6706386"/>
              <a:gd name="connsiteX757" fmla="*/ 8680430 w 9907829"/>
              <a:gd name="connsiteY757" fmla="*/ 1257578 h 6706386"/>
              <a:gd name="connsiteX758" fmla="*/ 8552616 w 9907829"/>
              <a:gd name="connsiteY758" fmla="*/ 1487515 h 6706386"/>
              <a:gd name="connsiteX759" fmla="*/ 8714472 w 9907829"/>
              <a:gd name="connsiteY759" fmla="*/ 1628817 h 6706386"/>
              <a:gd name="connsiteX760" fmla="*/ 8966887 w 9907829"/>
              <a:gd name="connsiteY760" fmla="*/ 1501646 h 6706386"/>
              <a:gd name="connsiteX761" fmla="*/ 9274540 w 9907829"/>
              <a:gd name="connsiteY761" fmla="*/ 1754704 h 6706386"/>
              <a:gd name="connsiteX762" fmla="*/ 9523745 w 9907829"/>
              <a:gd name="connsiteY762" fmla="*/ 1558166 h 6706386"/>
              <a:gd name="connsiteX763" fmla="*/ 9780658 w 9907829"/>
              <a:gd name="connsiteY763" fmla="*/ 1815078 h 6706386"/>
              <a:gd name="connsiteX764" fmla="*/ 9616877 w 9907829"/>
              <a:gd name="connsiteY764" fmla="*/ 2054007 h 6706386"/>
              <a:gd name="connsiteX765" fmla="*/ 9835252 w 9907829"/>
              <a:gd name="connsiteY765" fmla="*/ 2258894 h 6706386"/>
              <a:gd name="connsiteX766" fmla="*/ 9907186 w 9907829"/>
              <a:gd name="connsiteY766" fmla="*/ 2165122 h 6706386"/>
              <a:gd name="connsiteX767" fmla="*/ 9907186 w 9907829"/>
              <a:gd name="connsiteY767" fmla="*/ 6706386 h 6706386"/>
              <a:gd name="connsiteX768" fmla="*/ 1456023 w 9907829"/>
              <a:gd name="connsiteY768" fmla="*/ 6706386 h 6706386"/>
              <a:gd name="connsiteX769" fmla="*/ 1475320 w 9907829"/>
              <a:gd name="connsiteY769" fmla="*/ 6664783 h 6706386"/>
              <a:gd name="connsiteX770" fmla="*/ 1600564 w 9907829"/>
              <a:gd name="connsiteY770" fmla="*/ 6556398 h 6706386"/>
              <a:gd name="connsiteX771" fmla="*/ 1414303 w 9907829"/>
              <a:gd name="connsiteY771" fmla="*/ 6270583 h 6706386"/>
              <a:gd name="connsiteX772" fmla="*/ 1583865 w 9907829"/>
              <a:gd name="connsiteY772" fmla="*/ 5993117 h 6706386"/>
              <a:gd name="connsiteX773" fmla="*/ 1412376 w 9907829"/>
              <a:gd name="connsiteY773" fmla="*/ 5713725 h 6706386"/>
              <a:gd name="connsiteX774" fmla="*/ 1587719 w 9907829"/>
              <a:gd name="connsiteY774" fmla="*/ 5432406 h 6706386"/>
              <a:gd name="connsiteX775" fmla="*/ 1418157 w 9907829"/>
              <a:gd name="connsiteY775" fmla="*/ 5156867 h 6706386"/>
              <a:gd name="connsiteX776" fmla="*/ 1622402 w 9907829"/>
              <a:gd name="connsiteY776" fmla="*/ 4866556 h 6706386"/>
              <a:gd name="connsiteX777" fmla="*/ 1439994 w 9907829"/>
              <a:gd name="connsiteY777" fmla="*/ 4600009 h 6706386"/>
              <a:gd name="connsiteX778" fmla="*/ 1726452 w 9907829"/>
              <a:gd name="connsiteY778" fmla="*/ 4313552 h 6706386"/>
              <a:gd name="connsiteX779" fmla="*/ 1952535 w 9907829"/>
              <a:gd name="connsiteY779" fmla="*/ 4424666 h 6706386"/>
              <a:gd name="connsiteX780" fmla="*/ 2056584 w 9907829"/>
              <a:gd name="connsiteY780" fmla="*/ 4301991 h 6706386"/>
              <a:gd name="connsiteX781" fmla="*/ 1957032 w 9907829"/>
              <a:gd name="connsiteY781" fmla="*/ 4152981 h 6706386"/>
              <a:gd name="connsiteX782" fmla="*/ 1726452 w 9907829"/>
              <a:gd name="connsiteY782" fmla="*/ 4298780 h 6706386"/>
              <a:gd name="connsiteX783" fmla="*/ 1470824 w 9907829"/>
              <a:gd name="connsiteY783" fmla="*/ 4043152 h 6706386"/>
              <a:gd name="connsiteX784" fmla="*/ 1726452 w 9907829"/>
              <a:gd name="connsiteY784" fmla="*/ 3787524 h 6706386"/>
              <a:gd name="connsiteX785" fmla="*/ 1957032 w 9907829"/>
              <a:gd name="connsiteY785" fmla="*/ 3933321 h 6706386"/>
              <a:gd name="connsiteX786" fmla="*/ 2116959 w 9907829"/>
              <a:gd name="connsiteY786" fmla="*/ 3741280 h 6706386"/>
              <a:gd name="connsiteX787" fmla="*/ 1978227 w 9907829"/>
              <a:gd name="connsiteY787" fmla="*/ 3485652 h 6706386"/>
              <a:gd name="connsiteX788" fmla="*/ 2283309 w 9907829"/>
              <a:gd name="connsiteY788" fmla="*/ 3180568 h 6706386"/>
              <a:gd name="connsiteX789" fmla="*/ 2516458 w 9907829"/>
              <a:gd name="connsiteY789" fmla="*/ 3289114 h 6706386"/>
              <a:gd name="connsiteX790" fmla="*/ 2622434 w 9907829"/>
              <a:gd name="connsiteY790" fmla="*/ 3177999 h 6706386"/>
              <a:gd name="connsiteX791" fmla="*/ 2520311 w 9907829"/>
              <a:gd name="connsiteY791" fmla="*/ 3009721 h 6706386"/>
              <a:gd name="connsiteX792" fmla="*/ 2283309 w 9907829"/>
              <a:gd name="connsiteY792" fmla="*/ 3180568 h 6706386"/>
              <a:gd name="connsiteX793" fmla="*/ 2032820 w 9907829"/>
              <a:gd name="connsiteY793" fmla="*/ 2930079 h 6706386"/>
              <a:gd name="connsiteX794" fmla="*/ 2283309 w 9907829"/>
              <a:gd name="connsiteY794" fmla="*/ 2679589 h 6706386"/>
              <a:gd name="connsiteX795" fmla="*/ 2520311 w 9907829"/>
              <a:gd name="connsiteY795" fmla="*/ 2850436 h 6706386"/>
              <a:gd name="connsiteX796" fmla="*/ 2732265 w 9907829"/>
              <a:gd name="connsiteY796" fmla="*/ 2617930 h 6706386"/>
              <a:gd name="connsiteX797" fmla="*/ 2571694 w 9907829"/>
              <a:gd name="connsiteY797" fmla="*/ 2371936 h 6706386"/>
              <a:gd name="connsiteX798" fmla="*/ 2840168 w 9907829"/>
              <a:gd name="connsiteY798" fmla="*/ 2103463 h 6706386"/>
              <a:gd name="connsiteX799" fmla="*/ 3084876 w 9907829"/>
              <a:gd name="connsiteY799" fmla="*/ 2261464 h 6706386"/>
              <a:gd name="connsiteX800" fmla="*/ 3303897 w 9907829"/>
              <a:gd name="connsiteY800" fmla="*/ 2054007 h 6706386"/>
              <a:gd name="connsiteX801" fmla="*/ 3140113 w 9907829"/>
              <a:gd name="connsiteY801" fmla="*/ 1815078 h 6706386"/>
              <a:gd name="connsiteX802" fmla="*/ 3397026 w 9907829"/>
              <a:gd name="connsiteY802" fmla="*/ 1558166 h 6706386"/>
              <a:gd name="connsiteX803" fmla="*/ 3646231 w 9907829"/>
              <a:gd name="connsiteY803" fmla="*/ 1754704 h 6706386"/>
              <a:gd name="connsiteX804" fmla="*/ 3953882 w 9907829"/>
              <a:gd name="connsiteY804" fmla="*/ 1501646 h 6706386"/>
              <a:gd name="connsiteX805" fmla="*/ 4206301 w 9907829"/>
              <a:gd name="connsiteY805" fmla="*/ 1628817 h 6706386"/>
              <a:gd name="connsiteX806" fmla="*/ 4368154 w 9907829"/>
              <a:gd name="connsiteY806" fmla="*/ 1487515 h 6706386"/>
              <a:gd name="connsiteX807" fmla="*/ 4240341 w 9907829"/>
              <a:gd name="connsiteY807" fmla="*/ 1257578 h 6706386"/>
              <a:gd name="connsiteX808" fmla="*/ 4510741 w 9907829"/>
              <a:gd name="connsiteY808" fmla="*/ 987177 h 6706386"/>
              <a:gd name="connsiteX809" fmla="*/ 4770864 w 9907829"/>
              <a:gd name="connsiteY809" fmla="*/ 1185001 h 6706386"/>
              <a:gd name="connsiteX810" fmla="*/ 5067599 w 9907829"/>
              <a:gd name="connsiteY810" fmla="*/ 952495 h 6706386"/>
              <a:gd name="connsiteX811" fmla="*/ 5333505 w 9907829"/>
              <a:gd name="connsiteY811" fmla="*/ 1107927 h 6706386"/>
              <a:gd name="connsiteX812" fmla="*/ 5624456 w 9907829"/>
              <a:gd name="connsiteY812" fmla="*/ 930657 h 6706386"/>
              <a:gd name="connsiteX813" fmla="*/ 5897426 w 9907829"/>
              <a:gd name="connsiteY813" fmla="*/ 1077739 h 6706386"/>
              <a:gd name="connsiteX814" fmla="*/ 6109379 w 9907829"/>
              <a:gd name="connsiteY814" fmla="*/ 929373 h 6706386"/>
              <a:gd name="connsiteX815" fmla="*/ 5942386 w 9907829"/>
              <a:gd name="connsiteY815" fmla="*/ 700721 h 6706386"/>
              <a:gd name="connsiteX816" fmla="*/ 6181956 w 9907829"/>
              <a:gd name="connsiteY816" fmla="*/ 461149 h 6706386"/>
              <a:gd name="connsiteX817" fmla="*/ 2840168 w 9907829"/>
              <a:gd name="connsiteY817" fmla="*/ 113689 h 6706386"/>
              <a:gd name="connsiteX818" fmla="*/ 2869713 w 9907829"/>
              <a:gd name="connsiteY818" fmla="*/ 143233 h 6706386"/>
              <a:gd name="connsiteX819" fmla="*/ 2869581 w 9907829"/>
              <a:gd name="connsiteY819" fmla="*/ 143551 h 6706386"/>
              <a:gd name="connsiteX820" fmla="*/ 2869713 w 9907829"/>
              <a:gd name="connsiteY820" fmla="*/ 143871 h 6706386"/>
              <a:gd name="connsiteX821" fmla="*/ 2840168 w 9907829"/>
              <a:gd name="connsiteY821" fmla="*/ 173415 h 6706386"/>
              <a:gd name="connsiteX822" fmla="*/ 2810622 w 9907829"/>
              <a:gd name="connsiteY822" fmla="*/ 143871 h 6706386"/>
              <a:gd name="connsiteX823" fmla="*/ 2810753 w 9907829"/>
              <a:gd name="connsiteY823" fmla="*/ 143551 h 6706386"/>
              <a:gd name="connsiteX824" fmla="*/ 2810622 w 9907829"/>
              <a:gd name="connsiteY824" fmla="*/ 143233 h 6706386"/>
              <a:gd name="connsiteX825" fmla="*/ 2840168 w 9907829"/>
              <a:gd name="connsiteY825" fmla="*/ 113689 h 6706386"/>
              <a:gd name="connsiteX826" fmla="*/ 3397667 w 9907829"/>
              <a:gd name="connsiteY826" fmla="*/ 93779 h 6706386"/>
              <a:gd name="connsiteX827" fmla="*/ 3447123 w 9907829"/>
              <a:gd name="connsiteY827" fmla="*/ 143233 h 6706386"/>
              <a:gd name="connsiteX828" fmla="*/ 3446990 w 9907829"/>
              <a:gd name="connsiteY828" fmla="*/ 143553 h 6706386"/>
              <a:gd name="connsiteX829" fmla="*/ 3447123 w 9907829"/>
              <a:gd name="connsiteY829" fmla="*/ 143871 h 6706386"/>
              <a:gd name="connsiteX830" fmla="*/ 3397667 w 9907829"/>
              <a:gd name="connsiteY830" fmla="*/ 193326 h 6706386"/>
              <a:gd name="connsiteX831" fmla="*/ 3348213 w 9907829"/>
              <a:gd name="connsiteY831" fmla="*/ 143871 h 6706386"/>
              <a:gd name="connsiteX832" fmla="*/ 3348344 w 9907829"/>
              <a:gd name="connsiteY832" fmla="*/ 143553 h 6706386"/>
              <a:gd name="connsiteX833" fmla="*/ 3348213 w 9907829"/>
              <a:gd name="connsiteY833" fmla="*/ 143233 h 6706386"/>
              <a:gd name="connsiteX834" fmla="*/ 3397667 w 9907829"/>
              <a:gd name="connsiteY834" fmla="*/ 93779 h 6706386"/>
              <a:gd name="connsiteX835" fmla="*/ 3954524 w 9907829"/>
              <a:gd name="connsiteY835" fmla="*/ 71299 h 6706386"/>
              <a:gd name="connsiteX836" fmla="*/ 4026460 w 9907829"/>
              <a:gd name="connsiteY836" fmla="*/ 143235 h 6706386"/>
              <a:gd name="connsiteX837" fmla="*/ 4026397 w 9907829"/>
              <a:gd name="connsiteY837" fmla="*/ 143553 h 6706386"/>
              <a:gd name="connsiteX838" fmla="*/ 4026460 w 9907829"/>
              <a:gd name="connsiteY838" fmla="*/ 143871 h 6706386"/>
              <a:gd name="connsiteX839" fmla="*/ 3954524 w 9907829"/>
              <a:gd name="connsiteY839" fmla="*/ 215806 h 6706386"/>
              <a:gd name="connsiteX840" fmla="*/ 3882590 w 9907829"/>
              <a:gd name="connsiteY840" fmla="*/ 143871 h 6706386"/>
              <a:gd name="connsiteX841" fmla="*/ 3882654 w 9907829"/>
              <a:gd name="connsiteY841" fmla="*/ 143553 h 6706386"/>
              <a:gd name="connsiteX842" fmla="*/ 3882590 w 9907829"/>
              <a:gd name="connsiteY842" fmla="*/ 143235 h 6706386"/>
              <a:gd name="connsiteX843" fmla="*/ 3954524 w 9907829"/>
              <a:gd name="connsiteY843" fmla="*/ 71299 h 6706386"/>
              <a:gd name="connsiteX844" fmla="*/ 4511383 w 9907829"/>
              <a:gd name="connsiteY844" fmla="*/ 47529 h 6706386"/>
              <a:gd name="connsiteX845" fmla="*/ 4607725 w 9907829"/>
              <a:gd name="connsiteY845" fmla="*/ 143871 h 6706386"/>
              <a:gd name="connsiteX846" fmla="*/ 4607725 w 9907829"/>
              <a:gd name="connsiteY846" fmla="*/ 143873 h 6706386"/>
              <a:gd name="connsiteX847" fmla="*/ 4607725 w 9907829"/>
              <a:gd name="connsiteY847" fmla="*/ 143877 h 6706386"/>
              <a:gd name="connsiteX848" fmla="*/ 4511383 w 9907829"/>
              <a:gd name="connsiteY848" fmla="*/ 240219 h 6706386"/>
              <a:gd name="connsiteX849" fmla="*/ 4415041 w 9907829"/>
              <a:gd name="connsiteY849" fmla="*/ 143877 h 6706386"/>
              <a:gd name="connsiteX850" fmla="*/ 4415042 w 9907829"/>
              <a:gd name="connsiteY850" fmla="*/ 143873 h 6706386"/>
              <a:gd name="connsiteX851" fmla="*/ 4415041 w 9907829"/>
              <a:gd name="connsiteY851" fmla="*/ 143871 h 6706386"/>
              <a:gd name="connsiteX852" fmla="*/ 4511383 w 9907829"/>
              <a:gd name="connsiteY852" fmla="*/ 47529 h 6706386"/>
              <a:gd name="connsiteX853" fmla="*/ 5068241 w 9907829"/>
              <a:gd name="connsiteY853" fmla="*/ 26334 h 6706386"/>
              <a:gd name="connsiteX854" fmla="*/ 5185778 w 9907829"/>
              <a:gd name="connsiteY854" fmla="*/ 143871 h 6706386"/>
              <a:gd name="connsiteX855" fmla="*/ 5185778 w 9907829"/>
              <a:gd name="connsiteY855" fmla="*/ 143874 h 6706386"/>
              <a:gd name="connsiteX856" fmla="*/ 5185778 w 9907829"/>
              <a:gd name="connsiteY856" fmla="*/ 143877 h 6706386"/>
              <a:gd name="connsiteX857" fmla="*/ 5068241 w 9907829"/>
              <a:gd name="connsiteY857" fmla="*/ 261414 h 6706386"/>
              <a:gd name="connsiteX858" fmla="*/ 4950704 w 9907829"/>
              <a:gd name="connsiteY858" fmla="*/ 143877 h 6706386"/>
              <a:gd name="connsiteX859" fmla="*/ 4950705 w 9907829"/>
              <a:gd name="connsiteY859" fmla="*/ 143874 h 6706386"/>
              <a:gd name="connsiteX860" fmla="*/ 4950704 w 9907829"/>
              <a:gd name="connsiteY860" fmla="*/ 143871 h 6706386"/>
              <a:gd name="connsiteX861" fmla="*/ 4950925 w 9907829"/>
              <a:gd name="connsiteY861" fmla="*/ 142777 h 6706386"/>
              <a:gd name="connsiteX862" fmla="*/ 4959946 w 9907829"/>
              <a:gd name="connsiteY862" fmla="*/ 97875 h 6706386"/>
              <a:gd name="connsiteX863" fmla="*/ 5022508 w 9907829"/>
              <a:gd name="connsiteY863" fmla="*/ 35492 h 6706386"/>
              <a:gd name="connsiteX864" fmla="*/ 5064898 w 9907829"/>
              <a:gd name="connsiteY864" fmla="*/ 27009 h 6706386"/>
              <a:gd name="connsiteX865" fmla="*/ 7296313 w 9907829"/>
              <a:gd name="connsiteY865" fmla="*/ 10283 h 6706386"/>
              <a:gd name="connsiteX866" fmla="*/ 7429266 w 9907829"/>
              <a:gd name="connsiteY866" fmla="*/ 143235 h 6706386"/>
              <a:gd name="connsiteX867" fmla="*/ 7429201 w 9907829"/>
              <a:gd name="connsiteY867" fmla="*/ 143553 h 6706386"/>
              <a:gd name="connsiteX868" fmla="*/ 7429266 w 9907829"/>
              <a:gd name="connsiteY868" fmla="*/ 143871 h 6706386"/>
              <a:gd name="connsiteX869" fmla="*/ 7296313 w 9907829"/>
              <a:gd name="connsiteY869" fmla="*/ 276822 h 6706386"/>
              <a:gd name="connsiteX870" fmla="*/ 7163362 w 9907829"/>
              <a:gd name="connsiteY870" fmla="*/ 143871 h 6706386"/>
              <a:gd name="connsiteX871" fmla="*/ 7163425 w 9907829"/>
              <a:gd name="connsiteY871" fmla="*/ 143553 h 6706386"/>
              <a:gd name="connsiteX872" fmla="*/ 7163362 w 9907829"/>
              <a:gd name="connsiteY872" fmla="*/ 143235 h 6706386"/>
              <a:gd name="connsiteX873" fmla="*/ 7296313 w 9907829"/>
              <a:gd name="connsiteY873" fmla="*/ 10283 h 6706386"/>
              <a:gd name="connsiteX874" fmla="*/ 5625740 w 9907829"/>
              <a:gd name="connsiteY874" fmla="*/ 10283 h 6706386"/>
              <a:gd name="connsiteX875" fmla="*/ 5758691 w 9907829"/>
              <a:gd name="connsiteY875" fmla="*/ 143234 h 6706386"/>
              <a:gd name="connsiteX876" fmla="*/ 5758627 w 9907829"/>
              <a:gd name="connsiteY876" fmla="*/ 143553 h 6706386"/>
              <a:gd name="connsiteX877" fmla="*/ 5758691 w 9907829"/>
              <a:gd name="connsiteY877" fmla="*/ 143871 h 6706386"/>
              <a:gd name="connsiteX878" fmla="*/ 5625740 w 9907829"/>
              <a:gd name="connsiteY878" fmla="*/ 276822 h 6706386"/>
              <a:gd name="connsiteX879" fmla="*/ 5492788 w 9907829"/>
              <a:gd name="connsiteY879" fmla="*/ 143871 h 6706386"/>
              <a:gd name="connsiteX880" fmla="*/ 5492852 w 9907829"/>
              <a:gd name="connsiteY880" fmla="*/ 143553 h 6706386"/>
              <a:gd name="connsiteX881" fmla="*/ 5492788 w 9907829"/>
              <a:gd name="connsiteY881" fmla="*/ 143234 h 6706386"/>
              <a:gd name="connsiteX882" fmla="*/ 5625740 w 9907829"/>
              <a:gd name="connsiteY882" fmla="*/ 10283 h 6706386"/>
              <a:gd name="connsiteX883" fmla="*/ 6182597 w 9907829"/>
              <a:gd name="connsiteY883" fmla="*/ 1 h 6706386"/>
              <a:gd name="connsiteX884" fmla="*/ 6325827 w 9907829"/>
              <a:gd name="connsiteY884" fmla="*/ 143228 h 6706386"/>
              <a:gd name="connsiteX885" fmla="*/ 6325761 w 9907829"/>
              <a:gd name="connsiteY885" fmla="*/ 143553 h 6706386"/>
              <a:gd name="connsiteX886" fmla="*/ 6325827 w 9907829"/>
              <a:gd name="connsiteY886" fmla="*/ 143876 h 6706386"/>
              <a:gd name="connsiteX887" fmla="*/ 6182597 w 9907829"/>
              <a:gd name="connsiteY887" fmla="*/ 287105 h 6706386"/>
              <a:gd name="connsiteX888" fmla="*/ 6039369 w 9907829"/>
              <a:gd name="connsiteY888" fmla="*/ 143876 h 6706386"/>
              <a:gd name="connsiteX889" fmla="*/ 6039435 w 9907829"/>
              <a:gd name="connsiteY889" fmla="*/ 143554 h 6706386"/>
              <a:gd name="connsiteX890" fmla="*/ 6039369 w 9907829"/>
              <a:gd name="connsiteY890" fmla="*/ 143228 h 6706386"/>
              <a:gd name="connsiteX891" fmla="*/ 6182597 w 9907829"/>
              <a:gd name="connsiteY891" fmla="*/ 1 h 6706386"/>
              <a:gd name="connsiteX892" fmla="*/ 6739456 w 9907829"/>
              <a:gd name="connsiteY892" fmla="*/ 0 h 6706386"/>
              <a:gd name="connsiteX893" fmla="*/ 6882684 w 9907829"/>
              <a:gd name="connsiteY893" fmla="*/ 143228 h 6706386"/>
              <a:gd name="connsiteX894" fmla="*/ 6882619 w 9907829"/>
              <a:gd name="connsiteY894" fmla="*/ 143553 h 6706386"/>
              <a:gd name="connsiteX895" fmla="*/ 6882684 w 9907829"/>
              <a:gd name="connsiteY895" fmla="*/ 143877 h 6706386"/>
              <a:gd name="connsiteX896" fmla="*/ 6739456 w 9907829"/>
              <a:gd name="connsiteY896" fmla="*/ 287105 h 6706386"/>
              <a:gd name="connsiteX897" fmla="*/ 6596227 w 9907829"/>
              <a:gd name="connsiteY897" fmla="*/ 143877 h 6706386"/>
              <a:gd name="connsiteX898" fmla="*/ 6596293 w 9907829"/>
              <a:gd name="connsiteY898" fmla="*/ 143554 h 6706386"/>
              <a:gd name="connsiteX899" fmla="*/ 6596227 w 9907829"/>
              <a:gd name="connsiteY899" fmla="*/ 143228 h 6706386"/>
              <a:gd name="connsiteX900" fmla="*/ 6739456 w 9907829"/>
              <a:gd name="connsiteY900" fmla="*/ 0 h 670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Lst>
            <a:rect l="l" t="t" r="r" b="b"/>
            <a:pathLst>
              <a:path w="9907829" h="6706386">
                <a:moveTo>
                  <a:pt x="1169593" y="6629618"/>
                </a:moveTo>
                <a:cubicBezTo>
                  <a:pt x="1224187" y="6629618"/>
                  <a:pt x="1273643" y="6651777"/>
                  <a:pt x="1309450" y="6687585"/>
                </a:cubicBezTo>
                <a:lnTo>
                  <a:pt x="1322130" y="6706386"/>
                </a:lnTo>
                <a:lnTo>
                  <a:pt x="1017056" y="6706386"/>
                </a:lnTo>
                <a:lnTo>
                  <a:pt x="1029737" y="6687585"/>
                </a:lnTo>
                <a:cubicBezTo>
                  <a:pt x="1065544" y="6651777"/>
                  <a:pt x="1115000" y="6629618"/>
                  <a:pt x="1169593" y="6629618"/>
                </a:cubicBezTo>
                <a:close/>
                <a:moveTo>
                  <a:pt x="55237" y="6215347"/>
                </a:moveTo>
                <a:lnTo>
                  <a:pt x="55307" y="6215361"/>
                </a:lnTo>
                <a:lnTo>
                  <a:pt x="76965" y="6219732"/>
                </a:lnTo>
                <a:cubicBezTo>
                  <a:pt x="96985" y="6228192"/>
                  <a:pt x="110954" y="6247944"/>
                  <a:pt x="110472" y="6270583"/>
                </a:cubicBezTo>
                <a:cubicBezTo>
                  <a:pt x="111115" y="6301414"/>
                  <a:pt x="86068" y="6325821"/>
                  <a:pt x="55237" y="6325821"/>
                </a:cubicBezTo>
                <a:cubicBezTo>
                  <a:pt x="47690" y="6325821"/>
                  <a:pt x="40465" y="6324295"/>
                  <a:pt x="33871" y="6321525"/>
                </a:cubicBezTo>
                <a:lnTo>
                  <a:pt x="33795" y="6321474"/>
                </a:lnTo>
                <a:lnTo>
                  <a:pt x="33600" y="6321435"/>
                </a:lnTo>
                <a:lnTo>
                  <a:pt x="24284" y="6315109"/>
                </a:lnTo>
                <a:lnTo>
                  <a:pt x="16299" y="6309763"/>
                </a:lnTo>
                <a:lnTo>
                  <a:pt x="16253" y="6309654"/>
                </a:lnTo>
                <a:lnTo>
                  <a:pt x="16058" y="6309523"/>
                </a:lnTo>
                <a:cubicBezTo>
                  <a:pt x="6103" y="6299486"/>
                  <a:pt x="0" y="6285676"/>
                  <a:pt x="0" y="6270583"/>
                </a:cubicBezTo>
                <a:cubicBezTo>
                  <a:pt x="0" y="6255489"/>
                  <a:pt x="6103" y="6241681"/>
                  <a:pt x="16058" y="6231646"/>
                </a:cubicBezTo>
                <a:lnTo>
                  <a:pt x="16253" y="6231513"/>
                </a:lnTo>
                <a:lnTo>
                  <a:pt x="16299" y="6231404"/>
                </a:lnTo>
                <a:lnTo>
                  <a:pt x="24276" y="6226065"/>
                </a:lnTo>
                <a:lnTo>
                  <a:pt x="33600" y="6219732"/>
                </a:lnTo>
                <a:lnTo>
                  <a:pt x="33795" y="6219693"/>
                </a:lnTo>
                <a:lnTo>
                  <a:pt x="33871" y="6219642"/>
                </a:lnTo>
                <a:lnTo>
                  <a:pt x="55202" y="6215355"/>
                </a:lnTo>
                <a:close/>
                <a:moveTo>
                  <a:pt x="612736" y="6148550"/>
                </a:moveTo>
                <a:cubicBezTo>
                  <a:pt x="680176" y="6148550"/>
                  <a:pt x="734770" y="6203144"/>
                  <a:pt x="734770" y="6270583"/>
                </a:cubicBezTo>
                <a:cubicBezTo>
                  <a:pt x="734770" y="6338023"/>
                  <a:pt x="680176" y="6392617"/>
                  <a:pt x="612736" y="6392617"/>
                </a:cubicBezTo>
                <a:cubicBezTo>
                  <a:pt x="545297" y="6392617"/>
                  <a:pt x="490703" y="6338023"/>
                  <a:pt x="490703" y="6270583"/>
                </a:cubicBezTo>
                <a:cubicBezTo>
                  <a:pt x="490703" y="6203144"/>
                  <a:pt x="545297" y="6148550"/>
                  <a:pt x="612736" y="6148550"/>
                </a:cubicBezTo>
                <a:close/>
                <a:moveTo>
                  <a:pt x="1169594" y="6059273"/>
                </a:moveTo>
                <a:cubicBezTo>
                  <a:pt x="1286489" y="6059273"/>
                  <a:pt x="1380904" y="6153688"/>
                  <a:pt x="1380904" y="6270583"/>
                </a:cubicBezTo>
                <a:lnTo>
                  <a:pt x="1380838" y="6270905"/>
                </a:lnTo>
                <a:lnTo>
                  <a:pt x="1380904" y="6271227"/>
                </a:lnTo>
                <a:cubicBezTo>
                  <a:pt x="1380904" y="6388121"/>
                  <a:pt x="1286489" y="6482537"/>
                  <a:pt x="1169594" y="6482537"/>
                </a:cubicBezTo>
                <a:cubicBezTo>
                  <a:pt x="1052699" y="6482537"/>
                  <a:pt x="958283" y="6387479"/>
                  <a:pt x="958283" y="6271227"/>
                </a:cubicBezTo>
                <a:lnTo>
                  <a:pt x="958349" y="6270905"/>
                </a:lnTo>
                <a:lnTo>
                  <a:pt x="958283" y="6270583"/>
                </a:lnTo>
                <a:cubicBezTo>
                  <a:pt x="958283" y="6153688"/>
                  <a:pt x="1052699" y="6059273"/>
                  <a:pt x="1169594" y="6059273"/>
                </a:cubicBezTo>
                <a:close/>
                <a:moveTo>
                  <a:pt x="55237" y="5658490"/>
                </a:moveTo>
                <a:lnTo>
                  <a:pt x="55274" y="5658497"/>
                </a:lnTo>
                <a:lnTo>
                  <a:pt x="76604" y="5662785"/>
                </a:lnTo>
                <a:lnTo>
                  <a:pt x="76679" y="5662836"/>
                </a:lnTo>
                <a:lnTo>
                  <a:pt x="76875" y="5662875"/>
                </a:lnTo>
                <a:lnTo>
                  <a:pt x="86311" y="5669282"/>
                </a:lnTo>
                <a:lnTo>
                  <a:pt x="94175" y="5674547"/>
                </a:lnTo>
                <a:lnTo>
                  <a:pt x="94219" y="5674653"/>
                </a:lnTo>
                <a:lnTo>
                  <a:pt x="94417" y="5674787"/>
                </a:lnTo>
                <a:cubicBezTo>
                  <a:pt x="104372" y="5684823"/>
                  <a:pt x="110472" y="5698632"/>
                  <a:pt x="110472" y="5713725"/>
                </a:cubicBezTo>
                <a:cubicBezTo>
                  <a:pt x="110472" y="5728819"/>
                  <a:pt x="104372" y="5742628"/>
                  <a:pt x="94417" y="5752664"/>
                </a:cubicBezTo>
                <a:lnTo>
                  <a:pt x="94219" y="5752798"/>
                </a:lnTo>
                <a:lnTo>
                  <a:pt x="94175" y="5752904"/>
                </a:lnTo>
                <a:lnTo>
                  <a:pt x="86269" y="5758197"/>
                </a:lnTo>
                <a:lnTo>
                  <a:pt x="76874" y="5764576"/>
                </a:lnTo>
                <a:lnTo>
                  <a:pt x="76679" y="5764616"/>
                </a:lnTo>
                <a:lnTo>
                  <a:pt x="76604" y="5764666"/>
                </a:lnTo>
                <a:cubicBezTo>
                  <a:pt x="70010" y="5767437"/>
                  <a:pt x="62784" y="5768962"/>
                  <a:pt x="55237" y="5768962"/>
                </a:cubicBezTo>
                <a:cubicBezTo>
                  <a:pt x="47690" y="5768962"/>
                  <a:pt x="40465" y="5767437"/>
                  <a:pt x="33871" y="5764666"/>
                </a:cubicBezTo>
                <a:lnTo>
                  <a:pt x="33795" y="5764616"/>
                </a:lnTo>
                <a:lnTo>
                  <a:pt x="33600" y="5764576"/>
                </a:lnTo>
                <a:lnTo>
                  <a:pt x="24251" y="5758228"/>
                </a:lnTo>
                <a:lnTo>
                  <a:pt x="16299" y="5752904"/>
                </a:lnTo>
                <a:lnTo>
                  <a:pt x="16255" y="5752797"/>
                </a:lnTo>
                <a:lnTo>
                  <a:pt x="16058" y="5752664"/>
                </a:lnTo>
                <a:cubicBezTo>
                  <a:pt x="6103" y="5742628"/>
                  <a:pt x="0" y="5728819"/>
                  <a:pt x="0" y="5713725"/>
                </a:cubicBezTo>
                <a:cubicBezTo>
                  <a:pt x="0" y="5698632"/>
                  <a:pt x="6103" y="5684823"/>
                  <a:pt x="16058" y="5674787"/>
                </a:cubicBezTo>
                <a:lnTo>
                  <a:pt x="16255" y="5674654"/>
                </a:lnTo>
                <a:lnTo>
                  <a:pt x="16299" y="5674547"/>
                </a:lnTo>
                <a:lnTo>
                  <a:pt x="24238" y="5669234"/>
                </a:lnTo>
                <a:lnTo>
                  <a:pt x="33600" y="5662875"/>
                </a:lnTo>
                <a:lnTo>
                  <a:pt x="33795" y="5662836"/>
                </a:lnTo>
                <a:lnTo>
                  <a:pt x="33871" y="5662785"/>
                </a:lnTo>
                <a:lnTo>
                  <a:pt x="55202" y="5658497"/>
                </a:lnTo>
                <a:close/>
                <a:moveTo>
                  <a:pt x="612736" y="5590407"/>
                </a:moveTo>
                <a:cubicBezTo>
                  <a:pt x="680818" y="5590407"/>
                  <a:pt x="736054" y="5645644"/>
                  <a:pt x="736054" y="5713725"/>
                </a:cubicBezTo>
                <a:cubicBezTo>
                  <a:pt x="736054" y="5781807"/>
                  <a:pt x="680818" y="5837044"/>
                  <a:pt x="612736" y="5837044"/>
                </a:cubicBezTo>
                <a:cubicBezTo>
                  <a:pt x="544012" y="5837044"/>
                  <a:pt x="488776" y="5781807"/>
                  <a:pt x="489419" y="5713725"/>
                </a:cubicBezTo>
                <a:cubicBezTo>
                  <a:pt x="488776" y="5645644"/>
                  <a:pt x="544012" y="5590407"/>
                  <a:pt x="612736" y="5590407"/>
                </a:cubicBezTo>
                <a:close/>
                <a:moveTo>
                  <a:pt x="1163664" y="5500788"/>
                </a:moveTo>
                <a:lnTo>
                  <a:pt x="1168703" y="5501137"/>
                </a:lnTo>
                <a:lnTo>
                  <a:pt x="1169494" y="5500982"/>
                </a:lnTo>
                <a:lnTo>
                  <a:pt x="1171160" y="5501306"/>
                </a:lnTo>
                <a:lnTo>
                  <a:pt x="1205348" y="5503673"/>
                </a:lnTo>
                <a:lnTo>
                  <a:pt x="1228727" y="5512507"/>
                </a:lnTo>
                <a:lnTo>
                  <a:pt x="1249493" y="5516548"/>
                </a:lnTo>
                <a:lnTo>
                  <a:pt x="1262800" y="5525385"/>
                </a:lnTo>
                <a:lnTo>
                  <a:pt x="1281583" y="5532483"/>
                </a:lnTo>
                <a:lnTo>
                  <a:pt x="1302288" y="5551608"/>
                </a:lnTo>
                <a:lnTo>
                  <a:pt x="1319819" y="5563249"/>
                </a:lnTo>
                <a:lnTo>
                  <a:pt x="1327634" y="5575016"/>
                </a:lnTo>
                <a:lnTo>
                  <a:pt x="1341451" y="5587778"/>
                </a:lnTo>
                <a:lnTo>
                  <a:pt x="1353491" y="5613955"/>
                </a:lnTo>
                <a:lnTo>
                  <a:pt x="1366520" y="5633576"/>
                </a:lnTo>
                <a:lnTo>
                  <a:pt x="1369458" y="5648668"/>
                </a:lnTo>
                <a:lnTo>
                  <a:pt x="1376727" y="5664474"/>
                </a:lnTo>
                <a:lnTo>
                  <a:pt x="1377574" y="5690377"/>
                </a:lnTo>
                <a:lnTo>
                  <a:pt x="1382088" y="5713576"/>
                </a:lnTo>
                <a:lnTo>
                  <a:pt x="1378872" y="5730102"/>
                </a:lnTo>
                <a:lnTo>
                  <a:pt x="1379484" y="5748846"/>
                </a:lnTo>
                <a:lnTo>
                  <a:pt x="1370703" y="5772081"/>
                </a:lnTo>
                <a:lnTo>
                  <a:pt x="1366520" y="5793574"/>
                </a:lnTo>
                <a:lnTo>
                  <a:pt x="1357375" y="5807346"/>
                </a:lnTo>
                <a:lnTo>
                  <a:pt x="1350673" y="5825080"/>
                </a:lnTo>
                <a:lnTo>
                  <a:pt x="1332617" y="5844631"/>
                </a:lnTo>
                <a:lnTo>
                  <a:pt x="1319819" y="5863902"/>
                </a:lnTo>
                <a:lnTo>
                  <a:pt x="1306885" y="5872491"/>
                </a:lnTo>
                <a:lnTo>
                  <a:pt x="1295378" y="5884949"/>
                </a:lnTo>
                <a:lnTo>
                  <a:pt x="1271775" y="5895806"/>
                </a:lnTo>
                <a:lnTo>
                  <a:pt x="1249493" y="5910602"/>
                </a:lnTo>
                <a:lnTo>
                  <a:pt x="1232357" y="5913937"/>
                </a:lnTo>
                <a:lnTo>
                  <a:pt x="1218684" y="5920225"/>
                </a:lnTo>
                <a:cubicBezTo>
                  <a:pt x="1204402" y="5923598"/>
                  <a:pt x="1190114" y="5925443"/>
                  <a:pt x="1175995" y="5925867"/>
                </a:cubicBezTo>
                <a:lnTo>
                  <a:pt x="1172342" y="5925615"/>
                </a:lnTo>
                <a:lnTo>
                  <a:pt x="1169494" y="5926168"/>
                </a:lnTo>
                <a:lnTo>
                  <a:pt x="1163502" y="5925002"/>
                </a:lnTo>
                <a:lnTo>
                  <a:pt x="1134312" y="5922982"/>
                </a:lnTo>
                <a:lnTo>
                  <a:pt x="1114348" y="5915438"/>
                </a:lnTo>
                <a:lnTo>
                  <a:pt x="1089495" y="5910602"/>
                </a:lnTo>
                <a:lnTo>
                  <a:pt x="1073571" y="5900026"/>
                </a:lnTo>
                <a:lnTo>
                  <a:pt x="1058076" y="5894170"/>
                </a:lnTo>
                <a:lnTo>
                  <a:pt x="1040996" y="5878397"/>
                </a:lnTo>
                <a:lnTo>
                  <a:pt x="1019168" y="5863901"/>
                </a:lnTo>
                <a:lnTo>
                  <a:pt x="1009439" y="5849250"/>
                </a:lnTo>
                <a:lnTo>
                  <a:pt x="998208" y="5838876"/>
                </a:lnTo>
                <a:lnTo>
                  <a:pt x="988420" y="5817597"/>
                </a:lnTo>
                <a:lnTo>
                  <a:pt x="972468" y="5793574"/>
                </a:lnTo>
                <a:lnTo>
                  <a:pt x="968872" y="5775098"/>
                </a:lnTo>
                <a:lnTo>
                  <a:pt x="962932" y="5762182"/>
                </a:lnTo>
                <a:lnTo>
                  <a:pt x="962240" y="5741014"/>
                </a:lnTo>
                <a:lnTo>
                  <a:pt x="956901" y="5713576"/>
                </a:lnTo>
                <a:lnTo>
                  <a:pt x="960705" y="5694026"/>
                </a:lnTo>
                <a:lnTo>
                  <a:pt x="960175" y="5677809"/>
                </a:lnTo>
                <a:lnTo>
                  <a:pt x="967773" y="5657705"/>
                </a:lnTo>
                <a:lnTo>
                  <a:pt x="972468" y="5633577"/>
                </a:lnTo>
                <a:lnTo>
                  <a:pt x="982734" y="5618115"/>
                </a:lnTo>
                <a:lnTo>
                  <a:pt x="988986" y="5601574"/>
                </a:lnTo>
                <a:lnTo>
                  <a:pt x="1005827" y="5583340"/>
                </a:lnTo>
                <a:lnTo>
                  <a:pt x="1019168" y="5563249"/>
                </a:lnTo>
                <a:lnTo>
                  <a:pt x="1032653" y="5554295"/>
                </a:lnTo>
                <a:lnTo>
                  <a:pt x="1044281" y="5541705"/>
                </a:lnTo>
                <a:lnTo>
                  <a:pt x="1068135" y="5530733"/>
                </a:lnTo>
                <a:lnTo>
                  <a:pt x="1089496" y="5516549"/>
                </a:lnTo>
                <a:lnTo>
                  <a:pt x="1105926" y="5513352"/>
                </a:lnTo>
                <a:lnTo>
                  <a:pt x="1120975" y="5506430"/>
                </a:lnTo>
                <a:cubicBezTo>
                  <a:pt x="1135259" y="5503057"/>
                  <a:pt x="1149545" y="5501211"/>
                  <a:pt x="1163664" y="5500788"/>
                </a:cubicBezTo>
                <a:close/>
                <a:moveTo>
                  <a:pt x="55236" y="5103558"/>
                </a:moveTo>
                <a:cubicBezTo>
                  <a:pt x="84783" y="5103558"/>
                  <a:pt x="108546" y="5127323"/>
                  <a:pt x="108546" y="5156867"/>
                </a:cubicBezTo>
                <a:cubicBezTo>
                  <a:pt x="108546" y="5186412"/>
                  <a:pt x="84783" y="5210177"/>
                  <a:pt x="55236" y="5210177"/>
                </a:cubicBezTo>
                <a:cubicBezTo>
                  <a:pt x="25691" y="5210177"/>
                  <a:pt x="1928" y="5186412"/>
                  <a:pt x="1928" y="5156867"/>
                </a:cubicBezTo>
                <a:cubicBezTo>
                  <a:pt x="1928" y="5127323"/>
                  <a:pt x="25691" y="5103558"/>
                  <a:pt x="55236" y="5103558"/>
                </a:cubicBezTo>
                <a:close/>
                <a:moveTo>
                  <a:pt x="612737" y="5039330"/>
                </a:moveTo>
                <a:cubicBezTo>
                  <a:pt x="677607" y="5039330"/>
                  <a:pt x="729632" y="5091997"/>
                  <a:pt x="729632" y="5156225"/>
                </a:cubicBezTo>
                <a:lnTo>
                  <a:pt x="729567" y="5156546"/>
                </a:lnTo>
                <a:lnTo>
                  <a:pt x="729632" y="5156868"/>
                </a:lnTo>
                <a:cubicBezTo>
                  <a:pt x="729632" y="5221095"/>
                  <a:pt x="677607" y="5273763"/>
                  <a:pt x="612737" y="5273763"/>
                </a:cubicBezTo>
                <a:cubicBezTo>
                  <a:pt x="548509" y="5273763"/>
                  <a:pt x="495841" y="5221738"/>
                  <a:pt x="495841" y="5156868"/>
                </a:cubicBezTo>
                <a:lnTo>
                  <a:pt x="495906" y="5156546"/>
                </a:lnTo>
                <a:lnTo>
                  <a:pt x="495841" y="5156225"/>
                </a:lnTo>
                <a:cubicBezTo>
                  <a:pt x="495841" y="5091354"/>
                  <a:pt x="548509" y="5039330"/>
                  <a:pt x="612737" y="5039330"/>
                </a:cubicBezTo>
                <a:close/>
                <a:moveTo>
                  <a:pt x="1169613" y="4950499"/>
                </a:moveTo>
                <a:lnTo>
                  <a:pt x="1195685" y="4955573"/>
                </a:lnTo>
                <a:lnTo>
                  <a:pt x="1216778" y="4956262"/>
                </a:lnTo>
                <a:lnTo>
                  <a:pt x="1229649" y="4962181"/>
                </a:lnTo>
                <a:lnTo>
                  <a:pt x="1247196" y="4965595"/>
                </a:lnTo>
                <a:lnTo>
                  <a:pt x="1270009" y="4980745"/>
                </a:lnTo>
                <a:lnTo>
                  <a:pt x="1291155" y="4990472"/>
                </a:lnTo>
                <a:lnTo>
                  <a:pt x="1301465" y="5001633"/>
                </a:lnTo>
                <a:lnTo>
                  <a:pt x="1315397" y="5010885"/>
                </a:lnTo>
                <a:lnTo>
                  <a:pt x="1329181" y="5031642"/>
                </a:lnTo>
                <a:lnTo>
                  <a:pt x="1344780" y="5048532"/>
                </a:lnTo>
                <a:lnTo>
                  <a:pt x="1350571" y="5063854"/>
                </a:lnTo>
                <a:lnTo>
                  <a:pt x="1360687" y="5079086"/>
                </a:lnTo>
                <a:lnTo>
                  <a:pt x="1365312" y="5102861"/>
                </a:lnTo>
                <a:lnTo>
                  <a:pt x="1372721" y="5122463"/>
                </a:lnTo>
                <a:lnTo>
                  <a:pt x="1372204" y="5138277"/>
                </a:lnTo>
                <a:lnTo>
                  <a:pt x="1375783" y="5156669"/>
                </a:lnTo>
                <a:lnTo>
                  <a:pt x="1370760" y="5182484"/>
                </a:lnTo>
                <a:lnTo>
                  <a:pt x="1370047" y="5204287"/>
                </a:lnTo>
                <a:lnTo>
                  <a:pt x="1363928" y="5217591"/>
                </a:lnTo>
                <a:lnTo>
                  <a:pt x="1360687" y="5234251"/>
                </a:lnTo>
                <a:lnTo>
                  <a:pt x="1346303" y="5255911"/>
                </a:lnTo>
                <a:lnTo>
                  <a:pt x="1335838" y="5278665"/>
                </a:lnTo>
                <a:lnTo>
                  <a:pt x="1323828" y="5289757"/>
                </a:lnTo>
                <a:lnTo>
                  <a:pt x="1315397" y="5302453"/>
                </a:lnTo>
                <a:lnTo>
                  <a:pt x="1296482" y="5315014"/>
                </a:lnTo>
                <a:lnTo>
                  <a:pt x="1277778" y="5332289"/>
                </a:lnTo>
                <a:lnTo>
                  <a:pt x="1260811" y="5338701"/>
                </a:lnTo>
                <a:lnTo>
                  <a:pt x="1247196" y="5347742"/>
                </a:lnTo>
                <a:lnTo>
                  <a:pt x="1225945" y="5351877"/>
                </a:lnTo>
                <a:lnTo>
                  <a:pt x="1203846" y="5360229"/>
                </a:lnTo>
                <a:lnTo>
                  <a:pt x="1186017" y="5359647"/>
                </a:lnTo>
                <a:lnTo>
                  <a:pt x="1169613" y="5362838"/>
                </a:lnTo>
                <a:lnTo>
                  <a:pt x="1146587" y="5358358"/>
                </a:lnTo>
                <a:lnTo>
                  <a:pt x="1122022" y="5357556"/>
                </a:lnTo>
                <a:lnTo>
                  <a:pt x="1107032" y="5350662"/>
                </a:lnTo>
                <a:lnTo>
                  <a:pt x="1092031" y="5347742"/>
                </a:lnTo>
                <a:lnTo>
                  <a:pt x="1072527" y="5334791"/>
                </a:lnTo>
                <a:lnTo>
                  <a:pt x="1047644" y="5323346"/>
                </a:lnTo>
                <a:lnTo>
                  <a:pt x="1035514" y="5310212"/>
                </a:lnTo>
                <a:lnTo>
                  <a:pt x="1023829" y="5302453"/>
                </a:lnTo>
                <a:lnTo>
                  <a:pt x="1012269" y="5285044"/>
                </a:lnTo>
                <a:lnTo>
                  <a:pt x="994020" y="5265285"/>
                </a:lnTo>
                <a:lnTo>
                  <a:pt x="987246" y="5247363"/>
                </a:lnTo>
                <a:lnTo>
                  <a:pt x="978540" y="5234251"/>
                </a:lnTo>
                <a:lnTo>
                  <a:pt x="974558" y="5213789"/>
                </a:lnTo>
                <a:lnTo>
                  <a:pt x="966080" y="5191355"/>
                </a:lnTo>
                <a:lnTo>
                  <a:pt x="966671" y="5173257"/>
                </a:lnTo>
                <a:lnTo>
                  <a:pt x="963444" y="5156669"/>
                </a:lnTo>
                <a:lnTo>
                  <a:pt x="967974" y="5133385"/>
                </a:lnTo>
                <a:lnTo>
                  <a:pt x="968753" y="5109531"/>
                </a:lnTo>
                <a:lnTo>
                  <a:pt x="976245" y="5090879"/>
                </a:lnTo>
                <a:lnTo>
                  <a:pt x="978540" y="5079086"/>
                </a:lnTo>
                <a:lnTo>
                  <a:pt x="984720" y="5069781"/>
                </a:lnTo>
                <a:lnTo>
                  <a:pt x="991864" y="5051994"/>
                </a:lnTo>
                <a:lnTo>
                  <a:pt x="1017963" y="5019720"/>
                </a:lnTo>
                <a:lnTo>
                  <a:pt x="1023829" y="5010885"/>
                </a:lnTo>
                <a:lnTo>
                  <a:pt x="1026588" y="5009053"/>
                </a:lnTo>
                <a:lnTo>
                  <a:pt x="1029511" y="5005438"/>
                </a:lnTo>
                <a:cubicBezTo>
                  <a:pt x="1044109" y="4991981"/>
                  <a:pt x="1060569" y="4980701"/>
                  <a:pt x="1078330" y="4971943"/>
                </a:cubicBezTo>
                <a:lnTo>
                  <a:pt x="1086423" y="4969319"/>
                </a:lnTo>
                <a:lnTo>
                  <a:pt x="1092031" y="4965595"/>
                </a:lnTo>
                <a:lnTo>
                  <a:pt x="1106743" y="4962733"/>
                </a:lnTo>
                <a:lnTo>
                  <a:pt x="1134954" y="4953588"/>
                </a:lnTo>
                <a:lnTo>
                  <a:pt x="1151038" y="4954113"/>
                </a:lnTo>
                <a:close/>
                <a:moveTo>
                  <a:pt x="55236" y="4551839"/>
                </a:moveTo>
                <a:cubicBezTo>
                  <a:pt x="81571" y="4551839"/>
                  <a:pt x="102766" y="4573034"/>
                  <a:pt x="102766" y="4599368"/>
                </a:cubicBezTo>
                <a:lnTo>
                  <a:pt x="102633" y="4599689"/>
                </a:lnTo>
                <a:lnTo>
                  <a:pt x="102766" y="4600011"/>
                </a:lnTo>
                <a:cubicBezTo>
                  <a:pt x="102766" y="4626344"/>
                  <a:pt x="81571" y="4647540"/>
                  <a:pt x="55236" y="4647540"/>
                </a:cubicBezTo>
                <a:cubicBezTo>
                  <a:pt x="28903" y="4647540"/>
                  <a:pt x="7709" y="4626344"/>
                  <a:pt x="7709" y="4600011"/>
                </a:cubicBezTo>
                <a:lnTo>
                  <a:pt x="7841" y="4599690"/>
                </a:lnTo>
                <a:lnTo>
                  <a:pt x="7709" y="4599368"/>
                </a:lnTo>
                <a:cubicBezTo>
                  <a:pt x="7709" y="4573034"/>
                  <a:pt x="28903" y="4551839"/>
                  <a:pt x="55236" y="4551839"/>
                </a:cubicBezTo>
                <a:close/>
                <a:moveTo>
                  <a:pt x="612736" y="4495318"/>
                </a:moveTo>
                <a:cubicBezTo>
                  <a:pt x="670542" y="4495318"/>
                  <a:pt x="716785" y="4542205"/>
                  <a:pt x="716785" y="4599368"/>
                </a:cubicBezTo>
                <a:lnTo>
                  <a:pt x="716721" y="4599689"/>
                </a:lnTo>
                <a:lnTo>
                  <a:pt x="716785" y="4600011"/>
                </a:lnTo>
                <a:cubicBezTo>
                  <a:pt x="716785" y="4657174"/>
                  <a:pt x="670542" y="4704060"/>
                  <a:pt x="612736" y="4704060"/>
                </a:cubicBezTo>
                <a:cubicBezTo>
                  <a:pt x="554931" y="4704060"/>
                  <a:pt x="508045" y="4657174"/>
                  <a:pt x="508686" y="4600011"/>
                </a:cubicBezTo>
                <a:lnTo>
                  <a:pt x="508751" y="4599689"/>
                </a:lnTo>
                <a:lnTo>
                  <a:pt x="508686" y="4599368"/>
                </a:lnTo>
                <a:cubicBezTo>
                  <a:pt x="508045" y="4542205"/>
                  <a:pt x="554931" y="4495318"/>
                  <a:pt x="612736" y="4495318"/>
                </a:cubicBezTo>
                <a:close/>
                <a:moveTo>
                  <a:pt x="1169593" y="4413107"/>
                </a:moveTo>
                <a:cubicBezTo>
                  <a:pt x="1272359" y="4413107"/>
                  <a:pt x="1355855" y="4496604"/>
                  <a:pt x="1355855" y="4599368"/>
                </a:cubicBezTo>
                <a:lnTo>
                  <a:pt x="1355790" y="4599689"/>
                </a:lnTo>
                <a:lnTo>
                  <a:pt x="1355855" y="4600009"/>
                </a:lnTo>
                <a:cubicBezTo>
                  <a:pt x="1355855" y="4702775"/>
                  <a:pt x="1272359" y="4786271"/>
                  <a:pt x="1169593" y="4786271"/>
                </a:cubicBezTo>
                <a:cubicBezTo>
                  <a:pt x="1066829" y="4786271"/>
                  <a:pt x="983332" y="4702775"/>
                  <a:pt x="983332" y="4600009"/>
                </a:cubicBezTo>
                <a:lnTo>
                  <a:pt x="983398" y="4599689"/>
                </a:lnTo>
                <a:lnTo>
                  <a:pt x="983332" y="4599368"/>
                </a:lnTo>
                <a:cubicBezTo>
                  <a:pt x="983332" y="4496604"/>
                  <a:pt x="1066829" y="4413107"/>
                  <a:pt x="1169593" y="4413107"/>
                </a:cubicBezTo>
                <a:close/>
                <a:moveTo>
                  <a:pt x="55236" y="4004616"/>
                </a:moveTo>
                <a:cubicBezTo>
                  <a:pt x="76431" y="4004616"/>
                  <a:pt x="93132" y="4021957"/>
                  <a:pt x="93132" y="4042511"/>
                </a:cubicBezTo>
                <a:lnTo>
                  <a:pt x="92996" y="4042831"/>
                </a:lnTo>
                <a:lnTo>
                  <a:pt x="93132" y="4043152"/>
                </a:lnTo>
                <a:cubicBezTo>
                  <a:pt x="93132" y="4063705"/>
                  <a:pt x="76431" y="4081047"/>
                  <a:pt x="55236" y="4081047"/>
                </a:cubicBezTo>
                <a:cubicBezTo>
                  <a:pt x="34684" y="4081047"/>
                  <a:pt x="17342" y="4064347"/>
                  <a:pt x="17342" y="4043152"/>
                </a:cubicBezTo>
                <a:lnTo>
                  <a:pt x="17479" y="4042833"/>
                </a:lnTo>
                <a:lnTo>
                  <a:pt x="17342" y="4042511"/>
                </a:lnTo>
                <a:cubicBezTo>
                  <a:pt x="17342" y="4021315"/>
                  <a:pt x="34684" y="4004616"/>
                  <a:pt x="55236" y="4004616"/>
                </a:cubicBezTo>
                <a:close/>
                <a:moveTo>
                  <a:pt x="612736" y="3957728"/>
                </a:moveTo>
                <a:cubicBezTo>
                  <a:pt x="659622" y="3957728"/>
                  <a:pt x="697517" y="3995623"/>
                  <a:pt x="697517" y="4042509"/>
                </a:cubicBezTo>
                <a:lnTo>
                  <a:pt x="697452" y="4042830"/>
                </a:lnTo>
                <a:lnTo>
                  <a:pt x="697517" y="4043152"/>
                </a:lnTo>
                <a:cubicBezTo>
                  <a:pt x="697517" y="4090038"/>
                  <a:pt x="659622" y="4127933"/>
                  <a:pt x="612736" y="4127933"/>
                </a:cubicBezTo>
                <a:cubicBezTo>
                  <a:pt x="565207" y="4127933"/>
                  <a:pt x="527312" y="4089396"/>
                  <a:pt x="527955" y="4043152"/>
                </a:cubicBezTo>
                <a:lnTo>
                  <a:pt x="528019" y="4042830"/>
                </a:lnTo>
                <a:lnTo>
                  <a:pt x="527955" y="4042509"/>
                </a:lnTo>
                <a:cubicBezTo>
                  <a:pt x="527312" y="3995623"/>
                  <a:pt x="565207" y="3957728"/>
                  <a:pt x="612736" y="3957728"/>
                </a:cubicBezTo>
                <a:close/>
                <a:moveTo>
                  <a:pt x="1169594" y="3880655"/>
                </a:moveTo>
                <a:cubicBezTo>
                  <a:pt x="1258871" y="3880655"/>
                  <a:pt x="1331449" y="3953234"/>
                  <a:pt x="1331449" y="4042511"/>
                </a:cubicBezTo>
                <a:lnTo>
                  <a:pt x="1331384" y="4042831"/>
                </a:lnTo>
                <a:lnTo>
                  <a:pt x="1331449" y="4043153"/>
                </a:lnTo>
                <a:cubicBezTo>
                  <a:pt x="1331449" y="4132430"/>
                  <a:pt x="1258871" y="4205007"/>
                  <a:pt x="1169594" y="4205007"/>
                </a:cubicBezTo>
                <a:cubicBezTo>
                  <a:pt x="1080316" y="4205007"/>
                  <a:pt x="1007739" y="4132430"/>
                  <a:pt x="1007739" y="4043153"/>
                </a:cubicBezTo>
                <a:lnTo>
                  <a:pt x="1007805" y="4042831"/>
                </a:lnTo>
                <a:lnTo>
                  <a:pt x="1007739" y="4042511"/>
                </a:lnTo>
                <a:cubicBezTo>
                  <a:pt x="1007739" y="3953234"/>
                  <a:pt x="1080316" y="3880655"/>
                  <a:pt x="1169594" y="3880655"/>
                </a:cubicBezTo>
                <a:close/>
                <a:moveTo>
                  <a:pt x="612736" y="3420142"/>
                </a:moveTo>
                <a:cubicBezTo>
                  <a:pt x="649346" y="3420142"/>
                  <a:pt x="678891" y="3449686"/>
                  <a:pt x="678891" y="3486296"/>
                </a:cubicBezTo>
                <a:lnTo>
                  <a:pt x="678891" y="3486300"/>
                </a:lnTo>
                <a:lnTo>
                  <a:pt x="678891" y="3486302"/>
                </a:lnTo>
                <a:cubicBezTo>
                  <a:pt x="678891" y="3522911"/>
                  <a:pt x="649346" y="3551814"/>
                  <a:pt x="612736" y="3551814"/>
                </a:cubicBezTo>
                <a:cubicBezTo>
                  <a:pt x="576125" y="3551814"/>
                  <a:pt x="546581" y="3522270"/>
                  <a:pt x="546581" y="3486302"/>
                </a:cubicBezTo>
                <a:lnTo>
                  <a:pt x="546582" y="3486300"/>
                </a:lnTo>
                <a:lnTo>
                  <a:pt x="546581" y="3486296"/>
                </a:lnTo>
                <a:lnTo>
                  <a:pt x="546680" y="3485811"/>
                </a:lnTo>
                <a:lnTo>
                  <a:pt x="551769" y="3460250"/>
                </a:lnTo>
                <a:cubicBezTo>
                  <a:pt x="558453" y="3444353"/>
                  <a:pt x="571118" y="3431827"/>
                  <a:pt x="586954" y="3425244"/>
                </a:cubicBezTo>
                <a:lnTo>
                  <a:pt x="611347" y="3420421"/>
                </a:lnTo>
                <a:close/>
                <a:moveTo>
                  <a:pt x="1169593" y="3357198"/>
                </a:moveTo>
                <a:cubicBezTo>
                  <a:pt x="1187256" y="3357198"/>
                  <a:pt x="1204116" y="3360770"/>
                  <a:pt x="1219471" y="3367244"/>
                </a:cubicBezTo>
                <a:lnTo>
                  <a:pt x="1219560" y="3367304"/>
                </a:lnTo>
                <a:lnTo>
                  <a:pt x="1219741" y="3367341"/>
                </a:lnTo>
                <a:lnTo>
                  <a:pt x="1240198" y="3381172"/>
                </a:lnTo>
                <a:lnTo>
                  <a:pt x="1260316" y="3394691"/>
                </a:lnTo>
                <a:lnTo>
                  <a:pt x="1260421" y="3394846"/>
                </a:lnTo>
                <a:lnTo>
                  <a:pt x="1260556" y="3394939"/>
                </a:lnTo>
                <a:lnTo>
                  <a:pt x="1272451" y="3412638"/>
                </a:lnTo>
                <a:lnTo>
                  <a:pt x="1287914" y="3435505"/>
                </a:lnTo>
                <a:lnTo>
                  <a:pt x="1287956" y="3435710"/>
                </a:lnTo>
                <a:lnTo>
                  <a:pt x="1288005" y="3435783"/>
                </a:lnTo>
                <a:lnTo>
                  <a:pt x="1297800" y="3484414"/>
                </a:lnTo>
                <a:lnTo>
                  <a:pt x="1298050" y="3485654"/>
                </a:lnTo>
                <a:lnTo>
                  <a:pt x="1298050" y="3485657"/>
                </a:lnTo>
                <a:lnTo>
                  <a:pt x="1298050" y="3485659"/>
                </a:lnTo>
                <a:lnTo>
                  <a:pt x="1297801" y="3486892"/>
                </a:lnTo>
                <a:lnTo>
                  <a:pt x="1288005" y="3535531"/>
                </a:lnTo>
                <a:lnTo>
                  <a:pt x="1287955" y="3535604"/>
                </a:lnTo>
                <a:lnTo>
                  <a:pt x="1287914" y="3535806"/>
                </a:lnTo>
                <a:lnTo>
                  <a:pt x="1272620" y="3558425"/>
                </a:lnTo>
                <a:lnTo>
                  <a:pt x="1260556" y="3576375"/>
                </a:lnTo>
                <a:lnTo>
                  <a:pt x="1260419" y="3576469"/>
                </a:lnTo>
                <a:lnTo>
                  <a:pt x="1260316" y="3576620"/>
                </a:lnTo>
                <a:lnTo>
                  <a:pt x="1240760" y="3589763"/>
                </a:lnTo>
                <a:lnTo>
                  <a:pt x="1219741" y="3603973"/>
                </a:lnTo>
                <a:lnTo>
                  <a:pt x="1219554" y="3604012"/>
                </a:lnTo>
                <a:lnTo>
                  <a:pt x="1219471" y="3604067"/>
                </a:lnTo>
                <a:cubicBezTo>
                  <a:pt x="1204116" y="3610541"/>
                  <a:pt x="1187256" y="3614112"/>
                  <a:pt x="1169593" y="3614112"/>
                </a:cubicBezTo>
                <a:lnTo>
                  <a:pt x="1168035" y="3613798"/>
                </a:lnTo>
                <a:lnTo>
                  <a:pt x="1119355" y="3604063"/>
                </a:lnTo>
                <a:cubicBezTo>
                  <a:pt x="1088485" y="3591119"/>
                  <a:pt x="1063797" y="3566571"/>
                  <a:pt x="1050912" y="3535803"/>
                </a:cubicBezTo>
                <a:lnTo>
                  <a:pt x="1041163" y="3485790"/>
                </a:lnTo>
                <a:lnTo>
                  <a:pt x="1041137" y="3485659"/>
                </a:lnTo>
                <a:lnTo>
                  <a:pt x="1041138" y="3485657"/>
                </a:lnTo>
                <a:lnTo>
                  <a:pt x="1041137" y="3485654"/>
                </a:lnTo>
                <a:lnTo>
                  <a:pt x="1041163" y="3485523"/>
                </a:lnTo>
                <a:lnTo>
                  <a:pt x="1050912" y="3435511"/>
                </a:lnTo>
                <a:cubicBezTo>
                  <a:pt x="1063797" y="3404743"/>
                  <a:pt x="1088485" y="3380195"/>
                  <a:pt x="1119355" y="3367250"/>
                </a:cubicBezTo>
                <a:lnTo>
                  <a:pt x="1166602" y="3357803"/>
                </a:lnTo>
                <a:close/>
                <a:moveTo>
                  <a:pt x="1726451" y="3271775"/>
                </a:moveTo>
                <a:cubicBezTo>
                  <a:pt x="1844632" y="3271775"/>
                  <a:pt x="1940331" y="3367477"/>
                  <a:pt x="1940331" y="3485654"/>
                </a:cubicBezTo>
                <a:lnTo>
                  <a:pt x="1940331" y="3485657"/>
                </a:lnTo>
                <a:lnTo>
                  <a:pt x="1940331" y="3485659"/>
                </a:lnTo>
                <a:cubicBezTo>
                  <a:pt x="1940331" y="3603840"/>
                  <a:pt x="1844632" y="3699535"/>
                  <a:pt x="1726451" y="3699535"/>
                </a:cubicBezTo>
                <a:cubicBezTo>
                  <a:pt x="1608271" y="3699535"/>
                  <a:pt x="1512572" y="3603840"/>
                  <a:pt x="1512572" y="3485659"/>
                </a:cubicBezTo>
                <a:lnTo>
                  <a:pt x="1512573" y="3485657"/>
                </a:lnTo>
                <a:lnTo>
                  <a:pt x="1512572" y="3485654"/>
                </a:lnTo>
                <a:cubicBezTo>
                  <a:pt x="1512572" y="3367477"/>
                  <a:pt x="1608271" y="3271775"/>
                  <a:pt x="1726451" y="3271775"/>
                </a:cubicBezTo>
                <a:close/>
                <a:moveTo>
                  <a:pt x="612736" y="2881269"/>
                </a:moveTo>
                <a:cubicBezTo>
                  <a:pt x="638427" y="2881269"/>
                  <a:pt x="659622" y="2902465"/>
                  <a:pt x="659622" y="2928156"/>
                </a:cubicBezTo>
                <a:lnTo>
                  <a:pt x="659487" y="2928480"/>
                </a:lnTo>
                <a:lnTo>
                  <a:pt x="659622" y="2928804"/>
                </a:lnTo>
                <a:cubicBezTo>
                  <a:pt x="659622" y="2954495"/>
                  <a:pt x="638427" y="2975691"/>
                  <a:pt x="612736" y="2975691"/>
                </a:cubicBezTo>
                <a:cubicBezTo>
                  <a:pt x="599891" y="2975691"/>
                  <a:pt x="588169" y="2970392"/>
                  <a:pt x="579659" y="2961882"/>
                </a:cubicBezTo>
                <a:lnTo>
                  <a:pt x="579503" y="2961508"/>
                </a:lnTo>
                <a:lnTo>
                  <a:pt x="579417" y="2961474"/>
                </a:lnTo>
                <a:lnTo>
                  <a:pt x="576618" y="2954598"/>
                </a:lnTo>
                <a:lnTo>
                  <a:pt x="565849" y="2928804"/>
                </a:lnTo>
                <a:lnTo>
                  <a:pt x="565982" y="2928480"/>
                </a:lnTo>
                <a:lnTo>
                  <a:pt x="565849" y="2928156"/>
                </a:lnTo>
                <a:cubicBezTo>
                  <a:pt x="565849" y="2902465"/>
                  <a:pt x="587045" y="2881269"/>
                  <a:pt x="612736" y="2881269"/>
                </a:cubicBezTo>
                <a:close/>
                <a:moveTo>
                  <a:pt x="1169593" y="2834388"/>
                </a:moveTo>
                <a:cubicBezTo>
                  <a:pt x="1221618" y="2834388"/>
                  <a:pt x="1263367" y="2876781"/>
                  <a:pt x="1263367" y="2928162"/>
                </a:cubicBezTo>
                <a:lnTo>
                  <a:pt x="1263302" y="2928480"/>
                </a:lnTo>
                <a:lnTo>
                  <a:pt x="1263367" y="2928800"/>
                </a:lnTo>
                <a:cubicBezTo>
                  <a:pt x="1263367" y="2980182"/>
                  <a:pt x="1221618" y="3022571"/>
                  <a:pt x="1169593" y="3022571"/>
                </a:cubicBezTo>
                <a:cubicBezTo>
                  <a:pt x="1117568" y="3022571"/>
                  <a:pt x="1075178" y="2980823"/>
                  <a:pt x="1075821" y="2928800"/>
                </a:cubicBezTo>
                <a:lnTo>
                  <a:pt x="1075886" y="2928480"/>
                </a:lnTo>
                <a:lnTo>
                  <a:pt x="1075821" y="2928162"/>
                </a:lnTo>
                <a:cubicBezTo>
                  <a:pt x="1075178" y="2876781"/>
                  <a:pt x="1117568" y="2834388"/>
                  <a:pt x="1169593" y="2834388"/>
                </a:cubicBezTo>
                <a:close/>
                <a:moveTo>
                  <a:pt x="1726451" y="2766301"/>
                </a:moveTo>
                <a:cubicBezTo>
                  <a:pt x="1816370" y="2766301"/>
                  <a:pt x="1888947" y="2838877"/>
                  <a:pt x="1888947" y="2928798"/>
                </a:cubicBezTo>
                <a:lnTo>
                  <a:pt x="1888947" y="2928802"/>
                </a:lnTo>
                <a:lnTo>
                  <a:pt x="1888947" y="2928807"/>
                </a:lnTo>
                <a:cubicBezTo>
                  <a:pt x="1888947" y="3018725"/>
                  <a:pt x="1816370" y="3091304"/>
                  <a:pt x="1726451" y="3091304"/>
                </a:cubicBezTo>
                <a:cubicBezTo>
                  <a:pt x="1636531" y="3091304"/>
                  <a:pt x="1563954" y="3018725"/>
                  <a:pt x="1563954" y="2928807"/>
                </a:cubicBezTo>
                <a:lnTo>
                  <a:pt x="1563955" y="2928802"/>
                </a:lnTo>
                <a:lnTo>
                  <a:pt x="1563954" y="2928798"/>
                </a:lnTo>
                <a:cubicBezTo>
                  <a:pt x="1563954" y="2838877"/>
                  <a:pt x="1636531" y="2766301"/>
                  <a:pt x="1726451" y="2766301"/>
                </a:cubicBezTo>
                <a:close/>
                <a:moveTo>
                  <a:pt x="1169593" y="2310279"/>
                </a:moveTo>
                <a:cubicBezTo>
                  <a:pt x="1203635" y="2310279"/>
                  <a:pt x="1230610" y="2337899"/>
                  <a:pt x="1230610" y="2371297"/>
                </a:cubicBezTo>
                <a:lnTo>
                  <a:pt x="1230476" y="2371620"/>
                </a:lnTo>
                <a:lnTo>
                  <a:pt x="1230610" y="2371944"/>
                </a:lnTo>
                <a:cubicBezTo>
                  <a:pt x="1230610" y="2405343"/>
                  <a:pt x="1203635" y="2432962"/>
                  <a:pt x="1169593" y="2432962"/>
                </a:cubicBezTo>
                <a:cubicBezTo>
                  <a:pt x="1136194" y="2432962"/>
                  <a:pt x="1108577" y="2405983"/>
                  <a:pt x="1108577" y="2371944"/>
                </a:cubicBezTo>
                <a:lnTo>
                  <a:pt x="1108712" y="2371620"/>
                </a:lnTo>
                <a:lnTo>
                  <a:pt x="1108577" y="2371297"/>
                </a:lnTo>
                <a:cubicBezTo>
                  <a:pt x="1108577" y="2337256"/>
                  <a:pt x="1136194" y="2310279"/>
                  <a:pt x="1169593" y="2310279"/>
                </a:cubicBezTo>
                <a:close/>
                <a:moveTo>
                  <a:pt x="1726451" y="2253761"/>
                </a:moveTo>
                <a:cubicBezTo>
                  <a:pt x="1791322" y="2253761"/>
                  <a:pt x="1843989" y="2306430"/>
                  <a:pt x="1843989" y="2371298"/>
                </a:cubicBezTo>
                <a:lnTo>
                  <a:pt x="1843924" y="2371620"/>
                </a:lnTo>
                <a:lnTo>
                  <a:pt x="1843989" y="2371944"/>
                </a:lnTo>
                <a:cubicBezTo>
                  <a:pt x="1843989" y="2436813"/>
                  <a:pt x="1791322" y="2489484"/>
                  <a:pt x="1726451" y="2489484"/>
                </a:cubicBezTo>
                <a:cubicBezTo>
                  <a:pt x="1661581" y="2489484"/>
                  <a:pt x="1608913" y="2436813"/>
                  <a:pt x="1608913" y="2371944"/>
                </a:cubicBezTo>
                <a:lnTo>
                  <a:pt x="1608979" y="2371620"/>
                </a:lnTo>
                <a:lnTo>
                  <a:pt x="1608913" y="2371298"/>
                </a:lnTo>
                <a:cubicBezTo>
                  <a:pt x="1608913" y="2306430"/>
                  <a:pt x="1661581" y="2253761"/>
                  <a:pt x="1726451" y="2253761"/>
                </a:cubicBezTo>
                <a:close/>
                <a:moveTo>
                  <a:pt x="2283309" y="2185682"/>
                </a:moveTo>
                <a:cubicBezTo>
                  <a:pt x="2386075" y="2185682"/>
                  <a:pt x="2468929" y="2268534"/>
                  <a:pt x="2468929" y="2371298"/>
                </a:cubicBezTo>
                <a:lnTo>
                  <a:pt x="2468866" y="2371620"/>
                </a:lnTo>
                <a:lnTo>
                  <a:pt x="2468929" y="2371946"/>
                </a:lnTo>
                <a:cubicBezTo>
                  <a:pt x="2468929" y="2474711"/>
                  <a:pt x="2386075" y="2557571"/>
                  <a:pt x="2283309" y="2557571"/>
                </a:cubicBezTo>
                <a:cubicBezTo>
                  <a:pt x="2180545" y="2557571"/>
                  <a:pt x="2097690" y="2474711"/>
                  <a:pt x="2097690" y="2371946"/>
                </a:cubicBezTo>
                <a:lnTo>
                  <a:pt x="2097756" y="2371620"/>
                </a:lnTo>
                <a:lnTo>
                  <a:pt x="2097690" y="2371298"/>
                </a:lnTo>
                <a:cubicBezTo>
                  <a:pt x="2097690" y="2268534"/>
                  <a:pt x="2180545" y="2185682"/>
                  <a:pt x="2283309" y="2185682"/>
                </a:cubicBezTo>
                <a:close/>
                <a:moveTo>
                  <a:pt x="1169594" y="1778474"/>
                </a:moveTo>
                <a:cubicBezTo>
                  <a:pt x="1189504" y="1778474"/>
                  <a:pt x="1205562" y="1794531"/>
                  <a:pt x="1205562" y="1814442"/>
                </a:cubicBezTo>
                <a:lnTo>
                  <a:pt x="1205428" y="1814767"/>
                </a:lnTo>
                <a:lnTo>
                  <a:pt x="1205562" y="1815092"/>
                </a:lnTo>
                <a:cubicBezTo>
                  <a:pt x="1205562" y="1835003"/>
                  <a:pt x="1189504" y="1851060"/>
                  <a:pt x="1169594" y="1851060"/>
                </a:cubicBezTo>
                <a:cubicBezTo>
                  <a:pt x="1149683" y="1851060"/>
                  <a:pt x="1133626" y="1835003"/>
                  <a:pt x="1133626" y="1815092"/>
                </a:cubicBezTo>
                <a:lnTo>
                  <a:pt x="1133762" y="1814767"/>
                </a:lnTo>
                <a:lnTo>
                  <a:pt x="1133626" y="1814442"/>
                </a:lnTo>
                <a:cubicBezTo>
                  <a:pt x="1133626" y="1794531"/>
                  <a:pt x="1149683" y="1778474"/>
                  <a:pt x="1169594" y="1778474"/>
                </a:cubicBezTo>
                <a:close/>
                <a:moveTo>
                  <a:pt x="1726452" y="1741232"/>
                </a:moveTo>
                <a:cubicBezTo>
                  <a:pt x="1766916" y="1741232"/>
                  <a:pt x="1799672" y="1773988"/>
                  <a:pt x="1799672" y="1814452"/>
                </a:cubicBezTo>
                <a:lnTo>
                  <a:pt x="1799608" y="1814767"/>
                </a:lnTo>
                <a:lnTo>
                  <a:pt x="1799672" y="1815083"/>
                </a:lnTo>
                <a:cubicBezTo>
                  <a:pt x="1799672" y="1855547"/>
                  <a:pt x="1766916" y="1888303"/>
                  <a:pt x="1726452" y="1888303"/>
                </a:cubicBezTo>
                <a:cubicBezTo>
                  <a:pt x="1685988" y="1888303"/>
                  <a:pt x="1653232" y="1854904"/>
                  <a:pt x="1653232" y="1815083"/>
                </a:cubicBezTo>
                <a:lnTo>
                  <a:pt x="1653296" y="1814767"/>
                </a:lnTo>
                <a:lnTo>
                  <a:pt x="1653232" y="1814452"/>
                </a:lnTo>
                <a:cubicBezTo>
                  <a:pt x="1653232" y="1773988"/>
                  <a:pt x="1685988" y="1741232"/>
                  <a:pt x="1726452" y="1741232"/>
                </a:cubicBezTo>
                <a:close/>
                <a:moveTo>
                  <a:pt x="9907829" y="1731583"/>
                </a:moveTo>
                <a:lnTo>
                  <a:pt x="9907829" y="1898575"/>
                </a:lnTo>
                <a:cubicBezTo>
                  <a:pt x="9895625" y="1872884"/>
                  <a:pt x="9888560" y="1845266"/>
                  <a:pt x="9888560" y="1815080"/>
                </a:cubicBezTo>
                <a:cubicBezTo>
                  <a:pt x="9888560" y="1784891"/>
                  <a:pt x="9895625" y="1756631"/>
                  <a:pt x="9907829" y="1731583"/>
                </a:cubicBezTo>
                <a:close/>
                <a:moveTo>
                  <a:pt x="2283183" y="1688074"/>
                </a:moveTo>
                <a:cubicBezTo>
                  <a:pt x="2315564" y="1688073"/>
                  <a:pt x="2347946" y="1700426"/>
                  <a:pt x="2372650" y="1725132"/>
                </a:cubicBezTo>
                <a:cubicBezTo>
                  <a:pt x="2397358" y="1749839"/>
                  <a:pt x="2409711" y="1782221"/>
                  <a:pt x="2409711" y="1814602"/>
                </a:cubicBezTo>
                <a:lnTo>
                  <a:pt x="2409710" y="1814607"/>
                </a:lnTo>
                <a:lnTo>
                  <a:pt x="2409711" y="1814611"/>
                </a:lnTo>
                <a:cubicBezTo>
                  <a:pt x="2409711" y="1846993"/>
                  <a:pt x="2397358" y="1879375"/>
                  <a:pt x="2372650" y="1904081"/>
                </a:cubicBezTo>
                <a:cubicBezTo>
                  <a:pt x="2323240" y="1953492"/>
                  <a:pt x="2243126" y="1953492"/>
                  <a:pt x="2193714" y="1904081"/>
                </a:cubicBezTo>
                <a:cubicBezTo>
                  <a:pt x="2169009" y="1879375"/>
                  <a:pt x="2156655" y="1846993"/>
                  <a:pt x="2156655" y="1814611"/>
                </a:cubicBezTo>
                <a:lnTo>
                  <a:pt x="2156655" y="1814607"/>
                </a:lnTo>
                <a:lnTo>
                  <a:pt x="2156655" y="1814602"/>
                </a:lnTo>
                <a:cubicBezTo>
                  <a:pt x="2156655" y="1782221"/>
                  <a:pt x="2169009" y="1749839"/>
                  <a:pt x="2193714" y="1725133"/>
                </a:cubicBezTo>
                <a:cubicBezTo>
                  <a:pt x="2218420" y="1700426"/>
                  <a:pt x="2250800" y="1688074"/>
                  <a:pt x="2283183" y="1688074"/>
                </a:cubicBezTo>
                <a:close/>
                <a:moveTo>
                  <a:pt x="2840168" y="1624326"/>
                </a:moveTo>
                <a:lnTo>
                  <a:pt x="2859379" y="1628209"/>
                </a:lnTo>
                <a:lnTo>
                  <a:pt x="2914040" y="1639228"/>
                </a:lnTo>
                <a:lnTo>
                  <a:pt x="2914096" y="1639266"/>
                </a:lnTo>
                <a:lnTo>
                  <a:pt x="2914312" y="1639310"/>
                </a:lnTo>
                <a:lnTo>
                  <a:pt x="2950154" y="1663524"/>
                </a:lnTo>
                <a:lnTo>
                  <a:pt x="2974485" y="1679893"/>
                </a:lnTo>
                <a:lnTo>
                  <a:pt x="2974572" y="1680020"/>
                </a:lnTo>
                <a:lnTo>
                  <a:pt x="2974726" y="1680125"/>
                </a:lnTo>
                <a:lnTo>
                  <a:pt x="2994843" y="1710029"/>
                </a:lnTo>
                <a:lnTo>
                  <a:pt x="3015300" y="1740308"/>
                </a:lnTo>
                <a:lnTo>
                  <a:pt x="3015336" y="1740490"/>
                </a:lnTo>
                <a:lnTo>
                  <a:pt x="3015391" y="1740569"/>
                </a:lnTo>
                <a:cubicBezTo>
                  <a:pt x="3024984" y="1763300"/>
                  <a:pt x="3030282" y="1788269"/>
                  <a:pt x="3030282" y="1814442"/>
                </a:cubicBezTo>
                <a:lnTo>
                  <a:pt x="3030281" y="1814448"/>
                </a:lnTo>
                <a:lnTo>
                  <a:pt x="3030282" y="1814453"/>
                </a:lnTo>
                <a:cubicBezTo>
                  <a:pt x="3030282" y="1840626"/>
                  <a:pt x="3024984" y="1865594"/>
                  <a:pt x="3015391" y="1888324"/>
                </a:cubicBezTo>
                <a:lnTo>
                  <a:pt x="3015336" y="1888403"/>
                </a:lnTo>
                <a:lnTo>
                  <a:pt x="3015300" y="1888585"/>
                </a:lnTo>
                <a:lnTo>
                  <a:pt x="2994895" y="1918790"/>
                </a:lnTo>
                <a:lnTo>
                  <a:pt x="2974726" y="1948769"/>
                </a:lnTo>
                <a:lnTo>
                  <a:pt x="2974572" y="1948874"/>
                </a:lnTo>
                <a:lnTo>
                  <a:pt x="2974485" y="1948999"/>
                </a:lnTo>
                <a:lnTo>
                  <a:pt x="2950250" y="1965305"/>
                </a:lnTo>
                <a:lnTo>
                  <a:pt x="2914312" y="1989583"/>
                </a:lnTo>
                <a:lnTo>
                  <a:pt x="2914096" y="1989627"/>
                </a:lnTo>
                <a:lnTo>
                  <a:pt x="2914040" y="1989664"/>
                </a:lnTo>
                <a:lnTo>
                  <a:pt x="2859639" y="2000631"/>
                </a:lnTo>
                <a:lnTo>
                  <a:pt x="2840168" y="2004566"/>
                </a:lnTo>
                <a:cubicBezTo>
                  <a:pt x="2735475" y="2004566"/>
                  <a:pt x="2650053" y="1919786"/>
                  <a:pt x="2650053" y="1814453"/>
                </a:cubicBezTo>
                <a:lnTo>
                  <a:pt x="2650055" y="1814448"/>
                </a:lnTo>
                <a:lnTo>
                  <a:pt x="2650053" y="1814442"/>
                </a:lnTo>
                <a:cubicBezTo>
                  <a:pt x="2650053" y="1709107"/>
                  <a:pt x="2735475" y="1624326"/>
                  <a:pt x="2840168" y="1624326"/>
                </a:cubicBezTo>
                <a:close/>
                <a:moveTo>
                  <a:pt x="1726452" y="1217762"/>
                </a:moveTo>
                <a:cubicBezTo>
                  <a:pt x="1748290" y="1217762"/>
                  <a:pt x="1766273" y="1235745"/>
                  <a:pt x="1766273" y="1257583"/>
                </a:cubicBezTo>
                <a:lnTo>
                  <a:pt x="1766272" y="1257587"/>
                </a:lnTo>
                <a:lnTo>
                  <a:pt x="1766273" y="1257592"/>
                </a:lnTo>
                <a:cubicBezTo>
                  <a:pt x="1766273" y="1279428"/>
                  <a:pt x="1748290" y="1297412"/>
                  <a:pt x="1726452" y="1297412"/>
                </a:cubicBezTo>
                <a:cubicBezTo>
                  <a:pt x="1704614" y="1297412"/>
                  <a:pt x="1686631" y="1279428"/>
                  <a:pt x="1686631" y="1257592"/>
                </a:cubicBezTo>
                <a:lnTo>
                  <a:pt x="1686633" y="1257587"/>
                </a:lnTo>
                <a:lnTo>
                  <a:pt x="1686631" y="1257583"/>
                </a:lnTo>
                <a:cubicBezTo>
                  <a:pt x="1686631" y="1235745"/>
                  <a:pt x="1704614" y="1217762"/>
                  <a:pt x="1726452" y="1217762"/>
                </a:cubicBezTo>
                <a:close/>
                <a:moveTo>
                  <a:pt x="2283309" y="1183722"/>
                </a:moveTo>
                <a:lnTo>
                  <a:pt x="2289931" y="1185063"/>
                </a:lnTo>
                <a:lnTo>
                  <a:pt x="2311921" y="1189491"/>
                </a:lnTo>
                <a:lnTo>
                  <a:pt x="2311979" y="1189530"/>
                </a:lnTo>
                <a:lnTo>
                  <a:pt x="2312191" y="1189572"/>
                </a:lnTo>
                <a:lnTo>
                  <a:pt x="2325865" y="1198842"/>
                </a:lnTo>
                <a:lnTo>
                  <a:pt x="2335415" y="1205247"/>
                </a:lnTo>
                <a:lnTo>
                  <a:pt x="2335503" y="1205376"/>
                </a:lnTo>
                <a:lnTo>
                  <a:pt x="2335655" y="1205479"/>
                </a:lnTo>
                <a:lnTo>
                  <a:pt x="2343315" y="1216902"/>
                </a:lnTo>
                <a:lnTo>
                  <a:pt x="2351320" y="1228711"/>
                </a:lnTo>
                <a:lnTo>
                  <a:pt x="2351358" y="1228894"/>
                </a:lnTo>
                <a:lnTo>
                  <a:pt x="2351411" y="1228973"/>
                </a:lnTo>
                <a:cubicBezTo>
                  <a:pt x="2355124" y="1237794"/>
                  <a:pt x="2357170" y="1247468"/>
                  <a:pt x="2357170" y="1257585"/>
                </a:cubicBezTo>
                <a:lnTo>
                  <a:pt x="2357170" y="1257589"/>
                </a:lnTo>
                <a:lnTo>
                  <a:pt x="2357170" y="1257593"/>
                </a:lnTo>
                <a:cubicBezTo>
                  <a:pt x="2357170" y="1267709"/>
                  <a:pt x="2355124" y="1277383"/>
                  <a:pt x="2351411" y="1286203"/>
                </a:cubicBezTo>
                <a:lnTo>
                  <a:pt x="2351358" y="1286284"/>
                </a:lnTo>
                <a:lnTo>
                  <a:pt x="2351320" y="1286467"/>
                </a:lnTo>
                <a:lnTo>
                  <a:pt x="2343311" y="1298281"/>
                </a:lnTo>
                <a:lnTo>
                  <a:pt x="2335655" y="1309697"/>
                </a:lnTo>
                <a:lnTo>
                  <a:pt x="2335503" y="1309802"/>
                </a:lnTo>
                <a:lnTo>
                  <a:pt x="2335415" y="1309930"/>
                </a:lnTo>
                <a:lnTo>
                  <a:pt x="2325840" y="1316351"/>
                </a:lnTo>
                <a:lnTo>
                  <a:pt x="2312191" y="1325604"/>
                </a:lnTo>
                <a:lnTo>
                  <a:pt x="2311981" y="1325647"/>
                </a:lnTo>
                <a:lnTo>
                  <a:pt x="2311921" y="1325687"/>
                </a:lnTo>
                <a:lnTo>
                  <a:pt x="2289573" y="1330186"/>
                </a:lnTo>
                <a:lnTo>
                  <a:pt x="2283309" y="1331454"/>
                </a:lnTo>
                <a:cubicBezTo>
                  <a:pt x="2242846" y="1331454"/>
                  <a:pt x="2209446" y="1298698"/>
                  <a:pt x="2209446" y="1257593"/>
                </a:cubicBezTo>
                <a:lnTo>
                  <a:pt x="2209449" y="1257589"/>
                </a:lnTo>
                <a:lnTo>
                  <a:pt x="2209446" y="1257585"/>
                </a:lnTo>
                <a:cubicBezTo>
                  <a:pt x="2209446" y="1216478"/>
                  <a:pt x="2242846" y="1183722"/>
                  <a:pt x="2283309" y="1183722"/>
                </a:cubicBezTo>
                <a:close/>
                <a:moveTo>
                  <a:pt x="2840166" y="1135550"/>
                </a:moveTo>
                <a:cubicBezTo>
                  <a:pt x="2907607" y="1135550"/>
                  <a:pt x="2962201" y="1190144"/>
                  <a:pt x="2962201" y="1257583"/>
                </a:cubicBezTo>
                <a:lnTo>
                  <a:pt x="2962201" y="1257588"/>
                </a:lnTo>
                <a:lnTo>
                  <a:pt x="2962201" y="1257592"/>
                </a:lnTo>
                <a:cubicBezTo>
                  <a:pt x="2962201" y="1325031"/>
                  <a:pt x="2907607" y="1379625"/>
                  <a:pt x="2840166" y="1379625"/>
                </a:cubicBezTo>
                <a:cubicBezTo>
                  <a:pt x="2772728" y="1379625"/>
                  <a:pt x="2718134" y="1325031"/>
                  <a:pt x="2718134" y="1257592"/>
                </a:cubicBezTo>
                <a:lnTo>
                  <a:pt x="2718135" y="1257588"/>
                </a:lnTo>
                <a:lnTo>
                  <a:pt x="2718134" y="1257583"/>
                </a:lnTo>
                <a:cubicBezTo>
                  <a:pt x="2718134" y="1190144"/>
                  <a:pt x="2772728" y="1135550"/>
                  <a:pt x="2840166" y="1135550"/>
                </a:cubicBezTo>
                <a:close/>
                <a:moveTo>
                  <a:pt x="9524387" y="1083526"/>
                </a:moveTo>
                <a:cubicBezTo>
                  <a:pt x="9620729" y="1083526"/>
                  <a:pt x="9698445" y="1161885"/>
                  <a:pt x="9698445" y="1257586"/>
                </a:cubicBezTo>
                <a:lnTo>
                  <a:pt x="9698379" y="1257912"/>
                </a:lnTo>
                <a:lnTo>
                  <a:pt x="9698445" y="1258239"/>
                </a:lnTo>
                <a:cubicBezTo>
                  <a:pt x="9698445" y="1353939"/>
                  <a:pt x="9620729" y="1432296"/>
                  <a:pt x="9524387" y="1432296"/>
                </a:cubicBezTo>
                <a:cubicBezTo>
                  <a:pt x="9428045" y="1432296"/>
                  <a:pt x="9350329" y="1354579"/>
                  <a:pt x="9350329" y="1258239"/>
                </a:cubicBezTo>
                <a:lnTo>
                  <a:pt x="9350396" y="1257911"/>
                </a:lnTo>
                <a:lnTo>
                  <a:pt x="9350329" y="1257586"/>
                </a:lnTo>
                <a:cubicBezTo>
                  <a:pt x="9350329" y="1161243"/>
                  <a:pt x="9428045" y="1083526"/>
                  <a:pt x="9524387" y="1083526"/>
                </a:cubicBezTo>
                <a:close/>
                <a:moveTo>
                  <a:pt x="3397667" y="1083526"/>
                </a:moveTo>
                <a:cubicBezTo>
                  <a:pt x="3494010" y="1083526"/>
                  <a:pt x="3571726" y="1161884"/>
                  <a:pt x="3571726" y="1257583"/>
                </a:cubicBezTo>
                <a:lnTo>
                  <a:pt x="3571660" y="1257910"/>
                </a:lnTo>
                <a:lnTo>
                  <a:pt x="3571726" y="1258237"/>
                </a:lnTo>
                <a:cubicBezTo>
                  <a:pt x="3571726" y="1353936"/>
                  <a:pt x="3494010" y="1432293"/>
                  <a:pt x="3397667" y="1432293"/>
                </a:cubicBezTo>
                <a:cubicBezTo>
                  <a:pt x="3301968" y="1432293"/>
                  <a:pt x="3223609" y="1354576"/>
                  <a:pt x="3223609" y="1258237"/>
                </a:cubicBezTo>
                <a:lnTo>
                  <a:pt x="3223676" y="1257910"/>
                </a:lnTo>
                <a:lnTo>
                  <a:pt x="3223609" y="1257583"/>
                </a:lnTo>
                <a:cubicBezTo>
                  <a:pt x="3223609" y="1161241"/>
                  <a:pt x="3301968" y="1083526"/>
                  <a:pt x="3397667" y="1083526"/>
                </a:cubicBezTo>
                <a:close/>
                <a:moveTo>
                  <a:pt x="3985091" y="1035050"/>
                </a:moveTo>
                <a:lnTo>
                  <a:pt x="3999885" y="1038730"/>
                </a:lnTo>
                <a:lnTo>
                  <a:pt x="4006300" y="1038985"/>
                </a:lnTo>
                <a:lnTo>
                  <a:pt x="4012914" y="1041971"/>
                </a:lnTo>
                <a:lnTo>
                  <a:pt x="4032126" y="1046750"/>
                </a:lnTo>
                <a:cubicBezTo>
                  <a:pt x="4047339" y="1052324"/>
                  <a:pt x="4061989" y="1059550"/>
                  <a:pt x="4075781" y="1068355"/>
                </a:cubicBezTo>
                <a:lnTo>
                  <a:pt x="4081393" y="1072885"/>
                </a:lnTo>
                <a:lnTo>
                  <a:pt x="4084846" y="1074445"/>
                </a:lnTo>
                <a:lnTo>
                  <a:pt x="4089571" y="1079489"/>
                </a:lnTo>
                <a:lnTo>
                  <a:pt x="4114288" y="1099448"/>
                </a:lnTo>
                <a:lnTo>
                  <a:pt x="4145805" y="1139522"/>
                </a:lnTo>
                <a:lnTo>
                  <a:pt x="4145875" y="1139595"/>
                </a:lnTo>
                <a:cubicBezTo>
                  <a:pt x="4162191" y="1166001"/>
                  <a:pt x="4172383" y="1194462"/>
                  <a:pt x="4176845" y="1223321"/>
                </a:cubicBezTo>
                <a:lnTo>
                  <a:pt x="4176845" y="1223333"/>
                </a:lnTo>
                <a:lnTo>
                  <a:pt x="4176845" y="1223336"/>
                </a:lnTo>
                <a:cubicBezTo>
                  <a:pt x="4190230" y="1309913"/>
                  <a:pt x="4152028" y="1400071"/>
                  <a:pt x="4072815" y="1449022"/>
                </a:cubicBezTo>
                <a:cubicBezTo>
                  <a:pt x="3967198" y="1514291"/>
                  <a:pt x="3828668" y="1481581"/>
                  <a:pt x="3763402" y="1375963"/>
                </a:cubicBezTo>
                <a:cubicBezTo>
                  <a:pt x="3747085" y="1349560"/>
                  <a:pt x="3736893" y="1321098"/>
                  <a:pt x="3732430" y="1292239"/>
                </a:cubicBezTo>
                <a:lnTo>
                  <a:pt x="3732432" y="1292226"/>
                </a:lnTo>
                <a:lnTo>
                  <a:pt x="3732430" y="1292225"/>
                </a:lnTo>
                <a:cubicBezTo>
                  <a:pt x="3719046" y="1205646"/>
                  <a:pt x="3757249" y="1115485"/>
                  <a:pt x="3836462" y="1066536"/>
                </a:cubicBezTo>
                <a:cubicBezTo>
                  <a:pt x="3862866" y="1050219"/>
                  <a:pt x="3891327" y="1040027"/>
                  <a:pt x="3920187" y="1035565"/>
                </a:cubicBezTo>
                <a:lnTo>
                  <a:pt x="3920506" y="1035578"/>
                </a:lnTo>
                <a:close/>
                <a:moveTo>
                  <a:pt x="8967529" y="1032788"/>
                </a:moveTo>
                <a:cubicBezTo>
                  <a:pt x="9091682" y="1032788"/>
                  <a:pt x="9192327" y="1133433"/>
                  <a:pt x="9192327" y="1257587"/>
                </a:cubicBezTo>
                <a:lnTo>
                  <a:pt x="9192326" y="1257592"/>
                </a:lnTo>
                <a:lnTo>
                  <a:pt x="9192327" y="1257597"/>
                </a:lnTo>
                <a:cubicBezTo>
                  <a:pt x="9192327" y="1381748"/>
                  <a:pt x="9091682" y="1482394"/>
                  <a:pt x="8967529" y="1482394"/>
                </a:cubicBezTo>
                <a:cubicBezTo>
                  <a:pt x="8843376" y="1482394"/>
                  <a:pt x="8742731" y="1381748"/>
                  <a:pt x="8742731" y="1257597"/>
                </a:cubicBezTo>
                <a:lnTo>
                  <a:pt x="8742732" y="1257592"/>
                </a:lnTo>
                <a:lnTo>
                  <a:pt x="8742731" y="1257587"/>
                </a:lnTo>
                <a:cubicBezTo>
                  <a:pt x="8742731" y="1133433"/>
                  <a:pt x="8843376" y="1032788"/>
                  <a:pt x="8967529" y="1032788"/>
                </a:cubicBezTo>
                <a:close/>
                <a:moveTo>
                  <a:pt x="2283309" y="662831"/>
                </a:moveTo>
                <a:cubicBezTo>
                  <a:pt x="2293586" y="662831"/>
                  <a:pt x="2303059" y="667006"/>
                  <a:pt x="2309964" y="673830"/>
                </a:cubicBezTo>
                <a:lnTo>
                  <a:pt x="2310039" y="674008"/>
                </a:lnTo>
                <a:lnTo>
                  <a:pt x="2310206" y="674077"/>
                </a:lnTo>
                <a:lnTo>
                  <a:pt x="2320996" y="700227"/>
                </a:lnTo>
                <a:lnTo>
                  <a:pt x="2321205" y="700726"/>
                </a:lnTo>
                <a:lnTo>
                  <a:pt x="2321202" y="700728"/>
                </a:lnTo>
                <a:lnTo>
                  <a:pt x="2321205" y="700732"/>
                </a:lnTo>
                <a:lnTo>
                  <a:pt x="2320996" y="701231"/>
                </a:lnTo>
                <a:lnTo>
                  <a:pt x="2310206" y="727380"/>
                </a:lnTo>
                <a:lnTo>
                  <a:pt x="2310039" y="727450"/>
                </a:lnTo>
                <a:lnTo>
                  <a:pt x="2309964" y="727628"/>
                </a:lnTo>
                <a:cubicBezTo>
                  <a:pt x="2303059" y="734451"/>
                  <a:pt x="2293586" y="738627"/>
                  <a:pt x="2283309" y="738627"/>
                </a:cubicBezTo>
                <a:lnTo>
                  <a:pt x="2282587" y="738324"/>
                </a:lnTo>
                <a:lnTo>
                  <a:pt x="2256415" y="727622"/>
                </a:lnTo>
                <a:lnTo>
                  <a:pt x="2245705" y="701435"/>
                </a:lnTo>
                <a:lnTo>
                  <a:pt x="2245414" y="700732"/>
                </a:lnTo>
                <a:lnTo>
                  <a:pt x="2245417" y="700728"/>
                </a:lnTo>
                <a:lnTo>
                  <a:pt x="2245414" y="700726"/>
                </a:lnTo>
                <a:lnTo>
                  <a:pt x="2245705" y="700022"/>
                </a:lnTo>
                <a:lnTo>
                  <a:pt x="2256415" y="673836"/>
                </a:lnTo>
                <a:lnTo>
                  <a:pt x="2282587" y="663133"/>
                </a:lnTo>
                <a:close/>
                <a:moveTo>
                  <a:pt x="2840166" y="635213"/>
                </a:moveTo>
                <a:cubicBezTo>
                  <a:pt x="2876135" y="635213"/>
                  <a:pt x="2905681" y="664758"/>
                  <a:pt x="2905681" y="700726"/>
                </a:cubicBezTo>
                <a:lnTo>
                  <a:pt x="2905681" y="700729"/>
                </a:lnTo>
                <a:lnTo>
                  <a:pt x="2905681" y="700732"/>
                </a:lnTo>
                <a:cubicBezTo>
                  <a:pt x="2905681" y="736700"/>
                  <a:pt x="2876135" y="766245"/>
                  <a:pt x="2840166" y="766245"/>
                </a:cubicBezTo>
                <a:cubicBezTo>
                  <a:pt x="2804200" y="766245"/>
                  <a:pt x="2774655" y="736700"/>
                  <a:pt x="2774655" y="700732"/>
                </a:cubicBezTo>
                <a:lnTo>
                  <a:pt x="2774657" y="700729"/>
                </a:lnTo>
                <a:lnTo>
                  <a:pt x="2774655" y="700726"/>
                </a:lnTo>
                <a:cubicBezTo>
                  <a:pt x="2774655" y="664758"/>
                  <a:pt x="2804200" y="635213"/>
                  <a:pt x="2840166" y="635213"/>
                </a:cubicBezTo>
                <a:close/>
                <a:moveTo>
                  <a:pt x="9524387" y="601816"/>
                </a:moveTo>
                <a:cubicBezTo>
                  <a:pt x="9579014" y="601816"/>
                  <a:pt x="9623299" y="646100"/>
                  <a:pt x="9623299" y="700727"/>
                </a:cubicBezTo>
                <a:lnTo>
                  <a:pt x="9623298" y="700731"/>
                </a:lnTo>
                <a:lnTo>
                  <a:pt x="9623299" y="700734"/>
                </a:lnTo>
                <a:cubicBezTo>
                  <a:pt x="9623299" y="755361"/>
                  <a:pt x="9579015" y="799647"/>
                  <a:pt x="9524387" y="799647"/>
                </a:cubicBezTo>
                <a:cubicBezTo>
                  <a:pt x="9469760" y="799647"/>
                  <a:pt x="9425476" y="755361"/>
                  <a:pt x="9425476" y="700734"/>
                </a:cubicBezTo>
                <a:lnTo>
                  <a:pt x="9425477" y="700731"/>
                </a:lnTo>
                <a:lnTo>
                  <a:pt x="9425476" y="700727"/>
                </a:lnTo>
                <a:cubicBezTo>
                  <a:pt x="9425476" y="646100"/>
                  <a:pt x="9469760" y="601816"/>
                  <a:pt x="9524387" y="601816"/>
                </a:cubicBezTo>
                <a:close/>
                <a:moveTo>
                  <a:pt x="3397667" y="601815"/>
                </a:moveTo>
                <a:cubicBezTo>
                  <a:pt x="3452261" y="601815"/>
                  <a:pt x="3496579" y="646132"/>
                  <a:pt x="3496579" y="700726"/>
                </a:cubicBezTo>
                <a:lnTo>
                  <a:pt x="3496579" y="700729"/>
                </a:lnTo>
                <a:lnTo>
                  <a:pt x="3496579" y="700733"/>
                </a:lnTo>
                <a:cubicBezTo>
                  <a:pt x="3496579" y="755326"/>
                  <a:pt x="3452261" y="799643"/>
                  <a:pt x="3397667" y="799643"/>
                </a:cubicBezTo>
                <a:lnTo>
                  <a:pt x="3383469" y="796774"/>
                </a:lnTo>
                <a:lnTo>
                  <a:pt x="3359090" y="791860"/>
                </a:lnTo>
                <a:cubicBezTo>
                  <a:pt x="3335326" y="781844"/>
                  <a:pt x="3316220" y="762876"/>
                  <a:pt x="3306263" y="739212"/>
                </a:cubicBezTo>
                <a:lnTo>
                  <a:pt x="3298794" y="700922"/>
                </a:lnTo>
                <a:lnTo>
                  <a:pt x="3298756" y="700733"/>
                </a:lnTo>
                <a:lnTo>
                  <a:pt x="3298757" y="700729"/>
                </a:lnTo>
                <a:lnTo>
                  <a:pt x="3298756" y="700726"/>
                </a:lnTo>
                <a:lnTo>
                  <a:pt x="3298794" y="700536"/>
                </a:lnTo>
                <a:lnTo>
                  <a:pt x="3306263" y="662246"/>
                </a:lnTo>
                <a:cubicBezTo>
                  <a:pt x="3316220" y="638581"/>
                  <a:pt x="3335326" y="619615"/>
                  <a:pt x="3359090" y="609599"/>
                </a:cubicBezTo>
                <a:lnTo>
                  <a:pt x="3382942" y="604790"/>
                </a:lnTo>
                <a:close/>
                <a:moveTo>
                  <a:pt x="8967528" y="560709"/>
                </a:moveTo>
                <a:cubicBezTo>
                  <a:pt x="9044603" y="560709"/>
                  <a:pt x="9107546" y="623652"/>
                  <a:pt x="9107546" y="700727"/>
                </a:cubicBezTo>
                <a:lnTo>
                  <a:pt x="9107545" y="700731"/>
                </a:lnTo>
                <a:lnTo>
                  <a:pt x="9107546" y="700734"/>
                </a:lnTo>
                <a:cubicBezTo>
                  <a:pt x="9107546" y="777808"/>
                  <a:pt x="9044603" y="840753"/>
                  <a:pt x="8967528" y="840753"/>
                </a:cubicBezTo>
                <a:cubicBezTo>
                  <a:pt x="8890455" y="840753"/>
                  <a:pt x="8827512" y="777808"/>
                  <a:pt x="8827512" y="700734"/>
                </a:cubicBezTo>
                <a:lnTo>
                  <a:pt x="8827513" y="700731"/>
                </a:lnTo>
                <a:lnTo>
                  <a:pt x="8827512" y="700727"/>
                </a:lnTo>
                <a:lnTo>
                  <a:pt x="8827837" y="699122"/>
                </a:lnTo>
                <a:lnTo>
                  <a:pt x="8838551" y="646071"/>
                </a:lnTo>
                <a:cubicBezTo>
                  <a:pt x="8852761" y="612532"/>
                  <a:pt x="8879656" y="585776"/>
                  <a:pt x="8913135" y="571667"/>
                </a:cubicBezTo>
                <a:lnTo>
                  <a:pt x="8962419" y="561746"/>
                </a:lnTo>
                <a:close/>
                <a:moveTo>
                  <a:pt x="3954526" y="560708"/>
                </a:moveTo>
                <a:cubicBezTo>
                  <a:pt x="4031598" y="560708"/>
                  <a:pt x="4094542" y="623651"/>
                  <a:pt x="4094542" y="700726"/>
                </a:cubicBezTo>
                <a:lnTo>
                  <a:pt x="4094542" y="700729"/>
                </a:lnTo>
                <a:lnTo>
                  <a:pt x="4094542" y="700733"/>
                </a:lnTo>
                <a:cubicBezTo>
                  <a:pt x="4094542" y="777806"/>
                  <a:pt x="4031598" y="840752"/>
                  <a:pt x="3954526" y="840752"/>
                </a:cubicBezTo>
                <a:cubicBezTo>
                  <a:pt x="3877451" y="840752"/>
                  <a:pt x="3814508" y="777806"/>
                  <a:pt x="3814508" y="700733"/>
                </a:cubicBezTo>
                <a:lnTo>
                  <a:pt x="3814509" y="700729"/>
                </a:lnTo>
                <a:lnTo>
                  <a:pt x="3814508" y="700726"/>
                </a:lnTo>
                <a:lnTo>
                  <a:pt x="3814798" y="699297"/>
                </a:lnTo>
                <a:lnTo>
                  <a:pt x="3825547" y="646068"/>
                </a:lnTo>
                <a:cubicBezTo>
                  <a:pt x="3839757" y="612529"/>
                  <a:pt x="3866654" y="585775"/>
                  <a:pt x="3900132" y="571664"/>
                </a:cubicBezTo>
                <a:lnTo>
                  <a:pt x="3950168" y="561592"/>
                </a:lnTo>
                <a:close/>
                <a:moveTo>
                  <a:pt x="8410672" y="526027"/>
                </a:moveTo>
                <a:cubicBezTo>
                  <a:pt x="8507014" y="526027"/>
                  <a:pt x="8585372" y="604385"/>
                  <a:pt x="8585372" y="700727"/>
                </a:cubicBezTo>
                <a:lnTo>
                  <a:pt x="8585371" y="700731"/>
                </a:lnTo>
                <a:lnTo>
                  <a:pt x="8585372" y="700734"/>
                </a:lnTo>
                <a:cubicBezTo>
                  <a:pt x="8585372" y="797076"/>
                  <a:pt x="8507014" y="875437"/>
                  <a:pt x="8410672" y="875437"/>
                </a:cubicBezTo>
                <a:cubicBezTo>
                  <a:pt x="8314330" y="875437"/>
                  <a:pt x="8235971" y="797076"/>
                  <a:pt x="8235971" y="700734"/>
                </a:cubicBezTo>
                <a:lnTo>
                  <a:pt x="8235973" y="700731"/>
                </a:lnTo>
                <a:lnTo>
                  <a:pt x="8235971" y="700727"/>
                </a:lnTo>
                <a:cubicBezTo>
                  <a:pt x="8235971" y="604385"/>
                  <a:pt x="8314330" y="526027"/>
                  <a:pt x="8410672" y="526027"/>
                </a:cubicBezTo>
                <a:close/>
                <a:moveTo>
                  <a:pt x="4511383" y="523456"/>
                </a:moveTo>
                <a:lnTo>
                  <a:pt x="4525910" y="526391"/>
                </a:lnTo>
                <a:lnTo>
                  <a:pt x="4580269" y="537344"/>
                </a:lnTo>
                <a:lnTo>
                  <a:pt x="4580329" y="537384"/>
                </a:lnTo>
                <a:lnTo>
                  <a:pt x="4580539" y="537427"/>
                </a:lnTo>
                <a:lnTo>
                  <a:pt x="4613420" y="559640"/>
                </a:lnTo>
                <a:lnTo>
                  <a:pt x="4636628" y="575248"/>
                </a:lnTo>
                <a:lnTo>
                  <a:pt x="4636716" y="575377"/>
                </a:lnTo>
                <a:lnTo>
                  <a:pt x="4636869" y="575481"/>
                </a:lnTo>
                <a:lnTo>
                  <a:pt x="4655387" y="603014"/>
                </a:lnTo>
                <a:lnTo>
                  <a:pt x="4674683" y="631578"/>
                </a:lnTo>
                <a:lnTo>
                  <a:pt x="4674721" y="631762"/>
                </a:lnTo>
                <a:lnTo>
                  <a:pt x="4674773" y="631841"/>
                </a:lnTo>
                <a:cubicBezTo>
                  <a:pt x="4683715" y="653037"/>
                  <a:pt x="4688653" y="676319"/>
                  <a:pt x="4688653" y="700726"/>
                </a:cubicBezTo>
                <a:lnTo>
                  <a:pt x="4688653" y="700729"/>
                </a:lnTo>
                <a:lnTo>
                  <a:pt x="4688653" y="700733"/>
                </a:lnTo>
                <a:cubicBezTo>
                  <a:pt x="4688653" y="725140"/>
                  <a:pt x="4683715" y="748423"/>
                  <a:pt x="4674773" y="769618"/>
                </a:cubicBezTo>
                <a:lnTo>
                  <a:pt x="4674721" y="769698"/>
                </a:lnTo>
                <a:lnTo>
                  <a:pt x="4674683" y="769882"/>
                </a:lnTo>
                <a:lnTo>
                  <a:pt x="4655424" y="798388"/>
                </a:lnTo>
                <a:lnTo>
                  <a:pt x="4636869" y="825980"/>
                </a:lnTo>
                <a:lnTo>
                  <a:pt x="4636716" y="826084"/>
                </a:lnTo>
                <a:lnTo>
                  <a:pt x="4636628" y="826212"/>
                </a:lnTo>
                <a:lnTo>
                  <a:pt x="4613620" y="841687"/>
                </a:lnTo>
                <a:lnTo>
                  <a:pt x="4580539" y="864035"/>
                </a:lnTo>
                <a:lnTo>
                  <a:pt x="4580326" y="864079"/>
                </a:lnTo>
                <a:lnTo>
                  <a:pt x="4580269" y="864118"/>
                </a:lnTo>
                <a:lnTo>
                  <a:pt x="4527549" y="874740"/>
                </a:lnTo>
                <a:lnTo>
                  <a:pt x="4511383" y="878004"/>
                </a:lnTo>
                <a:cubicBezTo>
                  <a:pt x="4413757" y="878004"/>
                  <a:pt x="4334114" y="799002"/>
                  <a:pt x="4334114" y="700733"/>
                </a:cubicBezTo>
                <a:lnTo>
                  <a:pt x="4334115" y="700729"/>
                </a:lnTo>
                <a:lnTo>
                  <a:pt x="4334114" y="700726"/>
                </a:lnTo>
                <a:cubicBezTo>
                  <a:pt x="4334114" y="602457"/>
                  <a:pt x="4413757" y="523456"/>
                  <a:pt x="4511383" y="523456"/>
                </a:cubicBezTo>
                <a:close/>
                <a:moveTo>
                  <a:pt x="7853813" y="495840"/>
                </a:moveTo>
                <a:cubicBezTo>
                  <a:pt x="7966855" y="495840"/>
                  <a:pt x="8058701" y="587686"/>
                  <a:pt x="8058701" y="700727"/>
                </a:cubicBezTo>
                <a:lnTo>
                  <a:pt x="8058699" y="700731"/>
                </a:lnTo>
                <a:lnTo>
                  <a:pt x="8058701" y="700734"/>
                </a:lnTo>
                <a:cubicBezTo>
                  <a:pt x="8058701" y="813775"/>
                  <a:pt x="7966855" y="905624"/>
                  <a:pt x="7853813" y="905624"/>
                </a:cubicBezTo>
                <a:lnTo>
                  <a:pt x="7840604" y="902954"/>
                </a:lnTo>
                <a:lnTo>
                  <a:pt x="7773839" y="889499"/>
                </a:lnTo>
                <a:cubicBezTo>
                  <a:pt x="7724765" y="868744"/>
                  <a:pt x="7685606" y="829445"/>
                  <a:pt x="7664953" y="780429"/>
                </a:cubicBezTo>
                <a:lnTo>
                  <a:pt x="7649199" y="702084"/>
                </a:lnTo>
                <a:lnTo>
                  <a:pt x="7648926" y="700734"/>
                </a:lnTo>
                <a:lnTo>
                  <a:pt x="7648927" y="700731"/>
                </a:lnTo>
                <a:lnTo>
                  <a:pt x="7648926" y="700727"/>
                </a:lnTo>
                <a:lnTo>
                  <a:pt x="7649199" y="699377"/>
                </a:lnTo>
                <a:lnTo>
                  <a:pt x="7664953" y="621032"/>
                </a:lnTo>
                <a:cubicBezTo>
                  <a:pt x="7685606" y="572018"/>
                  <a:pt x="7724765" y="532719"/>
                  <a:pt x="7773839" y="511965"/>
                </a:cubicBezTo>
                <a:lnTo>
                  <a:pt x="7842361" y="498155"/>
                </a:lnTo>
                <a:close/>
                <a:moveTo>
                  <a:pt x="5068241" y="493269"/>
                </a:moveTo>
                <a:cubicBezTo>
                  <a:pt x="5182568" y="493269"/>
                  <a:pt x="5275698" y="586400"/>
                  <a:pt x="5275698" y="700726"/>
                </a:cubicBezTo>
                <a:lnTo>
                  <a:pt x="5275697" y="700729"/>
                </a:lnTo>
                <a:lnTo>
                  <a:pt x="5275698" y="700733"/>
                </a:lnTo>
                <a:cubicBezTo>
                  <a:pt x="5275698" y="815060"/>
                  <a:pt x="5182568" y="908192"/>
                  <a:pt x="5068241" y="908192"/>
                </a:cubicBezTo>
                <a:cubicBezTo>
                  <a:pt x="4953915" y="908192"/>
                  <a:pt x="4860783" y="815060"/>
                  <a:pt x="4860783" y="700733"/>
                </a:cubicBezTo>
                <a:lnTo>
                  <a:pt x="4860785" y="700729"/>
                </a:lnTo>
                <a:lnTo>
                  <a:pt x="4860783" y="700726"/>
                </a:lnTo>
                <a:lnTo>
                  <a:pt x="4861236" y="698502"/>
                </a:lnTo>
                <a:lnTo>
                  <a:pt x="4877122" y="619816"/>
                </a:lnTo>
                <a:cubicBezTo>
                  <a:pt x="4898156" y="570140"/>
                  <a:pt x="4937979" y="530459"/>
                  <a:pt x="4987595" y="509525"/>
                </a:cubicBezTo>
                <a:lnTo>
                  <a:pt x="5061344" y="494667"/>
                </a:lnTo>
                <a:close/>
                <a:moveTo>
                  <a:pt x="7296313" y="471433"/>
                </a:moveTo>
                <a:cubicBezTo>
                  <a:pt x="7422842" y="471433"/>
                  <a:pt x="7525607" y="574198"/>
                  <a:pt x="7525607" y="700727"/>
                </a:cubicBezTo>
                <a:lnTo>
                  <a:pt x="7525605" y="700731"/>
                </a:lnTo>
                <a:lnTo>
                  <a:pt x="7525607" y="700734"/>
                </a:lnTo>
                <a:cubicBezTo>
                  <a:pt x="7525607" y="827266"/>
                  <a:pt x="7422842" y="930031"/>
                  <a:pt x="7296313" y="930031"/>
                </a:cubicBezTo>
                <a:cubicBezTo>
                  <a:pt x="7169785" y="930031"/>
                  <a:pt x="7067019" y="827266"/>
                  <a:pt x="7067019" y="700734"/>
                </a:cubicBezTo>
                <a:lnTo>
                  <a:pt x="7067020" y="700731"/>
                </a:lnTo>
                <a:lnTo>
                  <a:pt x="7067019" y="700727"/>
                </a:lnTo>
                <a:cubicBezTo>
                  <a:pt x="7067019" y="574198"/>
                  <a:pt x="7169785" y="471433"/>
                  <a:pt x="7296313" y="471433"/>
                </a:cubicBezTo>
                <a:close/>
                <a:moveTo>
                  <a:pt x="5625740" y="471431"/>
                </a:moveTo>
                <a:cubicBezTo>
                  <a:pt x="5752269" y="471431"/>
                  <a:pt x="5855035" y="574197"/>
                  <a:pt x="5855035" y="700726"/>
                </a:cubicBezTo>
                <a:lnTo>
                  <a:pt x="5855033" y="700729"/>
                </a:lnTo>
                <a:lnTo>
                  <a:pt x="5855035" y="700734"/>
                </a:lnTo>
                <a:cubicBezTo>
                  <a:pt x="5855035" y="827266"/>
                  <a:pt x="5752269" y="930031"/>
                  <a:pt x="5625740" y="930031"/>
                </a:cubicBezTo>
                <a:lnTo>
                  <a:pt x="5602468" y="927681"/>
                </a:lnTo>
                <a:lnTo>
                  <a:pt x="5579376" y="925359"/>
                </a:lnTo>
                <a:cubicBezTo>
                  <a:pt x="5504560" y="910074"/>
                  <a:pt x="5443293" y="858502"/>
                  <a:pt x="5414389" y="789933"/>
                </a:cubicBezTo>
                <a:lnTo>
                  <a:pt x="5396752" y="702248"/>
                </a:lnTo>
                <a:lnTo>
                  <a:pt x="5396446" y="700734"/>
                </a:lnTo>
                <a:lnTo>
                  <a:pt x="5396447" y="700729"/>
                </a:lnTo>
                <a:lnTo>
                  <a:pt x="5396446" y="700726"/>
                </a:lnTo>
                <a:lnTo>
                  <a:pt x="5396751" y="699216"/>
                </a:lnTo>
                <a:lnTo>
                  <a:pt x="5414389" y="611527"/>
                </a:lnTo>
                <a:cubicBezTo>
                  <a:pt x="5443293" y="542959"/>
                  <a:pt x="5504560" y="491388"/>
                  <a:pt x="5579376" y="476103"/>
                </a:cubicBezTo>
                <a:lnTo>
                  <a:pt x="5606191" y="473405"/>
                </a:lnTo>
                <a:close/>
                <a:moveTo>
                  <a:pt x="6181956" y="461149"/>
                </a:moveTo>
                <a:cubicBezTo>
                  <a:pt x="6314266" y="461149"/>
                  <a:pt x="6421527" y="568411"/>
                  <a:pt x="6421527" y="700721"/>
                </a:cubicBezTo>
                <a:cubicBezTo>
                  <a:pt x="6421527" y="807981"/>
                  <a:pt x="6351519" y="898543"/>
                  <a:pt x="6254533" y="929373"/>
                </a:cubicBezTo>
                <a:cubicBezTo>
                  <a:pt x="6339957" y="947999"/>
                  <a:pt x="6413177" y="999381"/>
                  <a:pt x="6460706" y="1069390"/>
                </a:cubicBezTo>
                <a:cubicBezTo>
                  <a:pt x="6508235" y="999381"/>
                  <a:pt x="6581455" y="947999"/>
                  <a:pt x="6666879" y="929373"/>
                </a:cubicBezTo>
                <a:cubicBezTo>
                  <a:pt x="6569894" y="898543"/>
                  <a:pt x="6499885" y="807981"/>
                  <a:pt x="6499885" y="700721"/>
                </a:cubicBezTo>
                <a:cubicBezTo>
                  <a:pt x="6499885" y="568411"/>
                  <a:pt x="6606505" y="461149"/>
                  <a:pt x="6738813" y="461149"/>
                </a:cubicBezTo>
                <a:cubicBezTo>
                  <a:pt x="6871125" y="461149"/>
                  <a:pt x="6978385" y="568411"/>
                  <a:pt x="6978385" y="700721"/>
                </a:cubicBezTo>
                <a:cubicBezTo>
                  <a:pt x="6978385" y="807981"/>
                  <a:pt x="6908377" y="898543"/>
                  <a:pt x="6811392" y="929373"/>
                </a:cubicBezTo>
                <a:cubicBezTo>
                  <a:pt x="6900669" y="949283"/>
                  <a:pt x="6975815" y="1003235"/>
                  <a:pt x="7023345" y="1077739"/>
                </a:cubicBezTo>
                <a:cubicBezTo>
                  <a:pt x="7081791" y="989105"/>
                  <a:pt x="7181988" y="930657"/>
                  <a:pt x="7296315" y="930657"/>
                </a:cubicBezTo>
                <a:cubicBezTo>
                  <a:pt x="7422843" y="930657"/>
                  <a:pt x="7532674" y="1002593"/>
                  <a:pt x="7587268" y="1107927"/>
                </a:cubicBezTo>
                <a:cubicBezTo>
                  <a:pt x="7639293" y="1015438"/>
                  <a:pt x="7738845" y="952495"/>
                  <a:pt x="7853172" y="952495"/>
                </a:cubicBezTo>
                <a:cubicBezTo>
                  <a:pt x="7997043" y="952495"/>
                  <a:pt x="8117149" y="1051406"/>
                  <a:pt x="8149905" y="1185001"/>
                </a:cubicBezTo>
                <a:cubicBezTo>
                  <a:pt x="8181377" y="1070674"/>
                  <a:pt x="8286069" y="987177"/>
                  <a:pt x="8410029" y="987177"/>
                </a:cubicBezTo>
                <a:cubicBezTo>
                  <a:pt x="8559039" y="987177"/>
                  <a:pt x="8680430" y="1107927"/>
                  <a:pt x="8680430" y="1257578"/>
                </a:cubicBezTo>
                <a:cubicBezTo>
                  <a:pt x="8680430" y="1354563"/>
                  <a:pt x="8629689" y="1439986"/>
                  <a:pt x="8552616" y="1487515"/>
                </a:cubicBezTo>
                <a:cubicBezTo>
                  <a:pt x="8620055" y="1517060"/>
                  <a:pt x="8676577" y="1566515"/>
                  <a:pt x="8714472" y="1628817"/>
                </a:cubicBezTo>
                <a:cubicBezTo>
                  <a:pt x="8771634" y="1551743"/>
                  <a:pt x="8863480" y="1501646"/>
                  <a:pt x="8966887" y="1501646"/>
                </a:cubicBezTo>
                <a:cubicBezTo>
                  <a:pt x="9119108" y="1501646"/>
                  <a:pt x="9246279" y="1610832"/>
                  <a:pt x="9274540" y="1754704"/>
                </a:cubicBezTo>
                <a:cubicBezTo>
                  <a:pt x="9301516" y="1641662"/>
                  <a:pt x="9402996" y="1558166"/>
                  <a:pt x="9523745" y="1558166"/>
                </a:cubicBezTo>
                <a:cubicBezTo>
                  <a:pt x="9665690" y="1558166"/>
                  <a:pt x="9780658" y="1673134"/>
                  <a:pt x="9780658" y="1815078"/>
                </a:cubicBezTo>
                <a:cubicBezTo>
                  <a:pt x="9780658" y="1923624"/>
                  <a:pt x="9712576" y="2016755"/>
                  <a:pt x="9616877" y="2054007"/>
                </a:cubicBezTo>
                <a:cubicBezTo>
                  <a:pt x="9718356" y="2083552"/>
                  <a:pt x="9799284" y="2159983"/>
                  <a:pt x="9835252" y="2258894"/>
                </a:cubicBezTo>
                <a:cubicBezTo>
                  <a:pt x="9851951" y="2222927"/>
                  <a:pt x="9877001" y="2190813"/>
                  <a:pt x="9907186" y="2165122"/>
                </a:cubicBezTo>
                <a:lnTo>
                  <a:pt x="9907186" y="6706386"/>
                </a:lnTo>
                <a:lnTo>
                  <a:pt x="1456023" y="6706386"/>
                </a:lnTo>
                <a:lnTo>
                  <a:pt x="1475320" y="6664783"/>
                </a:lnTo>
                <a:cubicBezTo>
                  <a:pt x="1505828" y="6617896"/>
                  <a:pt x="1549182" y="6580162"/>
                  <a:pt x="1600564" y="6556398"/>
                </a:cubicBezTo>
                <a:cubicBezTo>
                  <a:pt x="1490735" y="6507585"/>
                  <a:pt x="1414303" y="6398397"/>
                  <a:pt x="1414303" y="6270583"/>
                </a:cubicBezTo>
                <a:cubicBezTo>
                  <a:pt x="1414303" y="6149834"/>
                  <a:pt x="1483027" y="6045142"/>
                  <a:pt x="1583865" y="5993117"/>
                </a:cubicBezTo>
                <a:cubicBezTo>
                  <a:pt x="1481743" y="5941093"/>
                  <a:pt x="1412376" y="5835758"/>
                  <a:pt x="1412376" y="5713725"/>
                </a:cubicBezTo>
                <a:cubicBezTo>
                  <a:pt x="1412376" y="5590407"/>
                  <a:pt x="1484312" y="5483146"/>
                  <a:pt x="1587719" y="5432406"/>
                </a:cubicBezTo>
                <a:cubicBezTo>
                  <a:pt x="1487523" y="5381665"/>
                  <a:pt x="1418157" y="5277616"/>
                  <a:pt x="1418157" y="5156867"/>
                </a:cubicBezTo>
                <a:cubicBezTo>
                  <a:pt x="1418157" y="5023273"/>
                  <a:pt x="1503580" y="4909589"/>
                  <a:pt x="1622402" y="4866556"/>
                </a:cubicBezTo>
                <a:cubicBezTo>
                  <a:pt x="1515783" y="4824808"/>
                  <a:pt x="1439994" y="4721401"/>
                  <a:pt x="1439994" y="4600009"/>
                </a:cubicBezTo>
                <a:cubicBezTo>
                  <a:pt x="1439994" y="4442008"/>
                  <a:pt x="1568451" y="4313552"/>
                  <a:pt x="1726452" y="4313552"/>
                </a:cubicBezTo>
                <a:cubicBezTo>
                  <a:pt x="1818298" y="4313552"/>
                  <a:pt x="1899868" y="4357227"/>
                  <a:pt x="1952535" y="4424666"/>
                </a:cubicBezTo>
                <a:cubicBezTo>
                  <a:pt x="1978227" y="4376496"/>
                  <a:pt x="2013553" y="4334747"/>
                  <a:pt x="2056584" y="4301991"/>
                </a:cubicBezTo>
                <a:cubicBezTo>
                  <a:pt x="2011624" y="4262812"/>
                  <a:pt x="1976943" y="4211429"/>
                  <a:pt x="1957032" y="4152981"/>
                </a:cubicBezTo>
                <a:cubicBezTo>
                  <a:pt x="1915925" y="4239048"/>
                  <a:pt x="1828575" y="4298780"/>
                  <a:pt x="1726452" y="4298780"/>
                </a:cubicBezTo>
                <a:cubicBezTo>
                  <a:pt x="1585150" y="4298780"/>
                  <a:pt x="1470824" y="4184454"/>
                  <a:pt x="1470824" y="4043152"/>
                </a:cubicBezTo>
                <a:cubicBezTo>
                  <a:pt x="1470824" y="3901850"/>
                  <a:pt x="1585150" y="3787524"/>
                  <a:pt x="1726452" y="3787524"/>
                </a:cubicBezTo>
                <a:cubicBezTo>
                  <a:pt x="1827932" y="3787524"/>
                  <a:pt x="1915925" y="3847256"/>
                  <a:pt x="1957032" y="3933321"/>
                </a:cubicBezTo>
                <a:cubicBezTo>
                  <a:pt x="1984649" y="3851110"/>
                  <a:pt x="2042454" y="3782385"/>
                  <a:pt x="2116959" y="3741280"/>
                </a:cubicBezTo>
                <a:cubicBezTo>
                  <a:pt x="2033462" y="3686686"/>
                  <a:pt x="1978227" y="3592912"/>
                  <a:pt x="1978227" y="3485652"/>
                </a:cubicBezTo>
                <a:cubicBezTo>
                  <a:pt x="1978227" y="3316732"/>
                  <a:pt x="2115033" y="3180568"/>
                  <a:pt x="2283309" y="3180568"/>
                </a:cubicBezTo>
                <a:cubicBezTo>
                  <a:pt x="2377083" y="3180568"/>
                  <a:pt x="2460579" y="3222959"/>
                  <a:pt x="2516458" y="3289114"/>
                </a:cubicBezTo>
                <a:cubicBezTo>
                  <a:pt x="2543434" y="3244154"/>
                  <a:pt x="2580044" y="3205617"/>
                  <a:pt x="2622434" y="3177999"/>
                </a:cubicBezTo>
                <a:cubicBezTo>
                  <a:pt x="2572980" y="3134324"/>
                  <a:pt x="2536370" y="3075876"/>
                  <a:pt x="2520311" y="3009721"/>
                </a:cubicBezTo>
                <a:cubicBezTo>
                  <a:pt x="2487557" y="3108633"/>
                  <a:pt x="2393783" y="3180568"/>
                  <a:pt x="2283309" y="3180568"/>
                </a:cubicBezTo>
                <a:cubicBezTo>
                  <a:pt x="2144577" y="3180568"/>
                  <a:pt x="2032820" y="3068168"/>
                  <a:pt x="2032820" y="2930079"/>
                </a:cubicBezTo>
                <a:cubicBezTo>
                  <a:pt x="2032820" y="2791346"/>
                  <a:pt x="2145219" y="2679589"/>
                  <a:pt x="2283309" y="2679589"/>
                </a:cubicBezTo>
                <a:cubicBezTo>
                  <a:pt x="2393783" y="2679589"/>
                  <a:pt x="2486912" y="2750882"/>
                  <a:pt x="2520311" y="2850436"/>
                </a:cubicBezTo>
                <a:cubicBezTo>
                  <a:pt x="2547288" y="2741248"/>
                  <a:pt x="2627573" y="2653898"/>
                  <a:pt x="2732265" y="2617930"/>
                </a:cubicBezTo>
                <a:cubicBezTo>
                  <a:pt x="2637849" y="2576182"/>
                  <a:pt x="2571694" y="2481766"/>
                  <a:pt x="2571694" y="2371936"/>
                </a:cubicBezTo>
                <a:cubicBezTo>
                  <a:pt x="2571694" y="2223569"/>
                  <a:pt x="2691801" y="2103463"/>
                  <a:pt x="2840168" y="2103463"/>
                </a:cubicBezTo>
                <a:cubicBezTo>
                  <a:pt x="2949356" y="2103463"/>
                  <a:pt x="3042487" y="2168332"/>
                  <a:pt x="3084876" y="2261464"/>
                </a:cubicBezTo>
                <a:cubicBezTo>
                  <a:pt x="3120202" y="2161910"/>
                  <a:pt x="3201772" y="2084194"/>
                  <a:pt x="3303897" y="2054007"/>
                </a:cubicBezTo>
                <a:cubicBezTo>
                  <a:pt x="3208195" y="2016755"/>
                  <a:pt x="3140113" y="1924266"/>
                  <a:pt x="3140113" y="1815078"/>
                </a:cubicBezTo>
                <a:cubicBezTo>
                  <a:pt x="3140113" y="1673134"/>
                  <a:pt x="3255082" y="1558166"/>
                  <a:pt x="3397026" y="1558166"/>
                </a:cubicBezTo>
                <a:cubicBezTo>
                  <a:pt x="3517775" y="1558166"/>
                  <a:pt x="3619255" y="1642305"/>
                  <a:pt x="3646231" y="1754704"/>
                </a:cubicBezTo>
                <a:cubicBezTo>
                  <a:pt x="3674490" y="1610191"/>
                  <a:pt x="3801664" y="1501646"/>
                  <a:pt x="3953882" y="1501646"/>
                </a:cubicBezTo>
                <a:cubicBezTo>
                  <a:pt x="4057291" y="1501646"/>
                  <a:pt x="4149138" y="1551743"/>
                  <a:pt x="4206301" y="1628817"/>
                </a:cubicBezTo>
                <a:cubicBezTo>
                  <a:pt x="4244195" y="1566515"/>
                  <a:pt x="4300714" y="1517060"/>
                  <a:pt x="4368154" y="1487515"/>
                </a:cubicBezTo>
                <a:cubicBezTo>
                  <a:pt x="4291724" y="1439344"/>
                  <a:pt x="4240341" y="1354563"/>
                  <a:pt x="4240341" y="1257578"/>
                </a:cubicBezTo>
                <a:cubicBezTo>
                  <a:pt x="4240341" y="1108569"/>
                  <a:pt x="4361090" y="987177"/>
                  <a:pt x="4510741" y="987177"/>
                </a:cubicBezTo>
                <a:cubicBezTo>
                  <a:pt x="4634702" y="987177"/>
                  <a:pt x="4738750" y="1071317"/>
                  <a:pt x="4770864" y="1185001"/>
                </a:cubicBezTo>
                <a:cubicBezTo>
                  <a:pt x="4803622" y="1051406"/>
                  <a:pt x="4924371" y="952495"/>
                  <a:pt x="5067599" y="952495"/>
                </a:cubicBezTo>
                <a:cubicBezTo>
                  <a:pt x="5181924" y="952495"/>
                  <a:pt x="5280836" y="1015438"/>
                  <a:pt x="5333505" y="1107927"/>
                </a:cubicBezTo>
                <a:cubicBezTo>
                  <a:pt x="5388098" y="1002593"/>
                  <a:pt x="5497927" y="930657"/>
                  <a:pt x="5624456" y="930657"/>
                </a:cubicBezTo>
                <a:cubicBezTo>
                  <a:pt x="5738140" y="930657"/>
                  <a:pt x="5838978" y="989105"/>
                  <a:pt x="5897426" y="1077739"/>
                </a:cubicBezTo>
                <a:cubicBezTo>
                  <a:pt x="5944954" y="1003235"/>
                  <a:pt x="6020744" y="948641"/>
                  <a:pt x="6109379" y="929373"/>
                </a:cubicBezTo>
                <a:cubicBezTo>
                  <a:pt x="6012394" y="898543"/>
                  <a:pt x="5942386" y="807981"/>
                  <a:pt x="5942386" y="700721"/>
                </a:cubicBezTo>
                <a:cubicBezTo>
                  <a:pt x="5942386" y="568411"/>
                  <a:pt x="6049646" y="461149"/>
                  <a:pt x="6181956" y="461149"/>
                </a:cubicBezTo>
                <a:close/>
                <a:moveTo>
                  <a:pt x="2840168" y="113689"/>
                </a:moveTo>
                <a:cubicBezTo>
                  <a:pt x="2856867" y="113689"/>
                  <a:pt x="2869713" y="127176"/>
                  <a:pt x="2869713" y="143233"/>
                </a:cubicBezTo>
                <a:lnTo>
                  <a:pt x="2869581" y="143551"/>
                </a:lnTo>
                <a:lnTo>
                  <a:pt x="2869713" y="143871"/>
                </a:lnTo>
                <a:cubicBezTo>
                  <a:pt x="2869713" y="159928"/>
                  <a:pt x="2856867" y="173415"/>
                  <a:pt x="2840168" y="173415"/>
                </a:cubicBezTo>
                <a:cubicBezTo>
                  <a:pt x="2824110" y="173415"/>
                  <a:pt x="2810622" y="159928"/>
                  <a:pt x="2810622" y="143871"/>
                </a:cubicBezTo>
                <a:lnTo>
                  <a:pt x="2810753" y="143551"/>
                </a:lnTo>
                <a:lnTo>
                  <a:pt x="2810622" y="143233"/>
                </a:lnTo>
                <a:cubicBezTo>
                  <a:pt x="2810622" y="127176"/>
                  <a:pt x="2824110" y="113689"/>
                  <a:pt x="2840168" y="113689"/>
                </a:cubicBezTo>
                <a:close/>
                <a:moveTo>
                  <a:pt x="3397667" y="93779"/>
                </a:moveTo>
                <a:cubicBezTo>
                  <a:pt x="3425285" y="93779"/>
                  <a:pt x="3447123" y="116257"/>
                  <a:pt x="3447123" y="143233"/>
                </a:cubicBezTo>
                <a:lnTo>
                  <a:pt x="3446990" y="143553"/>
                </a:lnTo>
                <a:lnTo>
                  <a:pt x="3447123" y="143871"/>
                </a:lnTo>
                <a:cubicBezTo>
                  <a:pt x="3447123" y="170847"/>
                  <a:pt x="3425285" y="193326"/>
                  <a:pt x="3397667" y="193326"/>
                </a:cubicBezTo>
                <a:cubicBezTo>
                  <a:pt x="3370050" y="193326"/>
                  <a:pt x="3348213" y="170847"/>
                  <a:pt x="3348213" y="143871"/>
                </a:cubicBezTo>
                <a:lnTo>
                  <a:pt x="3348344" y="143553"/>
                </a:lnTo>
                <a:lnTo>
                  <a:pt x="3348213" y="143233"/>
                </a:lnTo>
                <a:cubicBezTo>
                  <a:pt x="3348213" y="116257"/>
                  <a:pt x="3370050" y="93779"/>
                  <a:pt x="3397667" y="93779"/>
                </a:cubicBezTo>
                <a:close/>
                <a:moveTo>
                  <a:pt x="3954524" y="71299"/>
                </a:moveTo>
                <a:cubicBezTo>
                  <a:pt x="3994346" y="71299"/>
                  <a:pt x="4026460" y="103413"/>
                  <a:pt x="4026460" y="143235"/>
                </a:cubicBezTo>
                <a:lnTo>
                  <a:pt x="4026397" y="143553"/>
                </a:lnTo>
                <a:lnTo>
                  <a:pt x="4026460" y="143871"/>
                </a:lnTo>
                <a:cubicBezTo>
                  <a:pt x="4026460" y="183692"/>
                  <a:pt x="3994346" y="215806"/>
                  <a:pt x="3954524" y="215806"/>
                </a:cubicBezTo>
                <a:cubicBezTo>
                  <a:pt x="3914703" y="215806"/>
                  <a:pt x="3881946" y="183692"/>
                  <a:pt x="3882590" y="143871"/>
                </a:cubicBezTo>
                <a:lnTo>
                  <a:pt x="3882654" y="143553"/>
                </a:lnTo>
                <a:lnTo>
                  <a:pt x="3882590" y="143235"/>
                </a:lnTo>
                <a:cubicBezTo>
                  <a:pt x="3881946" y="103413"/>
                  <a:pt x="3914703" y="71299"/>
                  <a:pt x="3954524" y="71299"/>
                </a:cubicBezTo>
                <a:close/>
                <a:moveTo>
                  <a:pt x="4511383" y="47529"/>
                </a:moveTo>
                <a:cubicBezTo>
                  <a:pt x="4564694" y="47529"/>
                  <a:pt x="4607725" y="90562"/>
                  <a:pt x="4607725" y="143871"/>
                </a:cubicBezTo>
                <a:lnTo>
                  <a:pt x="4607725" y="143873"/>
                </a:lnTo>
                <a:lnTo>
                  <a:pt x="4607725" y="143877"/>
                </a:lnTo>
                <a:cubicBezTo>
                  <a:pt x="4607725" y="197187"/>
                  <a:pt x="4564694" y="240219"/>
                  <a:pt x="4511383" y="240219"/>
                </a:cubicBezTo>
                <a:cubicBezTo>
                  <a:pt x="4458074" y="240219"/>
                  <a:pt x="4415041" y="197187"/>
                  <a:pt x="4415041" y="143877"/>
                </a:cubicBezTo>
                <a:lnTo>
                  <a:pt x="4415042" y="143873"/>
                </a:lnTo>
                <a:lnTo>
                  <a:pt x="4415041" y="143871"/>
                </a:lnTo>
                <a:cubicBezTo>
                  <a:pt x="4415041" y="90562"/>
                  <a:pt x="4458074" y="47529"/>
                  <a:pt x="4511383" y="47529"/>
                </a:cubicBezTo>
                <a:close/>
                <a:moveTo>
                  <a:pt x="5068241" y="26334"/>
                </a:moveTo>
                <a:cubicBezTo>
                  <a:pt x="5133111" y="26334"/>
                  <a:pt x="5185778" y="79001"/>
                  <a:pt x="5185778" y="143871"/>
                </a:cubicBezTo>
                <a:lnTo>
                  <a:pt x="5185778" y="143874"/>
                </a:lnTo>
                <a:lnTo>
                  <a:pt x="5185778" y="143877"/>
                </a:lnTo>
                <a:cubicBezTo>
                  <a:pt x="5185778" y="208748"/>
                  <a:pt x="5133111" y="261414"/>
                  <a:pt x="5068241" y="261414"/>
                </a:cubicBezTo>
                <a:cubicBezTo>
                  <a:pt x="5003370" y="261414"/>
                  <a:pt x="4950704" y="208748"/>
                  <a:pt x="4950704" y="143877"/>
                </a:cubicBezTo>
                <a:lnTo>
                  <a:pt x="4950705" y="143874"/>
                </a:lnTo>
                <a:lnTo>
                  <a:pt x="4950704" y="143871"/>
                </a:lnTo>
                <a:lnTo>
                  <a:pt x="4950925" y="142777"/>
                </a:lnTo>
                <a:lnTo>
                  <a:pt x="4959946" y="97875"/>
                </a:lnTo>
                <a:cubicBezTo>
                  <a:pt x="4971848" y="69695"/>
                  <a:pt x="4994389" y="47295"/>
                  <a:pt x="5022508" y="35492"/>
                </a:cubicBezTo>
                <a:lnTo>
                  <a:pt x="5064898" y="27009"/>
                </a:lnTo>
                <a:close/>
                <a:moveTo>
                  <a:pt x="7296313" y="10283"/>
                </a:moveTo>
                <a:cubicBezTo>
                  <a:pt x="7369535" y="10283"/>
                  <a:pt x="7429266" y="70015"/>
                  <a:pt x="7429266" y="143235"/>
                </a:cubicBezTo>
                <a:lnTo>
                  <a:pt x="7429201" y="143553"/>
                </a:lnTo>
                <a:lnTo>
                  <a:pt x="7429266" y="143871"/>
                </a:lnTo>
                <a:cubicBezTo>
                  <a:pt x="7429266" y="217091"/>
                  <a:pt x="7369535" y="276822"/>
                  <a:pt x="7296313" y="276822"/>
                </a:cubicBezTo>
                <a:cubicBezTo>
                  <a:pt x="7223093" y="276822"/>
                  <a:pt x="7163362" y="217091"/>
                  <a:pt x="7163362" y="143871"/>
                </a:cubicBezTo>
                <a:lnTo>
                  <a:pt x="7163425" y="143553"/>
                </a:lnTo>
                <a:lnTo>
                  <a:pt x="7163362" y="143235"/>
                </a:lnTo>
                <a:cubicBezTo>
                  <a:pt x="7163362" y="70015"/>
                  <a:pt x="7223093" y="10283"/>
                  <a:pt x="7296313" y="10283"/>
                </a:cubicBezTo>
                <a:close/>
                <a:moveTo>
                  <a:pt x="5625740" y="10283"/>
                </a:moveTo>
                <a:cubicBezTo>
                  <a:pt x="5699603" y="10283"/>
                  <a:pt x="5758691" y="70015"/>
                  <a:pt x="5758691" y="143234"/>
                </a:cubicBezTo>
                <a:lnTo>
                  <a:pt x="5758627" y="143553"/>
                </a:lnTo>
                <a:lnTo>
                  <a:pt x="5758691" y="143871"/>
                </a:lnTo>
                <a:cubicBezTo>
                  <a:pt x="5758691" y="217091"/>
                  <a:pt x="5699603" y="276822"/>
                  <a:pt x="5625740" y="276822"/>
                </a:cubicBezTo>
                <a:cubicBezTo>
                  <a:pt x="5551877" y="276822"/>
                  <a:pt x="5492145" y="217091"/>
                  <a:pt x="5492788" y="143871"/>
                </a:cubicBezTo>
                <a:lnTo>
                  <a:pt x="5492852" y="143553"/>
                </a:lnTo>
                <a:lnTo>
                  <a:pt x="5492788" y="143234"/>
                </a:lnTo>
                <a:cubicBezTo>
                  <a:pt x="5492145" y="70015"/>
                  <a:pt x="5551877" y="10283"/>
                  <a:pt x="5625740" y="10283"/>
                </a:cubicBezTo>
                <a:close/>
                <a:moveTo>
                  <a:pt x="6182597" y="1"/>
                </a:moveTo>
                <a:cubicBezTo>
                  <a:pt x="6261599" y="1"/>
                  <a:pt x="6325827" y="64228"/>
                  <a:pt x="6325827" y="143228"/>
                </a:cubicBezTo>
                <a:lnTo>
                  <a:pt x="6325761" y="143553"/>
                </a:lnTo>
                <a:lnTo>
                  <a:pt x="6325827" y="143876"/>
                </a:lnTo>
                <a:cubicBezTo>
                  <a:pt x="6325827" y="222877"/>
                  <a:pt x="6261599" y="287105"/>
                  <a:pt x="6182597" y="287105"/>
                </a:cubicBezTo>
                <a:cubicBezTo>
                  <a:pt x="6103598" y="287105"/>
                  <a:pt x="6039369" y="222877"/>
                  <a:pt x="6039369" y="143876"/>
                </a:cubicBezTo>
                <a:lnTo>
                  <a:pt x="6039435" y="143554"/>
                </a:lnTo>
                <a:lnTo>
                  <a:pt x="6039369" y="143228"/>
                </a:lnTo>
                <a:cubicBezTo>
                  <a:pt x="6039369" y="64228"/>
                  <a:pt x="6103598" y="1"/>
                  <a:pt x="6182597" y="1"/>
                </a:cubicBezTo>
                <a:close/>
                <a:moveTo>
                  <a:pt x="6739456" y="0"/>
                </a:moveTo>
                <a:cubicBezTo>
                  <a:pt x="6818456" y="0"/>
                  <a:pt x="6882684" y="64228"/>
                  <a:pt x="6882684" y="143228"/>
                </a:cubicBezTo>
                <a:lnTo>
                  <a:pt x="6882619" y="143553"/>
                </a:lnTo>
                <a:lnTo>
                  <a:pt x="6882684" y="143877"/>
                </a:lnTo>
                <a:cubicBezTo>
                  <a:pt x="6882684" y="222878"/>
                  <a:pt x="6818456" y="287105"/>
                  <a:pt x="6739456" y="287105"/>
                </a:cubicBezTo>
                <a:cubicBezTo>
                  <a:pt x="6660455" y="287105"/>
                  <a:pt x="6596227" y="222878"/>
                  <a:pt x="6596227" y="143877"/>
                </a:cubicBezTo>
                <a:lnTo>
                  <a:pt x="6596293" y="143554"/>
                </a:lnTo>
                <a:lnTo>
                  <a:pt x="6596227" y="143228"/>
                </a:lnTo>
                <a:cubicBezTo>
                  <a:pt x="6596227" y="64228"/>
                  <a:pt x="6660455" y="0"/>
                  <a:pt x="6739456" y="0"/>
                </a:cubicBezTo>
                <a:close/>
              </a:path>
            </a:pathLst>
          </a:custGeom>
        </p:spPr>
        <p:txBody>
          <a:bodyPr wrap="square" anchor="ctr" anchorCtr="0">
            <a:noAutofit/>
          </a:bodyPr>
          <a:lstStyle>
            <a:lvl1pPr marL="0" indent="0" algn="ctr">
              <a:buNone/>
              <a:defRPr/>
            </a:lvl1pPr>
          </a:lstStyle>
          <a:p>
            <a:r>
              <a:rPr lang="en-US"/>
              <a:t>Add image</a:t>
            </a:r>
          </a:p>
        </p:txBody>
      </p:sp>
      <p:cxnSp>
        <p:nvCxnSpPr>
          <p:cNvPr id="9" name="Straight Connector 8">
            <a:extLst>
              <a:ext uri="{FF2B5EF4-FFF2-40B4-BE49-F238E27FC236}">
                <a16:creationId xmlns:a16="http://schemas.microsoft.com/office/drawing/2014/main" id="{4D935805-535E-4340-8431-1F68CB21AE9D}"/>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63021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8" pos="2547"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t Screen Picture and Caption Righ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675" y="4875751"/>
            <a:ext cx="1732000" cy="1051777"/>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151" name="Picture Placeholder 150">
            <a:extLst>
              <a:ext uri="{FF2B5EF4-FFF2-40B4-BE49-F238E27FC236}">
                <a16:creationId xmlns:a16="http://schemas.microsoft.com/office/drawing/2014/main" id="{18CA7500-4ECF-435C-8AC6-9903366BED9A}"/>
              </a:ext>
            </a:extLst>
          </p:cNvPr>
          <p:cNvSpPr>
            <a:spLocks noGrp="1"/>
          </p:cNvSpPr>
          <p:nvPr>
            <p:ph type="pic" sz="quarter" idx="18" hasCustomPrompt="1"/>
          </p:nvPr>
        </p:nvSpPr>
        <p:spPr>
          <a:xfrm>
            <a:off x="-1" y="1"/>
            <a:ext cx="10560573" cy="6322049"/>
          </a:xfrm>
          <a:custGeom>
            <a:avLst/>
            <a:gdLst>
              <a:gd name="connsiteX0" fmla="*/ 7063184 w 9901550"/>
              <a:gd name="connsiteY0" fmla="*/ 5754862 h 5927527"/>
              <a:gd name="connsiteX1" fmla="*/ 7092710 w 9901550"/>
              <a:gd name="connsiteY1" fmla="*/ 5784388 h 5927527"/>
              <a:gd name="connsiteX2" fmla="*/ 7092578 w 9901550"/>
              <a:gd name="connsiteY2" fmla="*/ 5784710 h 5927527"/>
              <a:gd name="connsiteX3" fmla="*/ 7092710 w 9901550"/>
              <a:gd name="connsiteY3" fmla="*/ 5785031 h 5927527"/>
              <a:gd name="connsiteX4" fmla="*/ 7063184 w 9901550"/>
              <a:gd name="connsiteY4" fmla="*/ 5814557 h 5927527"/>
              <a:gd name="connsiteX5" fmla="*/ 7033658 w 9901550"/>
              <a:gd name="connsiteY5" fmla="*/ 5785031 h 5927527"/>
              <a:gd name="connsiteX6" fmla="*/ 7033792 w 9901550"/>
              <a:gd name="connsiteY6" fmla="*/ 5784710 h 5927527"/>
              <a:gd name="connsiteX7" fmla="*/ 7033658 w 9901550"/>
              <a:gd name="connsiteY7" fmla="*/ 5784388 h 5927527"/>
              <a:gd name="connsiteX8" fmla="*/ 7063184 w 9901550"/>
              <a:gd name="connsiteY8" fmla="*/ 5754862 h 5927527"/>
              <a:gd name="connsiteX9" fmla="*/ 6506679 w 9901550"/>
              <a:gd name="connsiteY9" fmla="*/ 5734964 h 5927527"/>
              <a:gd name="connsiteX10" fmla="*/ 6556104 w 9901550"/>
              <a:gd name="connsiteY10" fmla="*/ 5784388 h 5927527"/>
              <a:gd name="connsiteX11" fmla="*/ 6541742 w 9901550"/>
              <a:gd name="connsiteY11" fmla="*/ 5819210 h 5927527"/>
              <a:gd name="connsiteX12" fmla="*/ 6541546 w 9901550"/>
              <a:gd name="connsiteY12" fmla="*/ 5819344 h 5927527"/>
              <a:gd name="connsiteX13" fmla="*/ 6541501 w 9901550"/>
              <a:gd name="connsiteY13" fmla="*/ 5819451 h 5927527"/>
              <a:gd name="connsiteX14" fmla="*/ 6534410 w 9901550"/>
              <a:gd name="connsiteY14" fmla="*/ 5824195 h 5927527"/>
              <a:gd name="connsiteX15" fmla="*/ 6526046 w 9901550"/>
              <a:gd name="connsiteY15" fmla="*/ 5829882 h 5927527"/>
              <a:gd name="connsiteX16" fmla="*/ 6525851 w 9901550"/>
              <a:gd name="connsiteY16" fmla="*/ 5829921 h 5927527"/>
              <a:gd name="connsiteX17" fmla="*/ 6525775 w 9901550"/>
              <a:gd name="connsiteY17" fmla="*/ 5829972 h 5927527"/>
              <a:gd name="connsiteX18" fmla="*/ 6506679 w 9901550"/>
              <a:gd name="connsiteY18" fmla="*/ 5833813 h 5927527"/>
              <a:gd name="connsiteX19" fmla="*/ 6487583 w 9901550"/>
              <a:gd name="connsiteY19" fmla="*/ 5829972 h 5927527"/>
              <a:gd name="connsiteX20" fmla="*/ 6487508 w 9901550"/>
              <a:gd name="connsiteY20" fmla="*/ 5829921 h 5927527"/>
              <a:gd name="connsiteX21" fmla="*/ 6487312 w 9901550"/>
              <a:gd name="connsiteY21" fmla="*/ 5829882 h 5927527"/>
              <a:gd name="connsiteX22" fmla="*/ 6478943 w 9901550"/>
              <a:gd name="connsiteY22" fmla="*/ 5824192 h 5927527"/>
              <a:gd name="connsiteX23" fmla="*/ 6471858 w 9901550"/>
              <a:gd name="connsiteY23" fmla="*/ 5819451 h 5927527"/>
              <a:gd name="connsiteX24" fmla="*/ 6471813 w 9901550"/>
              <a:gd name="connsiteY24" fmla="*/ 5819344 h 5927527"/>
              <a:gd name="connsiteX25" fmla="*/ 6471617 w 9901550"/>
              <a:gd name="connsiteY25" fmla="*/ 5819210 h 5927527"/>
              <a:gd name="connsiteX26" fmla="*/ 6457255 w 9901550"/>
              <a:gd name="connsiteY26" fmla="*/ 5784388 h 5927527"/>
              <a:gd name="connsiteX27" fmla="*/ 6471617 w 9901550"/>
              <a:gd name="connsiteY27" fmla="*/ 5749567 h 5927527"/>
              <a:gd name="connsiteX28" fmla="*/ 6471813 w 9901550"/>
              <a:gd name="connsiteY28" fmla="*/ 5749434 h 5927527"/>
              <a:gd name="connsiteX29" fmla="*/ 6471858 w 9901550"/>
              <a:gd name="connsiteY29" fmla="*/ 5749326 h 5927527"/>
              <a:gd name="connsiteX30" fmla="*/ 6478944 w 9901550"/>
              <a:gd name="connsiteY30" fmla="*/ 5744586 h 5927527"/>
              <a:gd name="connsiteX31" fmla="*/ 6487312 w 9901550"/>
              <a:gd name="connsiteY31" fmla="*/ 5738896 h 5927527"/>
              <a:gd name="connsiteX32" fmla="*/ 6487508 w 9901550"/>
              <a:gd name="connsiteY32" fmla="*/ 5738856 h 5927527"/>
              <a:gd name="connsiteX33" fmla="*/ 6487583 w 9901550"/>
              <a:gd name="connsiteY33" fmla="*/ 5738806 h 5927527"/>
              <a:gd name="connsiteX34" fmla="*/ 6506679 w 9901550"/>
              <a:gd name="connsiteY34" fmla="*/ 5734964 h 5927527"/>
              <a:gd name="connsiteX35" fmla="*/ 5949532 w 9901550"/>
              <a:gd name="connsiteY35" fmla="*/ 5712499 h 5927527"/>
              <a:gd name="connsiteX36" fmla="*/ 6021422 w 9901550"/>
              <a:gd name="connsiteY36" fmla="*/ 5784389 h 5927527"/>
              <a:gd name="connsiteX37" fmla="*/ 6021357 w 9901550"/>
              <a:gd name="connsiteY37" fmla="*/ 5784710 h 5927527"/>
              <a:gd name="connsiteX38" fmla="*/ 6021422 w 9901550"/>
              <a:gd name="connsiteY38" fmla="*/ 5785031 h 5927527"/>
              <a:gd name="connsiteX39" fmla="*/ 5949532 w 9901550"/>
              <a:gd name="connsiteY39" fmla="*/ 5856921 h 5927527"/>
              <a:gd name="connsiteX40" fmla="*/ 5877643 w 9901550"/>
              <a:gd name="connsiteY40" fmla="*/ 5785031 h 5927527"/>
              <a:gd name="connsiteX41" fmla="*/ 5877706 w 9901550"/>
              <a:gd name="connsiteY41" fmla="*/ 5784710 h 5927527"/>
              <a:gd name="connsiteX42" fmla="*/ 5877643 w 9901550"/>
              <a:gd name="connsiteY42" fmla="*/ 5784389 h 5927527"/>
              <a:gd name="connsiteX43" fmla="*/ 5949532 w 9901550"/>
              <a:gd name="connsiteY43" fmla="*/ 5712499 h 5927527"/>
              <a:gd name="connsiteX44" fmla="*/ 5393027 w 9901550"/>
              <a:gd name="connsiteY44" fmla="*/ 5688107 h 5927527"/>
              <a:gd name="connsiteX45" fmla="*/ 5489308 w 9901550"/>
              <a:gd name="connsiteY45" fmla="*/ 5784388 h 5927527"/>
              <a:gd name="connsiteX46" fmla="*/ 5393027 w 9901550"/>
              <a:gd name="connsiteY46" fmla="*/ 5880669 h 5927527"/>
              <a:gd name="connsiteX47" fmla="*/ 5296746 w 9901550"/>
              <a:gd name="connsiteY47" fmla="*/ 5784388 h 5927527"/>
              <a:gd name="connsiteX48" fmla="*/ 5393027 w 9901550"/>
              <a:gd name="connsiteY48" fmla="*/ 5688107 h 5927527"/>
              <a:gd name="connsiteX49" fmla="*/ 4836522 w 9901550"/>
              <a:gd name="connsiteY49" fmla="*/ 5666926 h 5927527"/>
              <a:gd name="connsiteX50" fmla="*/ 4953985 w 9901550"/>
              <a:gd name="connsiteY50" fmla="*/ 5784389 h 5927527"/>
              <a:gd name="connsiteX51" fmla="*/ 4836522 w 9901550"/>
              <a:gd name="connsiteY51" fmla="*/ 5901852 h 5927527"/>
              <a:gd name="connsiteX52" fmla="*/ 4719059 w 9901550"/>
              <a:gd name="connsiteY52" fmla="*/ 5784389 h 5927527"/>
              <a:gd name="connsiteX53" fmla="*/ 4836522 w 9901550"/>
              <a:gd name="connsiteY53" fmla="*/ 5666926 h 5927527"/>
              <a:gd name="connsiteX54" fmla="*/ 4280017 w 9901550"/>
              <a:gd name="connsiteY54" fmla="*/ 5651521 h 5927527"/>
              <a:gd name="connsiteX55" fmla="*/ 4412885 w 9901550"/>
              <a:gd name="connsiteY55" fmla="*/ 5784389 h 5927527"/>
              <a:gd name="connsiteX56" fmla="*/ 4412821 w 9901550"/>
              <a:gd name="connsiteY56" fmla="*/ 5784710 h 5927527"/>
              <a:gd name="connsiteX57" fmla="*/ 4412885 w 9901550"/>
              <a:gd name="connsiteY57" fmla="*/ 5785031 h 5927527"/>
              <a:gd name="connsiteX58" fmla="*/ 4280017 w 9901550"/>
              <a:gd name="connsiteY58" fmla="*/ 5917899 h 5927527"/>
              <a:gd name="connsiteX59" fmla="*/ 4147172 w 9901550"/>
              <a:gd name="connsiteY59" fmla="*/ 5785031 h 5927527"/>
              <a:gd name="connsiteX60" fmla="*/ 4147232 w 9901550"/>
              <a:gd name="connsiteY60" fmla="*/ 5784737 h 5927527"/>
              <a:gd name="connsiteX61" fmla="*/ 4147162 w 9901550"/>
              <a:gd name="connsiteY61" fmla="*/ 5784389 h 5927527"/>
              <a:gd name="connsiteX62" fmla="*/ 4280017 w 9901550"/>
              <a:gd name="connsiteY62" fmla="*/ 5651521 h 5927527"/>
              <a:gd name="connsiteX63" fmla="*/ 2609875 w 9901550"/>
              <a:gd name="connsiteY63" fmla="*/ 5651521 h 5927527"/>
              <a:gd name="connsiteX64" fmla="*/ 2742743 w 9901550"/>
              <a:gd name="connsiteY64" fmla="*/ 5784389 h 5927527"/>
              <a:gd name="connsiteX65" fmla="*/ 2742685 w 9901550"/>
              <a:gd name="connsiteY65" fmla="*/ 5784681 h 5927527"/>
              <a:gd name="connsiteX66" fmla="*/ 2742755 w 9901550"/>
              <a:gd name="connsiteY66" fmla="*/ 5785031 h 5927527"/>
              <a:gd name="connsiteX67" fmla="*/ 2609887 w 9901550"/>
              <a:gd name="connsiteY67" fmla="*/ 5917899 h 5927527"/>
              <a:gd name="connsiteX68" fmla="*/ 2477018 w 9901550"/>
              <a:gd name="connsiteY68" fmla="*/ 5785031 h 5927527"/>
              <a:gd name="connsiteX69" fmla="*/ 2477077 w 9901550"/>
              <a:gd name="connsiteY69" fmla="*/ 5784741 h 5927527"/>
              <a:gd name="connsiteX70" fmla="*/ 2477007 w 9901550"/>
              <a:gd name="connsiteY70" fmla="*/ 5784389 h 5927527"/>
              <a:gd name="connsiteX71" fmla="*/ 2609875 w 9901550"/>
              <a:gd name="connsiteY71" fmla="*/ 5651521 h 5927527"/>
              <a:gd name="connsiteX72" fmla="*/ 3722884 w 9901550"/>
              <a:gd name="connsiteY72" fmla="*/ 5641251 h 5927527"/>
              <a:gd name="connsiteX73" fmla="*/ 3722889 w 9901550"/>
              <a:gd name="connsiteY73" fmla="*/ 5641252 h 5927527"/>
              <a:gd name="connsiteX74" fmla="*/ 3722894 w 9901550"/>
              <a:gd name="connsiteY74" fmla="*/ 5641251 h 5927527"/>
              <a:gd name="connsiteX75" fmla="*/ 3866031 w 9901550"/>
              <a:gd name="connsiteY75" fmla="*/ 5784388 h 5927527"/>
              <a:gd name="connsiteX76" fmla="*/ 3722894 w 9901550"/>
              <a:gd name="connsiteY76" fmla="*/ 5927527 h 5927527"/>
              <a:gd name="connsiteX77" fmla="*/ 3722889 w 9901550"/>
              <a:gd name="connsiteY77" fmla="*/ 5927526 h 5927527"/>
              <a:gd name="connsiteX78" fmla="*/ 3722884 w 9901550"/>
              <a:gd name="connsiteY78" fmla="*/ 5927527 h 5927527"/>
              <a:gd name="connsiteX79" fmla="*/ 3579747 w 9901550"/>
              <a:gd name="connsiteY79" fmla="*/ 5784388 h 5927527"/>
              <a:gd name="connsiteX80" fmla="*/ 3722884 w 9901550"/>
              <a:gd name="connsiteY80" fmla="*/ 5641251 h 5927527"/>
              <a:gd name="connsiteX81" fmla="*/ 3166378 w 9901550"/>
              <a:gd name="connsiteY81" fmla="*/ 5641251 h 5927527"/>
              <a:gd name="connsiteX82" fmla="*/ 3166384 w 9901550"/>
              <a:gd name="connsiteY82" fmla="*/ 5641252 h 5927527"/>
              <a:gd name="connsiteX83" fmla="*/ 3166390 w 9901550"/>
              <a:gd name="connsiteY83" fmla="*/ 5641251 h 5927527"/>
              <a:gd name="connsiteX84" fmla="*/ 3309527 w 9901550"/>
              <a:gd name="connsiteY84" fmla="*/ 5784388 h 5927527"/>
              <a:gd name="connsiteX85" fmla="*/ 3166390 w 9901550"/>
              <a:gd name="connsiteY85" fmla="*/ 5927527 h 5927527"/>
              <a:gd name="connsiteX86" fmla="*/ 3166384 w 9901550"/>
              <a:gd name="connsiteY86" fmla="*/ 5927526 h 5927527"/>
              <a:gd name="connsiteX87" fmla="*/ 3166378 w 9901550"/>
              <a:gd name="connsiteY87" fmla="*/ 5927527 h 5927527"/>
              <a:gd name="connsiteX88" fmla="*/ 3023241 w 9901550"/>
              <a:gd name="connsiteY88" fmla="*/ 5784388 h 5927527"/>
              <a:gd name="connsiteX89" fmla="*/ 3166378 w 9901550"/>
              <a:gd name="connsiteY89" fmla="*/ 5641251 h 5927527"/>
              <a:gd name="connsiteX90" fmla="*/ 7619689 w 9901550"/>
              <a:gd name="connsiteY90" fmla="*/ 5190013 h 5927527"/>
              <a:gd name="connsiteX91" fmla="*/ 7657559 w 9901550"/>
              <a:gd name="connsiteY91" fmla="*/ 5227884 h 5927527"/>
              <a:gd name="connsiteX92" fmla="*/ 7619689 w 9901550"/>
              <a:gd name="connsiteY92" fmla="*/ 5265754 h 5927527"/>
              <a:gd name="connsiteX93" fmla="*/ 7593051 w 9901550"/>
              <a:gd name="connsiteY93" fmla="*/ 5254763 h 5927527"/>
              <a:gd name="connsiteX94" fmla="*/ 7592980 w 9901550"/>
              <a:gd name="connsiteY94" fmla="*/ 5254592 h 5927527"/>
              <a:gd name="connsiteX95" fmla="*/ 7592810 w 9901550"/>
              <a:gd name="connsiteY95" fmla="*/ 5254521 h 5927527"/>
              <a:gd name="connsiteX96" fmla="*/ 7581818 w 9901550"/>
              <a:gd name="connsiteY96" fmla="*/ 5227884 h 5927527"/>
              <a:gd name="connsiteX97" fmla="*/ 7592810 w 9901550"/>
              <a:gd name="connsiteY97" fmla="*/ 5201246 h 5927527"/>
              <a:gd name="connsiteX98" fmla="*/ 7592980 w 9901550"/>
              <a:gd name="connsiteY98" fmla="*/ 5201175 h 5927527"/>
              <a:gd name="connsiteX99" fmla="*/ 7593051 w 9901550"/>
              <a:gd name="connsiteY99" fmla="*/ 5201005 h 5927527"/>
              <a:gd name="connsiteX100" fmla="*/ 7619689 w 9901550"/>
              <a:gd name="connsiteY100" fmla="*/ 5190013 h 5927527"/>
              <a:gd name="connsiteX101" fmla="*/ 7063184 w 9901550"/>
              <a:gd name="connsiteY101" fmla="*/ 5162413 h 5927527"/>
              <a:gd name="connsiteX102" fmla="*/ 7128655 w 9901550"/>
              <a:gd name="connsiteY102" fmla="*/ 5227884 h 5927527"/>
              <a:gd name="connsiteX103" fmla="*/ 7063184 w 9901550"/>
              <a:gd name="connsiteY103" fmla="*/ 5293355 h 5927527"/>
              <a:gd name="connsiteX104" fmla="*/ 6997712 w 9901550"/>
              <a:gd name="connsiteY104" fmla="*/ 5227884 h 5927527"/>
              <a:gd name="connsiteX105" fmla="*/ 7063184 w 9901550"/>
              <a:gd name="connsiteY105" fmla="*/ 5162413 h 5927527"/>
              <a:gd name="connsiteX106" fmla="*/ 6506679 w 9901550"/>
              <a:gd name="connsiteY106" fmla="*/ 5129035 h 5927527"/>
              <a:gd name="connsiteX107" fmla="*/ 6605527 w 9901550"/>
              <a:gd name="connsiteY107" fmla="*/ 5227884 h 5927527"/>
              <a:gd name="connsiteX108" fmla="*/ 6506679 w 9901550"/>
              <a:gd name="connsiteY108" fmla="*/ 5326733 h 5927527"/>
              <a:gd name="connsiteX109" fmla="*/ 6407830 w 9901550"/>
              <a:gd name="connsiteY109" fmla="*/ 5227884 h 5927527"/>
              <a:gd name="connsiteX110" fmla="*/ 6506679 w 9901550"/>
              <a:gd name="connsiteY110" fmla="*/ 5129035 h 5927527"/>
              <a:gd name="connsiteX111" fmla="*/ 383206 w 9901550"/>
              <a:gd name="connsiteY111" fmla="*/ 5129035 h 5927527"/>
              <a:gd name="connsiteX112" fmla="*/ 383212 w 9901550"/>
              <a:gd name="connsiteY112" fmla="*/ 5129036 h 5927527"/>
              <a:gd name="connsiteX113" fmla="*/ 383217 w 9901550"/>
              <a:gd name="connsiteY113" fmla="*/ 5129035 h 5927527"/>
              <a:gd name="connsiteX114" fmla="*/ 482065 w 9901550"/>
              <a:gd name="connsiteY114" fmla="*/ 5227884 h 5927527"/>
              <a:gd name="connsiteX115" fmla="*/ 383217 w 9901550"/>
              <a:gd name="connsiteY115" fmla="*/ 5326732 h 5927527"/>
              <a:gd name="connsiteX116" fmla="*/ 383212 w 9901550"/>
              <a:gd name="connsiteY116" fmla="*/ 5326731 h 5927527"/>
              <a:gd name="connsiteX117" fmla="*/ 383206 w 9901550"/>
              <a:gd name="connsiteY117" fmla="*/ 5326732 h 5927527"/>
              <a:gd name="connsiteX118" fmla="*/ 284357 w 9901550"/>
              <a:gd name="connsiteY118" fmla="*/ 5227884 h 5927527"/>
              <a:gd name="connsiteX119" fmla="*/ 383206 w 9901550"/>
              <a:gd name="connsiteY119" fmla="*/ 5129035 h 5927527"/>
              <a:gd name="connsiteX120" fmla="*/ 5949532 w 9901550"/>
              <a:gd name="connsiteY120" fmla="*/ 5087955 h 5927527"/>
              <a:gd name="connsiteX121" fmla="*/ 6089460 w 9901550"/>
              <a:gd name="connsiteY121" fmla="*/ 5227884 h 5927527"/>
              <a:gd name="connsiteX122" fmla="*/ 5949532 w 9901550"/>
              <a:gd name="connsiteY122" fmla="*/ 5367813 h 5927527"/>
              <a:gd name="connsiteX123" fmla="*/ 5809603 w 9901550"/>
              <a:gd name="connsiteY123" fmla="*/ 5227884 h 5927527"/>
              <a:gd name="connsiteX124" fmla="*/ 5949532 w 9901550"/>
              <a:gd name="connsiteY124" fmla="*/ 5087955 h 5927527"/>
              <a:gd name="connsiteX125" fmla="*/ 939711 w 9901550"/>
              <a:gd name="connsiteY125" fmla="*/ 5087955 h 5927527"/>
              <a:gd name="connsiteX126" fmla="*/ 939716 w 9901550"/>
              <a:gd name="connsiteY126" fmla="*/ 5087956 h 5927527"/>
              <a:gd name="connsiteX127" fmla="*/ 939721 w 9901550"/>
              <a:gd name="connsiteY127" fmla="*/ 5087955 h 5927527"/>
              <a:gd name="connsiteX128" fmla="*/ 941664 w 9901550"/>
              <a:gd name="connsiteY128" fmla="*/ 5088350 h 5927527"/>
              <a:gd name="connsiteX129" fmla="*/ 994340 w 9901550"/>
              <a:gd name="connsiteY129" fmla="*/ 5098987 h 5927527"/>
              <a:gd name="connsiteX130" fmla="*/ 1068697 w 9901550"/>
              <a:gd name="connsiteY130" fmla="*/ 5173525 h 5927527"/>
              <a:gd name="connsiteX131" fmla="*/ 1078245 w 9901550"/>
              <a:gd name="connsiteY131" fmla="*/ 5220960 h 5927527"/>
              <a:gd name="connsiteX132" fmla="*/ 1079650 w 9901550"/>
              <a:gd name="connsiteY132" fmla="*/ 5227884 h 5927527"/>
              <a:gd name="connsiteX133" fmla="*/ 939721 w 9901550"/>
              <a:gd name="connsiteY133" fmla="*/ 5367813 h 5927527"/>
              <a:gd name="connsiteX134" fmla="*/ 939716 w 9901550"/>
              <a:gd name="connsiteY134" fmla="*/ 5367812 h 5927527"/>
              <a:gd name="connsiteX135" fmla="*/ 939711 w 9901550"/>
              <a:gd name="connsiteY135" fmla="*/ 5367813 h 5927527"/>
              <a:gd name="connsiteX136" fmla="*/ 799782 w 9901550"/>
              <a:gd name="connsiteY136" fmla="*/ 5227884 h 5927527"/>
              <a:gd name="connsiteX137" fmla="*/ 939711 w 9901550"/>
              <a:gd name="connsiteY137" fmla="*/ 5087955 h 5927527"/>
              <a:gd name="connsiteX138" fmla="*/ 1496217 w 9901550"/>
              <a:gd name="connsiteY138" fmla="*/ 5053294 h 5927527"/>
              <a:gd name="connsiteX139" fmla="*/ 1496222 w 9901550"/>
              <a:gd name="connsiteY139" fmla="*/ 5053295 h 5927527"/>
              <a:gd name="connsiteX140" fmla="*/ 1496229 w 9901550"/>
              <a:gd name="connsiteY140" fmla="*/ 5053294 h 5927527"/>
              <a:gd name="connsiteX141" fmla="*/ 1499202 w 9901550"/>
              <a:gd name="connsiteY141" fmla="*/ 5053896 h 5927527"/>
              <a:gd name="connsiteX142" fmla="*/ 1564386 w 9901550"/>
              <a:gd name="connsiteY142" fmla="*/ 5067034 h 5927527"/>
              <a:gd name="connsiteX143" fmla="*/ 1657157 w 9901550"/>
              <a:gd name="connsiteY143" fmla="*/ 5159985 h 5927527"/>
              <a:gd name="connsiteX144" fmla="*/ 1668969 w 9901550"/>
              <a:gd name="connsiteY144" fmla="*/ 5218743 h 5927527"/>
              <a:gd name="connsiteX145" fmla="*/ 1670819 w 9901550"/>
              <a:gd name="connsiteY145" fmla="*/ 5227883 h 5927527"/>
              <a:gd name="connsiteX146" fmla="*/ 1496229 w 9901550"/>
              <a:gd name="connsiteY146" fmla="*/ 5402473 h 5927527"/>
              <a:gd name="connsiteX147" fmla="*/ 1496222 w 9901550"/>
              <a:gd name="connsiteY147" fmla="*/ 5402472 h 5927527"/>
              <a:gd name="connsiteX148" fmla="*/ 1496217 w 9901550"/>
              <a:gd name="connsiteY148" fmla="*/ 5402473 h 5927527"/>
              <a:gd name="connsiteX149" fmla="*/ 1321626 w 9901550"/>
              <a:gd name="connsiteY149" fmla="*/ 5227883 h 5927527"/>
              <a:gd name="connsiteX150" fmla="*/ 1496217 w 9901550"/>
              <a:gd name="connsiteY150" fmla="*/ 5053294 h 5927527"/>
              <a:gd name="connsiteX151" fmla="*/ 5393028 w 9901550"/>
              <a:gd name="connsiteY151" fmla="*/ 5050727 h 5927527"/>
              <a:gd name="connsiteX152" fmla="*/ 5570186 w 9901550"/>
              <a:gd name="connsiteY152" fmla="*/ 5227884 h 5927527"/>
              <a:gd name="connsiteX153" fmla="*/ 5393028 w 9901550"/>
              <a:gd name="connsiteY153" fmla="*/ 5405041 h 5927527"/>
              <a:gd name="connsiteX154" fmla="*/ 5324187 w 9901550"/>
              <a:gd name="connsiteY154" fmla="*/ 5391171 h 5927527"/>
              <a:gd name="connsiteX155" fmla="*/ 5324111 w 9901550"/>
              <a:gd name="connsiteY155" fmla="*/ 5391120 h 5927527"/>
              <a:gd name="connsiteX156" fmla="*/ 5323916 w 9901550"/>
              <a:gd name="connsiteY156" fmla="*/ 5391081 h 5927527"/>
              <a:gd name="connsiteX157" fmla="*/ 5293618 w 9901550"/>
              <a:gd name="connsiteY157" fmla="*/ 5370612 h 5927527"/>
              <a:gd name="connsiteX158" fmla="*/ 5267862 w 9901550"/>
              <a:gd name="connsiteY158" fmla="*/ 5353290 h 5927527"/>
              <a:gd name="connsiteX159" fmla="*/ 5267765 w 9901550"/>
              <a:gd name="connsiteY159" fmla="*/ 5353147 h 5927527"/>
              <a:gd name="connsiteX160" fmla="*/ 5267621 w 9901550"/>
              <a:gd name="connsiteY160" fmla="*/ 5353050 h 5927527"/>
              <a:gd name="connsiteX161" fmla="*/ 5250298 w 9901550"/>
              <a:gd name="connsiteY161" fmla="*/ 5327292 h 5927527"/>
              <a:gd name="connsiteX162" fmla="*/ 5229831 w 9901550"/>
              <a:gd name="connsiteY162" fmla="*/ 5296996 h 5927527"/>
              <a:gd name="connsiteX163" fmla="*/ 5229791 w 9901550"/>
              <a:gd name="connsiteY163" fmla="*/ 5296801 h 5927527"/>
              <a:gd name="connsiteX164" fmla="*/ 5229740 w 9901550"/>
              <a:gd name="connsiteY164" fmla="*/ 5296725 h 5927527"/>
              <a:gd name="connsiteX165" fmla="*/ 5215870 w 9901550"/>
              <a:gd name="connsiteY165" fmla="*/ 5227884 h 5927527"/>
              <a:gd name="connsiteX166" fmla="*/ 5229740 w 9901550"/>
              <a:gd name="connsiteY166" fmla="*/ 5159044 h 5927527"/>
              <a:gd name="connsiteX167" fmla="*/ 5229791 w 9901550"/>
              <a:gd name="connsiteY167" fmla="*/ 5158968 h 5927527"/>
              <a:gd name="connsiteX168" fmla="*/ 5229831 w 9901550"/>
              <a:gd name="connsiteY168" fmla="*/ 5158772 h 5927527"/>
              <a:gd name="connsiteX169" fmla="*/ 5250355 w 9901550"/>
              <a:gd name="connsiteY169" fmla="*/ 5128394 h 5927527"/>
              <a:gd name="connsiteX170" fmla="*/ 5267621 w 9901550"/>
              <a:gd name="connsiteY170" fmla="*/ 5102719 h 5927527"/>
              <a:gd name="connsiteX171" fmla="*/ 5267764 w 9901550"/>
              <a:gd name="connsiteY171" fmla="*/ 5102622 h 5927527"/>
              <a:gd name="connsiteX172" fmla="*/ 5267862 w 9901550"/>
              <a:gd name="connsiteY172" fmla="*/ 5102478 h 5927527"/>
              <a:gd name="connsiteX173" fmla="*/ 5293704 w 9901550"/>
              <a:gd name="connsiteY173" fmla="*/ 5085099 h 5927527"/>
              <a:gd name="connsiteX174" fmla="*/ 5323916 w 9901550"/>
              <a:gd name="connsiteY174" fmla="*/ 5064688 h 5927527"/>
              <a:gd name="connsiteX175" fmla="*/ 5324111 w 9901550"/>
              <a:gd name="connsiteY175" fmla="*/ 5064649 h 5927527"/>
              <a:gd name="connsiteX176" fmla="*/ 5324187 w 9901550"/>
              <a:gd name="connsiteY176" fmla="*/ 5064598 h 5927527"/>
              <a:gd name="connsiteX177" fmla="*/ 5393028 w 9901550"/>
              <a:gd name="connsiteY177" fmla="*/ 5050727 h 5927527"/>
              <a:gd name="connsiteX178" fmla="*/ 2053365 w 9901550"/>
              <a:gd name="connsiteY178" fmla="*/ 5023126 h 5927527"/>
              <a:gd name="connsiteX179" fmla="*/ 2053370 w 9901550"/>
              <a:gd name="connsiteY179" fmla="*/ 5023127 h 5927527"/>
              <a:gd name="connsiteX180" fmla="*/ 2053377 w 9901550"/>
              <a:gd name="connsiteY180" fmla="*/ 5023126 h 5927527"/>
              <a:gd name="connsiteX181" fmla="*/ 2258139 w 9901550"/>
              <a:gd name="connsiteY181" fmla="*/ 5227884 h 5927527"/>
              <a:gd name="connsiteX182" fmla="*/ 2053377 w 9901550"/>
              <a:gd name="connsiteY182" fmla="*/ 5432642 h 5927527"/>
              <a:gd name="connsiteX183" fmla="*/ 2053370 w 9901550"/>
              <a:gd name="connsiteY183" fmla="*/ 5432642 h 5927527"/>
              <a:gd name="connsiteX184" fmla="*/ 2053365 w 9901550"/>
              <a:gd name="connsiteY184" fmla="*/ 5432642 h 5927527"/>
              <a:gd name="connsiteX185" fmla="*/ 1848606 w 9901550"/>
              <a:gd name="connsiteY185" fmla="*/ 5227884 h 5927527"/>
              <a:gd name="connsiteX186" fmla="*/ 2053365 w 9901550"/>
              <a:gd name="connsiteY186" fmla="*/ 5023126 h 5927527"/>
              <a:gd name="connsiteX187" fmla="*/ 4836522 w 9901550"/>
              <a:gd name="connsiteY187" fmla="*/ 5020558 h 5927527"/>
              <a:gd name="connsiteX188" fmla="*/ 5043848 w 9901550"/>
              <a:gd name="connsiteY188" fmla="*/ 5227884 h 5927527"/>
              <a:gd name="connsiteX189" fmla="*/ 4836522 w 9901550"/>
              <a:gd name="connsiteY189" fmla="*/ 5435209 h 5927527"/>
              <a:gd name="connsiteX190" fmla="*/ 4629197 w 9901550"/>
              <a:gd name="connsiteY190" fmla="*/ 5227884 h 5927527"/>
              <a:gd name="connsiteX191" fmla="*/ 4836522 w 9901550"/>
              <a:gd name="connsiteY191" fmla="*/ 5020558 h 5927527"/>
              <a:gd name="connsiteX192" fmla="*/ 4280017 w 9901550"/>
              <a:gd name="connsiteY192" fmla="*/ 4998735 h 5927527"/>
              <a:gd name="connsiteX193" fmla="*/ 4509167 w 9901550"/>
              <a:gd name="connsiteY193" fmla="*/ 5227884 h 5927527"/>
              <a:gd name="connsiteX194" fmla="*/ 4280017 w 9901550"/>
              <a:gd name="connsiteY194" fmla="*/ 5457033 h 5927527"/>
              <a:gd name="connsiteX195" fmla="*/ 4050878 w 9901550"/>
              <a:gd name="connsiteY195" fmla="*/ 5227884 h 5927527"/>
              <a:gd name="connsiteX196" fmla="*/ 4280017 w 9901550"/>
              <a:gd name="connsiteY196" fmla="*/ 4998735 h 5927527"/>
              <a:gd name="connsiteX197" fmla="*/ 2609873 w 9901550"/>
              <a:gd name="connsiteY197" fmla="*/ 4998735 h 5927527"/>
              <a:gd name="connsiteX198" fmla="*/ 2609880 w 9901550"/>
              <a:gd name="connsiteY198" fmla="*/ 4998736 h 5927527"/>
              <a:gd name="connsiteX199" fmla="*/ 2609887 w 9901550"/>
              <a:gd name="connsiteY199" fmla="*/ 4998735 h 5927527"/>
              <a:gd name="connsiteX200" fmla="*/ 2839035 w 9901550"/>
              <a:gd name="connsiteY200" fmla="*/ 5227884 h 5927527"/>
              <a:gd name="connsiteX201" fmla="*/ 2609887 w 9901550"/>
              <a:gd name="connsiteY201" fmla="*/ 5457033 h 5927527"/>
              <a:gd name="connsiteX202" fmla="*/ 2609880 w 9901550"/>
              <a:gd name="connsiteY202" fmla="*/ 5457033 h 5927527"/>
              <a:gd name="connsiteX203" fmla="*/ 2609873 w 9901550"/>
              <a:gd name="connsiteY203" fmla="*/ 5457033 h 5927527"/>
              <a:gd name="connsiteX204" fmla="*/ 2380723 w 9901550"/>
              <a:gd name="connsiteY204" fmla="*/ 5227884 h 5927527"/>
              <a:gd name="connsiteX205" fmla="*/ 2609873 w 9901550"/>
              <a:gd name="connsiteY205" fmla="*/ 4998735 h 5927527"/>
              <a:gd name="connsiteX206" fmla="*/ 8176195 w 9901550"/>
              <a:gd name="connsiteY206" fmla="*/ 4631582 h 5927527"/>
              <a:gd name="connsiteX207" fmla="*/ 8215991 w 9901550"/>
              <a:gd name="connsiteY207" fmla="*/ 4671379 h 5927527"/>
              <a:gd name="connsiteX208" fmla="*/ 8176195 w 9901550"/>
              <a:gd name="connsiteY208" fmla="*/ 4711175 h 5927527"/>
              <a:gd name="connsiteX209" fmla="*/ 8136398 w 9901550"/>
              <a:gd name="connsiteY209" fmla="*/ 4671379 h 5927527"/>
              <a:gd name="connsiteX210" fmla="*/ 8176195 w 9901550"/>
              <a:gd name="connsiteY210" fmla="*/ 4631582 h 5927527"/>
              <a:gd name="connsiteX211" fmla="*/ 7619689 w 9901550"/>
              <a:gd name="connsiteY211" fmla="*/ 4597563 h 5927527"/>
              <a:gd name="connsiteX212" fmla="*/ 7693504 w 9901550"/>
              <a:gd name="connsiteY212" fmla="*/ 4671379 h 5927527"/>
              <a:gd name="connsiteX213" fmla="*/ 7687747 w 9901550"/>
              <a:gd name="connsiteY213" fmla="*/ 4699973 h 5927527"/>
              <a:gd name="connsiteX214" fmla="*/ 7687696 w 9901550"/>
              <a:gd name="connsiteY214" fmla="*/ 4700048 h 5927527"/>
              <a:gd name="connsiteX215" fmla="*/ 7687657 w 9901550"/>
              <a:gd name="connsiteY215" fmla="*/ 4700243 h 5927527"/>
              <a:gd name="connsiteX216" fmla="*/ 7679174 w 9901550"/>
              <a:gd name="connsiteY216" fmla="*/ 4712756 h 5927527"/>
              <a:gd name="connsiteX217" fmla="*/ 7672001 w 9901550"/>
              <a:gd name="connsiteY217" fmla="*/ 4723451 h 5927527"/>
              <a:gd name="connsiteX218" fmla="*/ 7671857 w 9901550"/>
              <a:gd name="connsiteY218" fmla="*/ 4723549 h 5927527"/>
              <a:gd name="connsiteX219" fmla="*/ 7671760 w 9901550"/>
              <a:gd name="connsiteY219" fmla="*/ 4723691 h 5927527"/>
              <a:gd name="connsiteX220" fmla="*/ 7661143 w 9901550"/>
              <a:gd name="connsiteY220" fmla="*/ 4730812 h 5927527"/>
              <a:gd name="connsiteX221" fmla="*/ 7648553 w 9901550"/>
              <a:gd name="connsiteY221" fmla="*/ 4739347 h 5927527"/>
              <a:gd name="connsiteX222" fmla="*/ 7648358 w 9901550"/>
              <a:gd name="connsiteY222" fmla="*/ 4739387 h 5927527"/>
              <a:gd name="connsiteX223" fmla="*/ 7648282 w 9901550"/>
              <a:gd name="connsiteY223" fmla="*/ 4739437 h 5927527"/>
              <a:gd name="connsiteX224" fmla="*/ 7619689 w 9901550"/>
              <a:gd name="connsiteY224" fmla="*/ 4745194 h 5927527"/>
              <a:gd name="connsiteX225" fmla="*/ 7591095 w 9901550"/>
              <a:gd name="connsiteY225" fmla="*/ 4739437 h 5927527"/>
              <a:gd name="connsiteX226" fmla="*/ 7591020 w 9901550"/>
              <a:gd name="connsiteY226" fmla="*/ 4739387 h 5927527"/>
              <a:gd name="connsiteX227" fmla="*/ 7590824 w 9901550"/>
              <a:gd name="connsiteY227" fmla="*/ 4739347 h 5927527"/>
              <a:gd name="connsiteX228" fmla="*/ 7578202 w 9901550"/>
              <a:gd name="connsiteY228" fmla="*/ 4730790 h 5927527"/>
              <a:gd name="connsiteX229" fmla="*/ 7567616 w 9901550"/>
              <a:gd name="connsiteY229" fmla="*/ 4723691 h 5927527"/>
              <a:gd name="connsiteX230" fmla="*/ 7567520 w 9901550"/>
              <a:gd name="connsiteY230" fmla="*/ 4723549 h 5927527"/>
              <a:gd name="connsiteX231" fmla="*/ 7567375 w 9901550"/>
              <a:gd name="connsiteY231" fmla="*/ 4723451 h 5927527"/>
              <a:gd name="connsiteX232" fmla="*/ 7560183 w 9901550"/>
              <a:gd name="connsiteY232" fmla="*/ 4712726 h 5927527"/>
              <a:gd name="connsiteX233" fmla="*/ 7551720 w 9901550"/>
              <a:gd name="connsiteY233" fmla="*/ 4700243 h 5927527"/>
              <a:gd name="connsiteX234" fmla="*/ 7551681 w 9901550"/>
              <a:gd name="connsiteY234" fmla="*/ 4700049 h 5927527"/>
              <a:gd name="connsiteX235" fmla="*/ 7551629 w 9901550"/>
              <a:gd name="connsiteY235" fmla="*/ 4699973 h 5927527"/>
              <a:gd name="connsiteX236" fmla="*/ 7545873 w 9901550"/>
              <a:gd name="connsiteY236" fmla="*/ 4671379 h 5927527"/>
              <a:gd name="connsiteX237" fmla="*/ 7551629 w 9901550"/>
              <a:gd name="connsiteY237" fmla="*/ 4642786 h 5927527"/>
              <a:gd name="connsiteX238" fmla="*/ 7551680 w 9901550"/>
              <a:gd name="connsiteY238" fmla="*/ 4642710 h 5927527"/>
              <a:gd name="connsiteX239" fmla="*/ 7551720 w 9901550"/>
              <a:gd name="connsiteY239" fmla="*/ 4642515 h 5927527"/>
              <a:gd name="connsiteX240" fmla="*/ 7560209 w 9901550"/>
              <a:gd name="connsiteY240" fmla="*/ 4629993 h 5927527"/>
              <a:gd name="connsiteX241" fmla="*/ 7567375 w 9901550"/>
              <a:gd name="connsiteY241" fmla="*/ 4619307 h 5927527"/>
              <a:gd name="connsiteX242" fmla="*/ 7567520 w 9901550"/>
              <a:gd name="connsiteY242" fmla="*/ 4619209 h 5927527"/>
              <a:gd name="connsiteX243" fmla="*/ 7567616 w 9901550"/>
              <a:gd name="connsiteY243" fmla="*/ 4619066 h 5927527"/>
              <a:gd name="connsiteX244" fmla="*/ 7578237 w 9901550"/>
              <a:gd name="connsiteY244" fmla="*/ 4611944 h 5927527"/>
              <a:gd name="connsiteX245" fmla="*/ 7590824 w 9901550"/>
              <a:gd name="connsiteY245" fmla="*/ 4603410 h 5927527"/>
              <a:gd name="connsiteX246" fmla="*/ 7591020 w 9901550"/>
              <a:gd name="connsiteY246" fmla="*/ 4603371 h 5927527"/>
              <a:gd name="connsiteX247" fmla="*/ 7591095 w 9901550"/>
              <a:gd name="connsiteY247" fmla="*/ 4603320 h 5927527"/>
              <a:gd name="connsiteX248" fmla="*/ 7619689 w 9901550"/>
              <a:gd name="connsiteY248" fmla="*/ 4597563 h 5927527"/>
              <a:gd name="connsiteX249" fmla="*/ 7063184 w 9901550"/>
              <a:gd name="connsiteY249" fmla="*/ 4549423 h 5927527"/>
              <a:gd name="connsiteX250" fmla="*/ 7185140 w 9901550"/>
              <a:gd name="connsiteY250" fmla="*/ 4671380 h 5927527"/>
              <a:gd name="connsiteX251" fmla="*/ 7063184 w 9901550"/>
              <a:gd name="connsiteY251" fmla="*/ 4793336 h 5927527"/>
              <a:gd name="connsiteX252" fmla="*/ 6941228 w 9901550"/>
              <a:gd name="connsiteY252" fmla="*/ 4671380 h 5927527"/>
              <a:gd name="connsiteX253" fmla="*/ 7063184 w 9901550"/>
              <a:gd name="connsiteY253" fmla="*/ 4549423 h 5927527"/>
              <a:gd name="connsiteX254" fmla="*/ 6506679 w 9901550"/>
              <a:gd name="connsiteY254" fmla="*/ 4496789 h 5927527"/>
              <a:gd name="connsiteX255" fmla="*/ 6679985 w 9901550"/>
              <a:gd name="connsiteY255" fmla="*/ 4670737 h 5927527"/>
              <a:gd name="connsiteX256" fmla="*/ 6679920 w 9901550"/>
              <a:gd name="connsiteY256" fmla="*/ 4671058 h 5927527"/>
              <a:gd name="connsiteX257" fmla="*/ 6679985 w 9901550"/>
              <a:gd name="connsiteY257" fmla="*/ 4671379 h 5927527"/>
              <a:gd name="connsiteX258" fmla="*/ 6506679 w 9901550"/>
              <a:gd name="connsiteY258" fmla="*/ 4845327 h 5927527"/>
              <a:gd name="connsiteX259" fmla="*/ 6332731 w 9901550"/>
              <a:gd name="connsiteY259" fmla="*/ 4671379 h 5927527"/>
              <a:gd name="connsiteX260" fmla="*/ 6332796 w 9901550"/>
              <a:gd name="connsiteY260" fmla="*/ 4671058 h 5927527"/>
              <a:gd name="connsiteX261" fmla="*/ 6332731 w 9901550"/>
              <a:gd name="connsiteY261" fmla="*/ 4670737 h 5927527"/>
              <a:gd name="connsiteX262" fmla="*/ 6506679 w 9901550"/>
              <a:gd name="connsiteY262" fmla="*/ 4496789 h 5927527"/>
              <a:gd name="connsiteX263" fmla="*/ 383217 w 9901550"/>
              <a:gd name="connsiteY263" fmla="*/ 4496789 h 5927527"/>
              <a:gd name="connsiteX264" fmla="*/ 557164 w 9901550"/>
              <a:gd name="connsiteY264" fmla="*/ 4670737 h 5927527"/>
              <a:gd name="connsiteX265" fmla="*/ 557093 w 9901550"/>
              <a:gd name="connsiteY265" fmla="*/ 4671084 h 5927527"/>
              <a:gd name="connsiteX266" fmla="*/ 557154 w 9901550"/>
              <a:gd name="connsiteY266" fmla="*/ 4671379 h 5927527"/>
              <a:gd name="connsiteX267" fmla="*/ 383206 w 9901550"/>
              <a:gd name="connsiteY267" fmla="*/ 4845327 h 5927527"/>
              <a:gd name="connsiteX268" fmla="*/ 209258 w 9901550"/>
              <a:gd name="connsiteY268" fmla="*/ 4671379 h 5927527"/>
              <a:gd name="connsiteX269" fmla="*/ 209328 w 9901550"/>
              <a:gd name="connsiteY269" fmla="*/ 4671031 h 5927527"/>
              <a:gd name="connsiteX270" fmla="*/ 209269 w 9901550"/>
              <a:gd name="connsiteY270" fmla="*/ 4670737 h 5927527"/>
              <a:gd name="connsiteX271" fmla="*/ 383217 w 9901550"/>
              <a:gd name="connsiteY271" fmla="*/ 4496789 h 5927527"/>
              <a:gd name="connsiteX272" fmla="*/ 5958673 w 9901550"/>
              <a:gd name="connsiteY272" fmla="*/ 4447478 h 5927527"/>
              <a:gd name="connsiteX273" fmla="*/ 6001379 w 9901550"/>
              <a:gd name="connsiteY273" fmla="*/ 4453336 h 5927527"/>
              <a:gd name="connsiteX274" fmla="*/ 6007264 w 9901550"/>
              <a:gd name="connsiteY274" fmla="*/ 4455334 h 5927527"/>
              <a:gd name="connsiteX275" fmla="*/ 6011809 w 9901550"/>
              <a:gd name="connsiteY275" fmla="*/ 4456069 h 5927527"/>
              <a:gd name="connsiteX276" fmla="*/ 6021623 w 9901550"/>
              <a:gd name="connsiteY276" fmla="*/ 4460212 h 5927527"/>
              <a:gd name="connsiteX277" fmla="*/ 6042195 w 9901550"/>
              <a:gd name="connsiteY277" fmla="*/ 4467199 h 5927527"/>
              <a:gd name="connsiteX278" fmla="*/ 6053473 w 9901550"/>
              <a:gd name="connsiteY278" fmla="*/ 4473656 h 5927527"/>
              <a:gd name="connsiteX279" fmla="*/ 6061505 w 9901550"/>
              <a:gd name="connsiteY279" fmla="*/ 4477047 h 5927527"/>
              <a:gd name="connsiteX280" fmla="*/ 6068378 w 9901550"/>
              <a:gd name="connsiteY280" fmla="*/ 4482190 h 5927527"/>
              <a:gd name="connsiteX281" fmla="*/ 6079877 w 9901550"/>
              <a:gd name="connsiteY281" fmla="*/ 4488774 h 5927527"/>
              <a:gd name="connsiteX282" fmla="*/ 6086208 w 9901550"/>
              <a:gd name="connsiteY282" fmla="*/ 4495533 h 5927527"/>
              <a:gd name="connsiteX283" fmla="*/ 6105334 w 9901550"/>
              <a:gd name="connsiteY283" fmla="*/ 4509845 h 5927527"/>
              <a:gd name="connsiteX284" fmla="*/ 6140831 w 9901550"/>
              <a:gd name="connsiteY284" fmla="*/ 4553846 h 5927527"/>
              <a:gd name="connsiteX285" fmla="*/ 6140866 w 9901550"/>
              <a:gd name="connsiteY285" fmla="*/ 4553883 h 5927527"/>
              <a:gd name="connsiteX286" fmla="*/ 6171818 w 9901550"/>
              <a:gd name="connsiteY286" fmla="*/ 4637555 h 5927527"/>
              <a:gd name="connsiteX287" fmla="*/ 6171818 w 9901550"/>
              <a:gd name="connsiteY287" fmla="*/ 4637560 h 5927527"/>
              <a:gd name="connsiteX288" fmla="*/ 6171818 w 9901550"/>
              <a:gd name="connsiteY288" fmla="*/ 4637561 h 5927527"/>
              <a:gd name="connsiteX289" fmla="*/ 6067853 w 9901550"/>
              <a:gd name="connsiteY289" fmla="*/ 4863106 h 5927527"/>
              <a:gd name="connsiteX290" fmla="*/ 5758636 w 9901550"/>
              <a:gd name="connsiteY290" fmla="*/ 4790093 h 5927527"/>
              <a:gd name="connsiteX291" fmla="*/ 5727684 w 9901550"/>
              <a:gd name="connsiteY291" fmla="*/ 4706421 h 5927527"/>
              <a:gd name="connsiteX292" fmla="*/ 5727684 w 9901550"/>
              <a:gd name="connsiteY292" fmla="*/ 4706416 h 5927527"/>
              <a:gd name="connsiteX293" fmla="*/ 5727684 w 9901550"/>
              <a:gd name="connsiteY293" fmla="*/ 4706415 h 5927527"/>
              <a:gd name="connsiteX294" fmla="*/ 5831650 w 9901550"/>
              <a:gd name="connsiteY294" fmla="*/ 4480870 h 5927527"/>
              <a:gd name="connsiteX295" fmla="*/ 5872565 w 9901550"/>
              <a:gd name="connsiteY295" fmla="*/ 4460951 h 5927527"/>
              <a:gd name="connsiteX296" fmla="*/ 5887123 w 9901550"/>
              <a:gd name="connsiteY296" fmla="*/ 4457194 h 5927527"/>
              <a:gd name="connsiteX297" fmla="*/ 5893791 w 9901550"/>
              <a:gd name="connsiteY297" fmla="*/ 4454348 h 5927527"/>
              <a:gd name="connsiteX298" fmla="*/ 5901185 w 9901550"/>
              <a:gd name="connsiteY298" fmla="*/ 4453566 h 5927527"/>
              <a:gd name="connsiteX299" fmla="*/ 5915321 w 9901550"/>
              <a:gd name="connsiteY299" fmla="*/ 4449918 h 5927527"/>
              <a:gd name="connsiteX300" fmla="*/ 5958673 w 9901550"/>
              <a:gd name="connsiteY300" fmla="*/ 4447478 h 5927527"/>
              <a:gd name="connsiteX301" fmla="*/ 939710 w 9901550"/>
              <a:gd name="connsiteY301" fmla="*/ 4446723 h 5927527"/>
              <a:gd name="connsiteX302" fmla="*/ 939715 w 9901550"/>
              <a:gd name="connsiteY302" fmla="*/ 4446724 h 5927527"/>
              <a:gd name="connsiteX303" fmla="*/ 939720 w 9901550"/>
              <a:gd name="connsiteY303" fmla="*/ 4446723 h 5927527"/>
              <a:gd name="connsiteX304" fmla="*/ 1164377 w 9901550"/>
              <a:gd name="connsiteY304" fmla="*/ 4671379 h 5927527"/>
              <a:gd name="connsiteX305" fmla="*/ 939720 w 9901550"/>
              <a:gd name="connsiteY305" fmla="*/ 4896035 h 5927527"/>
              <a:gd name="connsiteX306" fmla="*/ 939715 w 9901550"/>
              <a:gd name="connsiteY306" fmla="*/ 4896035 h 5927527"/>
              <a:gd name="connsiteX307" fmla="*/ 939710 w 9901550"/>
              <a:gd name="connsiteY307" fmla="*/ 4896035 h 5927527"/>
              <a:gd name="connsiteX308" fmla="*/ 715054 w 9901550"/>
              <a:gd name="connsiteY308" fmla="*/ 4671379 h 5927527"/>
              <a:gd name="connsiteX309" fmla="*/ 939710 w 9901550"/>
              <a:gd name="connsiteY309" fmla="*/ 4446723 h 5927527"/>
              <a:gd name="connsiteX310" fmla="*/ 8733341 w 9901550"/>
              <a:gd name="connsiteY310" fmla="*/ 4078287 h 5927527"/>
              <a:gd name="connsiteX311" fmla="*/ 8769286 w 9901550"/>
              <a:gd name="connsiteY311" fmla="*/ 4114232 h 5927527"/>
              <a:gd name="connsiteX312" fmla="*/ 8769147 w 9901550"/>
              <a:gd name="connsiteY312" fmla="*/ 4114553 h 5927527"/>
              <a:gd name="connsiteX313" fmla="*/ 8769286 w 9901550"/>
              <a:gd name="connsiteY313" fmla="*/ 4114874 h 5927527"/>
              <a:gd name="connsiteX314" fmla="*/ 8733341 w 9901550"/>
              <a:gd name="connsiteY314" fmla="*/ 4150819 h 5927527"/>
              <a:gd name="connsiteX315" fmla="*/ 8697396 w 9901550"/>
              <a:gd name="connsiteY315" fmla="*/ 4114874 h 5927527"/>
              <a:gd name="connsiteX316" fmla="*/ 8697529 w 9901550"/>
              <a:gd name="connsiteY316" fmla="*/ 4114553 h 5927527"/>
              <a:gd name="connsiteX317" fmla="*/ 8697396 w 9901550"/>
              <a:gd name="connsiteY317" fmla="*/ 4114232 h 5927527"/>
              <a:gd name="connsiteX318" fmla="*/ 8733341 w 9901550"/>
              <a:gd name="connsiteY318" fmla="*/ 4078287 h 5927527"/>
              <a:gd name="connsiteX319" fmla="*/ 8176194 w 9901550"/>
              <a:gd name="connsiteY319" fmla="*/ 4041058 h 5927527"/>
              <a:gd name="connsiteX320" fmla="*/ 8249367 w 9901550"/>
              <a:gd name="connsiteY320" fmla="*/ 4114232 h 5927527"/>
              <a:gd name="connsiteX321" fmla="*/ 8249302 w 9901550"/>
              <a:gd name="connsiteY321" fmla="*/ 4114553 h 5927527"/>
              <a:gd name="connsiteX322" fmla="*/ 8249367 w 9901550"/>
              <a:gd name="connsiteY322" fmla="*/ 4114873 h 5927527"/>
              <a:gd name="connsiteX323" fmla="*/ 8176194 w 9901550"/>
              <a:gd name="connsiteY323" fmla="*/ 4188047 h 5927527"/>
              <a:gd name="connsiteX324" fmla="*/ 8103020 w 9901550"/>
              <a:gd name="connsiteY324" fmla="*/ 4114873 h 5927527"/>
              <a:gd name="connsiteX325" fmla="*/ 8103084 w 9901550"/>
              <a:gd name="connsiteY325" fmla="*/ 4114553 h 5927527"/>
              <a:gd name="connsiteX326" fmla="*/ 8103020 w 9901550"/>
              <a:gd name="connsiteY326" fmla="*/ 4114232 h 5927527"/>
              <a:gd name="connsiteX327" fmla="*/ 8176194 w 9901550"/>
              <a:gd name="connsiteY327" fmla="*/ 4041058 h 5927527"/>
              <a:gd name="connsiteX328" fmla="*/ 0 w 9901550"/>
              <a:gd name="connsiteY328" fmla="*/ 4030788 h 5927527"/>
              <a:gd name="connsiteX329" fmla="*/ 19256 w 9901550"/>
              <a:gd name="connsiteY329" fmla="*/ 4114232 h 5927527"/>
              <a:gd name="connsiteX330" fmla="*/ 0 w 9901550"/>
              <a:gd name="connsiteY330" fmla="*/ 4197675 h 5927527"/>
              <a:gd name="connsiteX331" fmla="*/ 7619392 w 9901550"/>
              <a:gd name="connsiteY331" fmla="*/ 3987950 h 5927527"/>
              <a:gd name="connsiteX332" fmla="*/ 7708804 w 9901550"/>
              <a:gd name="connsiteY332" fmla="*/ 4024986 h 5927527"/>
              <a:gd name="connsiteX333" fmla="*/ 7708805 w 9901550"/>
              <a:gd name="connsiteY333" fmla="*/ 4203810 h 5927527"/>
              <a:gd name="connsiteX334" fmla="*/ 7529980 w 9901550"/>
              <a:gd name="connsiteY334" fmla="*/ 4203810 h 5927527"/>
              <a:gd name="connsiteX335" fmla="*/ 7529980 w 9901550"/>
              <a:gd name="connsiteY335" fmla="*/ 4024985 h 5927527"/>
              <a:gd name="connsiteX336" fmla="*/ 7571810 w 9901550"/>
              <a:gd name="connsiteY336" fmla="*/ 3997209 h 5927527"/>
              <a:gd name="connsiteX337" fmla="*/ 7619392 w 9901550"/>
              <a:gd name="connsiteY337" fmla="*/ 3987950 h 5927527"/>
              <a:gd name="connsiteX338" fmla="*/ 7063185 w 9901550"/>
              <a:gd name="connsiteY338" fmla="*/ 3924237 h 5927527"/>
              <a:gd name="connsiteX339" fmla="*/ 7253179 w 9901550"/>
              <a:gd name="connsiteY339" fmla="*/ 4114232 h 5927527"/>
              <a:gd name="connsiteX340" fmla="*/ 7253114 w 9901550"/>
              <a:gd name="connsiteY340" fmla="*/ 4114553 h 5927527"/>
              <a:gd name="connsiteX341" fmla="*/ 7253179 w 9901550"/>
              <a:gd name="connsiteY341" fmla="*/ 4114874 h 5927527"/>
              <a:gd name="connsiteX342" fmla="*/ 7063185 w 9901550"/>
              <a:gd name="connsiteY342" fmla="*/ 4304869 h 5927527"/>
              <a:gd name="connsiteX343" fmla="*/ 6873190 w 9901550"/>
              <a:gd name="connsiteY343" fmla="*/ 4114874 h 5927527"/>
              <a:gd name="connsiteX344" fmla="*/ 6873255 w 9901550"/>
              <a:gd name="connsiteY344" fmla="*/ 4114553 h 5927527"/>
              <a:gd name="connsiteX345" fmla="*/ 6873190 w 9901550"/>
              <a:gd name="connsiteY345" fmla="*/ 4114232 h 5927527"/>
              <a:gd name="connsiteX346" fmla="*/ 7063185 w 9901550"/>
              <a:gd name="connsiteY346" fmla="*/ 3924237 h 5927527"/>
              <a:gd name="connsiteX347" fmla="*/ 8733341 w 9901550"/>
              <a:gd name="connsiteY347" fmla="*/ 3496749 h 5927527"/>
              <a:gd name="connsiteX348" fmla="*/ 8794319 w 9901550"/>
              <a:gd name="connsiteY348" fmla="*/ 3557727 h 5927527"/>
              <a:gd name="connsiteX349" fmla="*/ 8794250 w 9901550"/>
              <a:gd name="connsiteY349" fmla="*/ 3558046 h 5927527"/>
              <a:gd name="connsiteX350" fmla="*/ 8794319 w 9901550"/>
              <a:gd name="connsiteY350" fmla="*/ 3558369 h 5927527"/>
              <a:gd name="connsiteX351" fmla="*/ 8733341 w 9901550"/>
              <a:gd name="connsiteY351" fmla="*/ 3619347 h 5927527"/>
              <a:gd name="connsiteX352" fmla="*/ 8672363 w 9901550"/>
              <a:gd name="connsiteY352" fmla="*/ 3558369 h 5927527"/>
              <a:gd name="connsiteX353" fmla="*/ 8672428 w 9901550"/>
              <a:gd name="connsiteY353" fmla="*/ 3558048 h 5927527"/>
              <a:gd name="connsiteX354" fmla="*/ 8672363 w 9901550"/>
              <a:gd name="connsiteY354" fmla="*/ 3557727 h 5927527"/>
              <a:gd name="connsiteX355" fmla="*/ 8733341 w 9901550"/>
              <a:gd name="connsiteY355" fmla="*/ 3496749 h 5927527"/>
              <a:gd name="connsiteX356" fmla="*/ 8176194 w 9901550"/>
              <a:gd name="connsiteY356" fmla="*/ 3440264 h 5927527"/>
              <a:gd name="connsiteX357" fmla="*/ 8293657 w 9901550"/>
              <a:gd name="connsiteY357" fmla="*/ 3557727 h 5927527"/>
              <a:gd name="connsiteX358" fmla="*/ 8176194 w 9901550"/>
              <a:gd name="connsiteY358" fmla="*/ 3675190 h 5927527"/>
              <a:gd name="connsiteX359" fmla="*/ 8058731 w 9901550"/>
              <a:gd name="connsiteY359" fmla="*/ 3557727 h 5927527"/>
              <a:gd name="connsiteX360" fmla="*/ 8176194 w 9901550"/>
              <a:gd name="connsiteY360" fmla="*/ 3440264 h 5927527"/>
              <a:gd name="connsiteX361" fmla="*/ 7619689 w 9901550"/>
              <a:gd name="connsiteY361" fmla="*/ 3372225 h 5927527"/>
              <a:gd name="connsiteX362" fmla="*/ 7805191 w 9901550"/>
              <a:gd name="connsiteY362" fmla="*/ 3557726 h 5927527"/>
              <a:gd name="connsiteX363" fmla="*/ 7619689 w 9901550"/>
              <a:gd name="connsiteY363" fmla="*/ 3743228 h 5927527"/>
              <a:gd name="connsiteX364" fmla="*/ 7434187 w 9901550"/>
              <a:gd name="connsiteY364" fmla="*/ 3557726 h 5927527"/>
              <a:gd name="connsiteX365" fmla="*/ 7619689 w 9901550"/>
              <a:gd name="connsiteY365" fmla="*/ 3372225 h 5927527"/>
              <a:gd name="connsiteX366" fmla="*/ 9289846 w 9901550"/>
              <a:gd name="connsiteY366" fmla="*/ 2954365 h 5927527"/>
              <a:gd name="connsiteX367" fmla="*/ 9336702 w 9901550"/>
              <a:gd name="connsiteY367" fmla="*/ 3001222 h 5927527"/>
              <a:gd name="connsiteX368" fmla="*/ 9289846 w 9901550"/>
              <a:gd name="connsiteY368" fmla="*/ 3048079 h 5927527"/>
              <a:gd name="connsiteX369" fmla="*/ 9242989 w 9901550"/>
              <a:gd name="connsiteY369" fmla="*/ 3001222 h 5927527"/>
              <a:gd name="connsiteX370" fmla="*/ 9289846 w 9901550"/>
              <a:gd name="connsiteY370" fmla="*/ 2954365 h 5927527"/>
              <a:gd name="connsiteX371" fmla="*/ 8733340 w 9901550"/>
              <a:gd name="connsiteY371" fmla="*/ 2907508 h 5927527"/>
              <a:gd name="connsiteX372" fmla="*/ 8827054 w 9901550"/>
              <a:gd name="connsiteY372" fmla="*/ 3001221 h 5927527"/>
              <a:gd name="connsiteX373" fmla="*/ 8733340 w 9901550"/>
              <a:gd name="connsiteY373" fmla="*/ 3094935 h 5927527"/>
              <a:gd name="connsiteX374" fmla="*/ 8697034 w 9901550"/>
              <a:gd name="connsiteY374" fmla="*/ 3087604 h 5927527"/>
              <a:gd name="connsiteX375" fmla="*/ 8696959 w 9901550"/>
              <a:gd name="connsiteY375" fmla="*/ 3087553 h 5927527"/>
              <a:gd name="connsiteX376" fmla="*/ 8696764 w 9901550"/>
              <a:gd name="connsiteY376" fmla="*/ 3087513 h 5927527"/>
              <a:gd name="connsiteX377" fmla="*/ 8680809 w 9901550"/>
              <a:gd name="connsiteY377" fmla="*/ 3076702 h 5927527"/>
              <a:gd name="connsiteX378" fmla="*/ 8667228 w 9901550"/>
              <a:gd name="connsiteY378" fmla="*/ 3067575 h 5927527"/>
              <a:gd name="connsiteX379" fmla="*/ 8667130 w 9901550"/>
              <a:gd name="connsiteY379" fmla="*/ 3067431 h 5927527"/>
              <a:gd name="connsiteX380" fmla="*/ 8666987 w 9901550"/>
              <a:gd name="connsiteY380" fmla="*/ 3067334 h 5927527"/>
              <a:gd name="connsiteX381" fmla="*/ 8657924 w 9901550"/>
              <a:gd name="connsiteY381" fmla="*/ 3053847 h 5927527"/>
              <a:gd name="connsiteX382" fmla="*/ 8647049 w 9901550"/>
              <a:gd name="connsiteY382" fmla="*/ 3037799 h 5927527"/>
              <a:gd name="connsiteX383" fmla="*/ 8647009 w 9901550"/>
              <a:gd name="connsiteY383" fmla="*/ 3037602 h 5927527"/>
              <a:gd name="connsiteX384" fmla="*/ 8646958 w 9901550"/>
              <a:gd name="connsiteY384" fmla="*/ 3037527 h 5927527"/>
              <a:gd name="connsiteX385" fmla="*/ 8639627 w 9901550"/>
              <a:gd name="connsiteY385" fmla="*/ 3001221 h 5927527"/>
              <a:gd name="connsiteX386" fmla="*/ 8646958 w 9901550"/>
              <a:gd name="connsiteY386" fmla="*/ 2964916 h 5927527"/>
              <a:gd name="connsiteX387" fmla="*/ 8647009 w 9901550"/>
              <a:gd name="connsiteY387" fmla="*/ 2964840 h 5927527"/>
              <a:gd name="connsiteX388" fmla="*/ 8647049 w 9901550"/>
              <a:gd name="connsiteY388" fmla="*/ 2964645 h 5927527"/>
              <a:gd name="connsiteX389" fmla="*/ 8657890 w 9901550"/>
              <a:gd name="connsiteY389" fmla="*/ 2948647 h 5927527"/>
              <a:gd name="connsiteX390" fmla="*/ 8666987 w 9901550"/>
              <a:gd name="connsiteY390" fmla="*/ 2935109 h 5927527"/>
              <a:gd name="connsiteX391" fmla="*/ 8667130 w 9901550"/>
              <a:gd name="connsiteY391" fmla="*/ 2935011 h 5927527"/>
              <a:gd name="connsiteX392" fmla="*/ 8667228 w 9901550"/>
              <a:gd name="connsiteY392" fmla="*/ 2934868 h 5927527"/>
              <a:gd name="connsiteX393" fmla="*/ 8680764 w 9901550"/>
              <a:gd name="connsiteY393" fmla="*/ 2925772 h 5927527"/>
              <a:gd name="connsiteX394" fmla="*/ 8696764 w 9901550"/>
              <a:gd name="connsiteY394" fmla="*/ 2914930 h 5927527"/>
              <a:gd name="connsiteX395" fmla="*/ 8696959 w 9901550"/>
              <a:gd name="connsiteY395" fmla="*/ 2914890 h 5927527"/>
              <a:gd name="connsiteX396" fmla="*/ 8697034 w 9901550"/>
              <a:gd name="connsiteY396" fmla="*/ 2914840 h 5927527"/>
              <a:gd name="connsiteX397" fmla="*/ 8733340 w 9901550"/>
              <a:gd name="connsiteY397" fmla="*/ 2907508 h 5927527"/>
              <a:gd name="connsiteX398" fmla="*/ 8176195 w 9901550"/>
              <a:gd name="connsiteY398" fmla="*/ 2838828 h 5927527"/>
              <a:gd name="connsiteX399" fmla="*/ 8338588 w 9901550"/>
              <a:gd name="connsiteY399" fmla="*/ 3001222 h 5927527"/>
              <a:gd name="connsiteX400" fmla="*/ 8176195 w 9901550"/>
              <a:gd name="connsiteY400" fmla="*/ 3163617 h 5927527"/>
              <a:gd name="connsiteX401" fmla="*/ 8013800 w 9901550"/>
              <a:gd name="connsiteY401" fmla="*/ 3001222 h 5927527"/>
              <a:gd name="connsiteX402" fmla="*/ 8176195 w 9901550"/>
              <a:gd name="connsiteY402" fmla="*/ 2838828 h 5927527"/>
              <a:gd name="connsiteX403" fmla="*/ 9289846 w 9901550"/>
              <a:gd name="connsiteY403" fmla="*/ 2378604 h 5927527"/>
              <a:gd name="connsiteX404" fmla="*/ 9355959 w 9901550"/>
              <a:gd name="connsiteY404" fmla="*/ 2444075 h 5927527"/>
              <a:gd name="connsiteX405" fmla="*/ 9289846 w 9901550"/>
              <a:gd name="connsiteY405" fmla="*/ 2510188 h 5927527"/>
              <a:gd name="connsiteX406" fmla="*/ 9223733 w 9901550"/>
              <a:gd name="connsiteY406" fmla="*/ 2444075 h 5927527"/>
              <a:gd name="connsiteX407" fmla="*/ 9289846 w 9901550"/>
              <a:gd name="connsiteY407" fmla="*/ 2378604 h 5927527"/>
              <a:gd name="connsiteX408" fmla="*/ 8733341 w 9901550"/>
              <a:gd name="connsiteY408" fmla="*/ 2316342 h 5927527"/>
              <a:gd name="connsiteX409" fmla="*/ 8783186 w 9901550"/>
              <a:gd name="connsiteY409" fmla="*/ 2326382 h 5927527"/>
              <a:gd name="connsiteX410" fmla="*/ 8783262 w 9901550"/>
              <a:gd name="connsiteY410" fmla="*/ 2326432 h 5927527"/>
              <a:gd name="connsiteX411" fmla="*/ 8783457 w 9901550"/>
              <a:gd name="connsiteY411" fmla="*/ 2326472 h 5927527"/>
              <a:gd name="connsiteX412" fmla="*/ 8805377 w 9901550"/>
              <a:gd name="connsiteY412" fmla="*/ 2341293 h 5927527"/>
              <a:gd name="connsiteX413" fmla="*/ 8824006 w 9901550"/>
              <a:gd name="connsiteY413" fmla="*/ 2353812 h 5927527"/>
              <a:gd name="connsiteX414" fmla="*/ 8824103 w 9901550"/>
              <a:gd name="connsiteY414" fmla="*/ 2353955 h 5927527"/>
              <a:gd name="connsiteX415" fmla="*/ 8824247 w 9901550"/>
              <a:gd name="connsiteY415" fmla="*/ 2354052 h 5927527"/>
              <a:gd name="connsiteX416" fmla="*/ 8836766 w 9901550"/>
              <a:gd name="connsiteY416" fmla="*/ 2372684 h 5927527"/>
              <a:gd name="connsiteX417" fmla="*/ 8851586 w 9901550"/>
              <a:gd name="connsiteY417" fmla="*/ 2394601 h 5927527"/>
              <a:gd name="connsiteX418" fmla="*/ 8851626 w 9901550"/>
              <a:gd name="connsiteY418" fmla="*/ 2394796 h 5927527"/>
              <a:gd name="connsiteX419" fmla="*/ 8851677 w 9901550"/>
              <a:gd name="connsiteY419" fmla="*/ 2394872 h 5927527"/>
              <a:gd name="connsiteX420" fmla="*/ 8861716 w 9901550"/>
              <a:gd name="connsiteY420" fmla="*/ 2444717 h 5927527"/>
              <a:gd name="connsiteX421" fmla="*/ 8733341 w 9901550"/>
              <a:gd name="connsiteY421" fmla="*/ 2573092 h 5927527"/>
              <a:gd name="connsiteX422" fmla="*/ 8683496 w 9901550"/>
              <a:gd name="connsiteY422" fmla="*/ 2563053 h 5927527"/>
              <a:gd name="connsiteX423" fmla="*/ 8683420 w 9901550"/>
              <a:gd name="connsiteY423" fmla="*/ 2563002 h 5927527"/>
              <a:gd name="connsiteX424" fmla="*/ 8683225 w 9901550"/>
              <a:gd name="connsiteY424" fmla="*/ 2562963 h 5927527"/>
              <a:gd name="connsiteX425" fmla="*/ 8661295 w 9901550"/>
              <a:gd name="connsiteY425" fmla="*/ 2548134 h 5927527"/>
              <a:gd name="connsiteX426" fmla="*/ 8642676 w 9901550"/>
              <a:gd name="connsiteY426" fmla="*/ 2535623 h 5927527"/>
              <a:gd name="connsiteX427" fmla="*/ 8642579 w 9901550"/>
              <a:gd name="connsiteY427" fmla="*/ 2535479 h 5927527"/>
              <a:gd name="connsiteX428" fmla="*/ 8642436 w 9901550"/>
              <a:gd name="connsiteY428" fmla="*/ 2535382 h 5927527"/>
              <a:gd name="connsiteX429" fmla="*/ 8629916 w 9901550"/>
              <a:gd name="connsiteY429" fmla="*/ 2516751 h 5927527"/>
              <a:gd name="connsiteX430" fmla="*/ 8615096 w 9901550"/>
              <a:gd name="connsiteY430" fmla="*/ 2494834 h 5927527"/>
              <a:gd name="connsiteX431" fmla="*/ 8615056 w 9901550"/>
              <a:gd name="connsiteY431" fmla="*/ 2494638 h 5927527"/>
              <a:gd name="connsiteX432" fmla="*/ 8615005 w 9901550"/>
              <a:gd name="connsiteY432" fmla="*/ 2494563 h 5927527"/>
              <a:gd name="connsiteX433" fmla="*/ 8604966 w 9901550"/>
              <a:gd name="connsiteY433" fmla="*/ 2444717 h 5927527"/>
              <a:gd name="connsiteX434" fmla="*/ 8615005 w 9901550"/>
              <a:gd name="connsiteY434" fmla="*/ 2394872 h 5927527"/>
              <a:gd name="connsiteX435" fmla="*/ 8615056 w 9901550"/>
              <a:gd name="connsiteY435" fmla="*/ 2394796 h 5927527"/>
              <a:gd name="connsiteX436" fmla="*/ 8615096 w 9901550"/>
              <a:gd name="connsiteY436" fmla="*/ 2394601 h 5927527"/>
              <a:gd name="connsiteX437" fmla="*/ 8629916 w 9901550"/>
              <a:gd name="connsiteY437" fmla="*/ 2372683 h 5927527"/>
              <a:gd name="connsiteX438" fmla="*/ 8642436 w 9901550"/>
              <a:gd name="connsiteY438" fmla="*/ 2354052 h 5927527"/>
              <a:gd name="connsiteX439" fmla="*/ 8642579 w 9901550"/>
              <a:gd name="connsiteY439" fmla="*/ 2353955 h 5927527"/>
              <a:gd name="connsiteX440" fmla="*/ 8642676 w 9901550"/>
              <a:gd name="connsiteY440" fmla="*/ 2353812 h 5927527"/>
              <a:gd name="connsiteX441" fmla="*/ 8661295 w 9901550"/>
              <a:gd name="connsiteY441" fmla="*/ 2341300 h 5927527"/>
              <a:gd name="connsiteX442" fmla="*/ 8683225 w 9901550"/>
              <a:gd name="connsiteY442" fmla="*/ 2326472 h 5927527"/>
              <a:gd name="connsiteX443" fmla="*/ 8683420 w 9901550"/>
              <a:gd name="connsiteY443" fmla="*/ 2326432 h 5927527"/>
              <a:gd name="connsiteX444" fmla="*/ 8683496 w 9901550"/>
              <a:gd name="connsiteY444" fmla="*/ 2326382 h 5927527"/>
              <a:gd name="connsiteX445" fmla="*/ 8733341 w 9901550"/>
              <a:gd name="connsiteY445" fmla="*/ 2316342 h 5927527"/>
              <a:gd name="connsiteX446" fmla="*/ 8176194 w 9901550"/>
              <a:gd name="connsiteY446" fmla="*/ 2230973 h 5927527"/>
              <a:gd name="connsiteX447" fmla="*/ 8389938 w 9901550"/>
              <a:gd name="connsiteY447" fmla="*/ 2444717 h 5927527"/>
              <a:gd name="connsiteX448" fmla="*/ 8176194 w 9901550"/>
              <a:gd name="connsiteY448" fmla="*/ 2658462 h 5927527"/>
              <a:gd name="connsiteX449" fmla="*/ 7962450 w 9901550"/>
              <a:gd name="connsiteY449" fmla="*/ 2444717 h 5927527"/>
              <a:gd name="connsiteX450" fmla="*/ 8176194 w 9901550"/>
              <a:gd name="connsiteY450" fmla="*/ 2230973 h 5927527"/>
              <a:gd name="connsiteX451" fmla="*/ 9846351 w 9901550"/>
              <a:gd name="connsiteY451" fmla="*/ 1849709 h 5927527"/>
              <a:gd name="connsiteX452" fmla="*/ 9884221 w 9901550"/>
              <a:gd name="connsiteY452" fmla="*/ 1887579 h 5927527"/>
              <a:gd name="connsiteX453" fmla="*/ 9884088 w 9901550"/>
              <a:gd name="connsiteY453" fmla="*/ 1887897 h 5927527"/>
              <a:gd name="connsiteX454" fmla="*/ 9884221 w 9901550"/>
              <a:gd name="connsiteY454" fmla="*/ 1888215 h 5927527"/>
              <a:gd name="connsiteX455" fmla="*/ 9846351 w 9901550"/>
              <a:gd name="connsiteY455" fmla="*/ 1926085 h 5927527"/>
              <a:gd name="connsiteX456" fmla="*/ 9808480 w 9901550"/>
              <a:gd name="connsiteY456" fmla="*/ 1888215 h 5927527"/>
              <a:gd name="connsiteX457" fmla="*/ 9808613 w 9901550"/>
              <a:gd name="connsiteY457" fmla="*/ 1887897 h 5927527"/>
              <a:gd name="connsiteX458" fmla="*/ 9808480 w 9901550"/>
              <a:gd name="connsiteY458" fmla="*/ 1887579 h 5927527"/>
              <a:gd name="connsiteX459" fmla="*/ 9846351 w 9901550"/>
              <a:gd name="connsiteY459" fmla="*/ 1849709 h 5927527"/>
              <a:gd name="connsiteX460" fmla="*/ 9289846 w 9901550"/>
              <a:gd name="connsiteY460" fmla="*/ 1802846 h 5927527"/>
              <a:gd name="connsiteX461" fmla="*/ 9374573 w 9901550"/>
              <a:gd name="connsiteY461" fmla="*/ 1887573 h 5927527"/>
              <a:gd name="connsiteX462" fmla="*/ 9374508 w 9901550"/>
              <a:gd name="connsiteY462" fmla="*/ 1887897 h 5927527"/>
              <a:gd name="connsiteX463" fmla="*/ 9374573 w 9901550"/>
              <a:gd name="connsiteY463" fmla="*/ 1888221 h 5927527"/>
              <a:gd name="connsiteX464" fmla="*/ 9289846 w 9901550"/>
              <a:gd name="connsiteY464" fmla="*/ 1972949 h 5927527"/>
              <a:gd name="connsiteX465" fmla="*/ 9205118 w 9901550"/>
              <a:gd name="connsiteY465" fmla="*/ 1888221 h 5927527"/>
              <a:gd name="connsiteX466" fmla="*/ 9205183 w 9901550"/>
              <a:gd name="connsiteY466" fmla="*/ 1887897 h 5927527"/>
              <a:gd name="connsiteX467" fmla="*/ 9205118 w 9901550"/>
              <a:gd name="connsiteY467" fmla="*/ 1887573 h 5927527"/>
              <a:gd name="connsiteX468" fmla="*/ 9289846 w 9901550"/>
              <a:gd name="connsiteY468" fmla="*/ 1802846 h 5927527"/>
              <a:gd name="connsiteX469" fmla="*/ 8733341 w 9901550"/>
              <a:gd name="connsiteY469" fmla="*/ 1725828 h 5927527"/>
              <a:gd name="connsiteX470" fmla="*/ 8895094 w 9901550"/>
              <a:gd name="connsiteY470" fmla="*/ 1887580 h 5927527"/>
              <a:gd name="connsiteX471" fmla="*/ 8895028 w 9901550"/>
              <a:gd name="connsiteY471" fmla="*/ 1887898 h 5927527"/>
              <a:gd name="connsiteX472" fmla="*/ 8895094 w 9901550"/>
              <a:gd name="connsiteY472" fmla="*/ 1888215 h 5927527"/>
              <a:gd name="connsiteX473" fmla="*/ 8733341 w 9901550"/>
              <a:gd name="connsiteY473" fmla="*/ 2049968 h 5927527"/>
              <a:gd name="connsiteX474" fmla="*/ 8571589 w 9901550"/>
              <a:gd name="connsiteY474" fmla="*/ 1888215 h 5927527"/>
              <a:gd name="connsiteX475" fmla="*/ 8571653 w 9901550"/>
              <a:gd name="connsiteY475" fmla="*/ 1887898 h 5927527"/>
              <a:gd name="connsiteX476" fmla="*/ 8571589 w 9901550"/>
              <a:gd name="connsiteY476" fmla="*/ 1887580 h 5927527"/>
              <a:gd name="connsiteX477" fmla="*/ 8733341 w 9901550"/>
              <a:gd name="connsiteY477" fmla="*/ 1725828 h 5927527"/>
              <a:gd name="connsiteX478" fmla="*/ 9846351 w 9901550"/>
              <a:gd name="connsiteY478" fmla="*/ 1283568 h 5927527"/>
              <a:gd name="connsiteX479" fmla="*/ 9893850 w 9901550"/>
              <a:gd name="connsiteY479" fmla="*/ 1331067 h 5927527"/>
              <a:gd name="connsiteX480" fmla="*/ 9893849 w 9901550"/>
              <a:gd name="connsiteY480" fmla="*/ 1331071 h 5927527"/>
              <a:gd name="connsiteX481" fmla="*/ 9893850 w 9901550"/>
              <a:gd name="connsiteY481" fmla="*/ 1331074 h 5927527"/>
              <a:gd name="connsiteX482" fmla="*/ 9846351 w 9901550"/>
              <a:gd name="connsiteY482" fmla="*/ 1378572 h 5927527"/>
              <a:gd name="connsiteX483" fmla="*/ 9798852 w 9901550"/>
              <a:gd name="connsiteY483" fmla="*/ 1331074 h 5927527"/>
              <a:gd name="connsiteX484" fmla="*/ 9798853 w 9901550"/>
              <a:gd name="connsiteY484" fmla="*/ 1331071 h 5927527"/>
              <a:gd name="connsiteX485" fmla="*/ 9798852 w 9901550"/>
              <a:gd name="connsiteY485" fmla="*/ 1331067 h 5927527"/>
              <a:gd name="connsiteX486" fmla="*/ 9846351 w 9901550"/>
              <a:gd name="connsiteY486" fmla="*/ 1283568 h 5927527"/>
              <a:gd name="connsiteX487" fmla="*/ 9289846 w 9901550"/>
              <a:gd name="connsiteY487" fmla="*/ 1227085 h 5927527"/>
              <a:gd name="connsiteX488" fmla="*/ 9393829 w 9901550"/>
              <a:gd name="connsiteY488" fmla="*/ 1331069 h 5927527"/>
              <a:gd name="connsiteX489" fmla="*/ 9393764 w 9901550"/>
              <a:gd name="connsiteY489" fmla="*/ 1331392 h 5927527"/>
              <a:gd name="connsiteX490" fmla="*/ 9393829 w 9901550"/>
              <a:gd name="connsiteY490" fmla="*/ 1331716 h 5927527"/>
              <a:gd name="connsiteX491" fmla="*/ 9289846 w 9901550"/>
              <a:gd name="connsiteY491" fmla="*/ 1435699 h 5927527"/>
              <a:gd name="connsiteX492" fmla="*/ 9185862 w 9901550"/>
              <a:gd name="connsiteY492" fmla="*/ 1331716 h 5927527"/>
              <a:gd name="connsiteX493" fmla="*/ 9185928 w 9901550"/>
              <a:gd name="connsiteY493" fmla="*/ 1331392 h 5927527"/>
              <a:gd name="connsiteX494" fmla="*/ 9185862 w 9901550"/>
              <a:gd name="connsiteY494" fmla="*/ 1331069 h 5927527"/>
              <a:gd name="connsiteX495" fmla="*/ 9289846 w 9901550"/>
              <a:gd name="connsiteY495" fmla="*/ 1227085 h 5927527"/>
              <a:gd name="connsiteX496" fmla="*/ 8733341 w 9901550"/>
              <a:gd name="connsiteY496" fmla="*/ 1144925 h 5927527"/>
              <a:gd name="connsiteX497" fmla="*/ 8919484 w 9901550"/>
              <a:gd name="connsiteY497" fmla="*/ 1331069 h 5927527"/>
              <a:gd name="connsiteX498" fmla="*/ 8919483 w 9901550"/>
              <a:gd name="connsiteY498" fmla="*/ 1331072 h 5927527"/>
              <a:gd name="connsiteX499" fmla="*/ 8919484 w 9901550"/>
              <a:gd name="connsiteY499" fmla="*/ 1331076 h 5927527"/>
              <a:gd name="connsiteX500" fmla="*/ 8733341 w 9901550"/>
              <a:gd name="connsiteY500" fmla="*/ 1517219 h 5927527"/>
              <a:gd name="connsiteX501" fmla="*/ 8547197 w 9901550"/>
              <a:gd name="connsiteY501" fmla="*/ 1331076 h 5927527"/>
              <a:gd name="connsiteX502" fmla="*/ 8547198 w 9901550"/>
              <a:gd name="connsiteY502" fmla="*/ 1331072 h 5927527"/>
              <a:gd name="connsiteX503" fmla="*/ 8547197 w 9901550"/>
              <a:gd name="connsiteY503" fmla="*/ 1331069 h 5927527"/>
              <a:gd name="connsiteX504" fmla="*/ 8733341 w 9901550"/>
              <a:gd name="connsiteY504" fmla="*/ 1144925 h 5927527"/>
              <a:gd name="connsiteX505" fmla="*/ 9846351 w 9901550"/>
              <a:gd name="connsiteY505" fmla="*/ 721287 h 5927527"/>
              <a:gd name="connsiteX506" fmla="*/ 9899627 w 9901550"/>
              <a:gd name="connsiteY506" fmla="*/ 774563 h 5927527"/>
              <a:gd name="connsiteX507" fmla="*/ 9899626 w 9901550"/>
              <a:gd name="connsiteY507" fmla="*/ 774566 h 5927527"/>
              <a:gd name="connsiteX508" fmla="*/ 9899627 w 9901550"/>
              <a:gd name="connsiteY508" fmla="*/ 774569 h 5927527"/>
              <a:gd name="connsiteX509" fmla="*/ 9846351 w 9901550"/>
              <a:gd name="connsiteY509" fmla="*/ 827844 h 5927527"/>
              <a:gd name="connsiteX510" fmla="*/ 9793075 w 9901550"/>
              <a:gd name="connsiteY510" fmla="*/ 774569 h 5927527"/>
              <a:gd name="connsiteX511" fmla="*/ 9793076 w 9901550"/>
              <a:gd name="connsiteY511" fmla="*/ 774566 h 5927527"/>
              <a:gd name="connsiteX512" fmla="*/ 9793075 w 9901550"/>
              <a:gd name="connsiteY512" fmla="*/ 774563 h 5927527"/>
              <a:gd name="connsiteX513" fmla="*/ 9846351 w 9901550"/>
              <a:gd name="connsiteY513" fmla="*/ 721287 h 5927527"/>
              <a:gd name="connsiteX514" fmla="*/ 9289847 w 9901550"/>
              <a:gd name="connsiteY514" fmla="*/ 657747 h 5927527"/>
              <a:gd name="connsiteX515" fmla="*/ 9406667 w 9901550"/>
              <a:gd name="connsiteY515" fmla="*/ 774568 h 5927527"/>
              <a:gd name="connsiteX516" fmla="*/ 9406601 w 9901550"/>
              <a:gd name="connsiteY516" fmla="*/ 774885 h 5927527"/>
              <a:gd name="connsiteX517" fmla="*/ 9406667 w 9901550"/>
              <a:gd name="connsiteY517" fmla="*/ 775204 h 5927527"/>
              <a:gd name="connsiteX518" fmla="*/ 9289847 w 9901550"/>
              <a:gd name="connsiteY518" fmla="*/ 892025 h 5927527"/>
              <a:gd name="connsiteX519" fmla="*/ 9173025 w 9901550"/>
              <a:gd name="connsiteY519" fmla="*/ 775204 h 5927527"/>
              <a:gd name="connsiteX520" fmla="*/ 9173089 w 9901550"/>
              <a:gd name="connsiteY520" fmla="*/ 774886 h 5927527"/>
              <a:gd name="connsiteX521" fmla="*/ 9173025 w 9901550"/>
              <a:gd name="connsiteY521" fmla="*/ 774568 h 5927527"/>
              <a:gd name="connsiteX522" fmla="*/ 9289847 w 9901550"/>
              <a:gd name="connsiteY522" fmla="*/ 657747 h 5927527"/>
              <a:gd name="connsiteX523" fmla="*/ 8733165 w 9901550"/>
              <a:gd name="connsiteY523" fmla="*/ 568394 h 5927527"/>
              <a:gd name="connsiteX524" fmla="*/ 8738850 w 9901550"/>
              <a:gd name="connsiteY524" fmla="*/ 568939 h 5927527"/>
              <a:gd name="connsiteX525" fmla="*/ 8739361 w 9901550"/>
              <a:gd name="connsiteY525" fmla="*/ 568866 h 5927527"/>
              <a:gd name="connsiteX526" fmla="*/ 8742720 w 9901550"/>
              <a:gd name="connsiteY526" fmla="*/ 569310 h 5927527"/>
              <a:gd name="connsiteX527" fmla="*/ 8772517 w 9901550"/>
              <a:gd name="connsiteY527" fmla="*/ 572166 h 5927527"/>
              <a:gd name="connsiteX528" fmla="*/ 8779110 w 9901550"/>
              <a:gd name="connsiteY528" fmla="*/ 574120 h 5927527"/>
              <a:gd name="connsiteX529" fmla="*/ 8780734 w 9901550"/>
              <a:gd name="connsiteY529" fmla="*/ 574335 h 5927527"/>
              <a:gd name="connsiteX530" fmla="*/ 8786198 w 9901550"/>
              <a:gd name="connsiteY530" fmla="*/ 576220 h 5927527"/>
              <a:gd name="connsiteX531" fmla="*/ 8810698 w 9901550"/>
              <a:gd name="connsiteY531" fmla="*/ 583481 h 5927527"/>
              <a:gd name="connsiteX532" fmla="*/ 8817299 w 9901550"/>
              <a:gd name="connsiteY532" fmla="*/ 586955 h 5927527"/>
              <a:gd name="connsiteX533" fmla="*/ 8820184 w 9901550"/>
              <a:gd name="connsiteY533" fmla="*/ 587951 h 5927527"/>
              <a:gd name="connsiteX534" fmla="*/ 8828406 w 9901550"/>
              <a:gd name="connsiteY534" fmla="*/ 592800 h 5927527"/>
              <a:gd name="connsiteX535" fmla="*/ 8846535 w 9901550"/>
              <a:gd name="connsiteY535" fmla="*/ 602340 h 5927527"/>
              <a:gd name="connsiteX536" fmla="*/ 8851608 w 9901550"/>
              <a:gd name="connsiteY536" fmla="*/ 606484 h 5927527"/>
              <a:gd name="connsiteX537" fmla="*/ 8855065 w 9901550"/>
              <a:gd name="connsiteY537" fmla="*/ 608523 h 5927527"/>
              <a:gd name="connsiteX538" fmla="*/ 8858018 w 9901550"/>
              <a:gd name="connsiteY538" fmla="*/ 611719 h 5927527"/>
              <a:gd name="connsiteX539" fmla="*/ 8878857 w 9901550"/>
              <a:gd name="connsiteY539" fmla="*/ 628742 h 5927527"/>
              <a:gd name="connsiteX540" fmla="*/ 8891949 w 9901550"/>
              <a:gd name="connsiteY540" fmla="*/ 648458 h 5927527"/>
              <a:gd name="connsiteX541" fmla="*/ 8908655 w 9901550"/>
              <a:gd name="connsiteY541" fmla="*/ 666546 h 5927527"/>
              <a:gd name="connsiteX542" fmla="*/ 8914857 w 9901550"/>
              <a:gd name="connsiteY542" fmla="*/ 682955 h 5927527"/>
              <a:gd name="connsiteX543" fmla="*/ 8924117 w 9901550"/>
              <a:gd name="connsiteY543" fmla="*/ 696901 h 5927527"/>
              <a:gd name="connsiteX544" fmla="*/ 8928352 w 9901550"/>
              <a:gd name="connsiteY544" fmla="*/ 718665 h 5927527"/>
              <a:gd name="connsiteX545" fmla="*/ 8936578 w 9901550"/>
              <a:gd name="connsiteY545" fmla="*/ 740430 h 5927527"/>
              <a:gd name="connsiteX546" fmla="*/ 8938781 w 9901550"/>
              <a:gd name="connsiteY546" fmla="*/ 772260 h 5927527"/>
              <a:gd name="connsiteX547" fmla="*/ 8939204 w 9901550"/>
              <a:gd name="connsiteY547" fmla="*/ 774434 h 5927527"/>
              <a:gd name="connsiteX548" fmla="*/ 8939003 w 9901550"/>
              <a:gd name="connsiteY548" fmla="*/ 775467 h 5927527"/>
              <a:gd name="connsiteX549" fmla="*/ 8939374 w 9901550"/>
              <a:gd name="connsiteY549" fmla="*/ 780829 h 5927527"/>
              <a:gd name="connsiteX550" fmla="*/ 8933906 w 9901550"/>
              <a:gd name="connsiteY550" fmla="*/ 822202 h 5927527"/>
              <a:gd name="connsiteX551" fmla="*/ 8926978 w 9901550"/>
              <a:gd name="connsiteY551" fmla="*/ 837265 h 5927527"/>
              <a:gd name="connsiteX552" fmla="*/ 8924117 w 9901550"/>
              <a:gd name="connsiteY552" fmla="*/ 851967 h 5927527"/>
              <a:gd name="connsiteX553" fmla="*/ 8911425 w 9901550"/>
              <a:gd name="connsiteY553" fmla="*/ 871080 h 5927527"/>
              <a:gd name="connsiteX554" fmla="*/ 8899718 w 9901550"/>
              <a:gd name="connsiteY554" fmla="*/ 896533 h 5927527"/>
              <a:gd name="connsiteX555" fmla="*/ 8886283 w 9901550"/>
              <a:gd name="connsiteY555" fmla="*/ 908942 h 5927527"/>
              <a:gd name="connsiteX556" fmla="*/ 8878856 w 9901550"/>
              <a:gd name="connsiteY556" fmla="*/ 920126 h 5927527"/>
              <a:gd name="connsiteX557" fmla="*/ 8846534 w 9901550"/>
              <a:gd name="connsiteY557" fmla="*/ 946528 h 5927527"/>
              <a:gd name="connsiteX558" fmla="*/ 8844334 w 9901550"/>
              <a:gd name="connsiteY558" fmla="*/ 947686 h 5927527"/>
              <a:gd name="connsiteX559" fmla="*/ 8841695 w 9901550"/>
              <a:gd name="connsiteY559" fmla="*/ 950123 h 5927527"/>
              <a:gd name="connsiteX560" fmla="*/ 8767810 w 9901550"/>
              <a:gd name="connsiteY560" fmla="*/ 978046 h 5927527"/>
              <a:gd name="connsiteX561" fmla="*/ 8734266 w 9901550"/>
              <a:gd name="connsiteY561" fmla="*/ 980368 h 5927527"/>
              <a:gd name="connsiteX562" fmla="*/ 8733165 w 9901550"/>
              <a:gd name="connsiteY562" fmla="*/ 980473 h 5927527"/>
              <a:gd name="connsiteX563" fmla="*/ 8732987 w 9901550"/>
              <a:gd name="connsiteY563" fmla="*/ 980456 h 5927527"/>
              <a:gd name="connsiteX564" fmla="*/ 8727412 w 9901550"/>
              <a:gd name="connsiteY564" fmla="*/ 980842 h 5927527"/>
              <a:gd name="connsiteX565" fmla="*/ 8702082 w 9901550"/>
              <a:gd name="connsiteY565" fmla="*/ 977494 h 5927527"/>
              <a:gd name="connsiteX566" fmla="*/ 8693812 w 9901550"/>
              <a:gd name="connsiteY566" fmla="*/ 976701 h 5927527"/>
              <a:gd name="connsiteX567" fmla="*/ 8691982 w 9901550"/>
              <a:gd name="connsiteY567" fmla="*/ 976159 h 5927527"/>
              <a:gd name="connsiteX568" fmla="*/ 8686038 w 9901550"/>
              <a:gd name="connsiteY568" fmla="*/ 975373 h 5927527"/>
              <a:gd name="connsiteX569" fmla="*/ 8666035 w 9901550"/>
              <a:gd name="connsiteY569" fmla="*/ 968469 h 5927527"/>
              <a:gd name="connsiteX570" fmla="*/ 8655632 w 9901550"/>
              <a:gd name="connsiteY570" fmla="*/ 965386 h 5927527"/>
              <a:gd name="connsiteX571" fmla="*/ 8652829 w 9901550"/>
              <a:gd name="connsiteY571" fmla="*/ 963911 h 5927527"/>
              <a:gd name="connsiteX572" fmla="*/ 8646588 w 9901550"/>
              <a:gd name="connsiteY572" fmla="*/ 961757 h 5927527"/>
              <a:gd name="connsiteX573" fmla="*/ 8628806 w 9901550"/>
              <a:gd name="connsiteY573" fmla="*/ 951270 h 5927527"/>
              <a:gd name="connsiteX574" fmla="*/ 8619795 w 9901550"/>
              <a:gd name="connsiteY574" fmla="*/ 946528 h 5927527"/>
              <a:gd name="connsiteX575" fmla="*/ 8617273 w 9901550"/>
              <a:gd name="connsiteY575" fmla="*/ 944468 h 5927527"/>
              <a:gd name="connsiteX576" fmla="*/ 8611707 w 9901550"/>
              <a:gd name="connsiteY576" fmla="*/ 941186 h 5927527"/>
              <a:gd name="connsiteX577" fmla="*/ 8606954 w 9901550"/>
              <a:gd name="connsiteY577" fmla="*/ 936039 h 5927527"/>
              <a:gd name="connsiteX578" fmla="*/ 8587473 w 9901550"/>
              <a:gd name="connsiteY578" fmla="*/ 920126 h 5927527"/>
              <a:gd name="connsiteX579" fmla="*/ 8575234 w 9901550"/>
              <a:gd name="connsiteY579" fmla="*/ 901695 h 5927527"/>
              <a:gd name="connsiteX580" fmla="*/ 8558117 w 9901550"/>
              <a:gd name="connsiteY580" fmla="*/ 883162 h 5927527"/>
              <a:gd name="connsiteX581" fmla="*/ 8551763 w 9901550"/>
              <a:gd name="connsiteY581" fmla="*/ 866350 h 5927527"/>
              <a:gd name="connsiteX582" fmla="*/ 8542212 w 9901550"/>
              <a:gd name="connsiteY582" fmla="*/ 851967 h 5927527"/>
              <a:gd name="connsiteX583" fmla="*/ 8537844 w 9901550"/>
              <a:gd name="connsiteY583" fmla="*/ 829519 h 5927527"/>
              <a:gd name="connsiteX584" fmla="*/ 8530194 w 9901550"/>
              <a:gd name="connsiteY584" fmla="*/ 809278 h 5927527"/>
              <a:gd name="connsiteX585" fmla="*/ 8528145 w 9901550"/>
              <a:gd name="connsiteY585" fmla="*/ 779677 h 5927527"/>
              <a:gd name="connsiteX586" fmla="*/ 8527125 w 9901550"/>
              <a:gd name="connsiteY586" fmla="*/ 774434 h 5927527"/>
              <a:gd name="connsiteX587" fmla="*/ 8527610 w 9901550"/>
              <a:gd name="connsiteY587" fmla="*/ 771942 h 5927527"/>
              <a:gd name="connsiteX588" fmla="*/ 8527398 w 9901550"/>
              <a:gd name="connsiteY588" fmla="*/ 768879 h 5927527"/>
              <a:gd name="connsiteX589" fmla="*/ 8532866 w 9901550"/>
              <a:gd name="connsiteY589" fmla="*/ 727506 h 5927527"/>
              <a:gd name="connsiteX590" fmla="*/ 8539052 w 9901550"/>
              <a:gd name="connsiteY590" fmla="*/ 713137 h 5927527"/>
              <a:gd name="connsiteX591" fmla="*/ 8542212 w 9901550"/>
              <a:gd name="connsiteY591" fmla="*/ 696901 h 5927527"/>
              <a:gd name="connsiteX592" fmla="*/ 8553108 w 9901550"/>
              <a:gd name="connsiteY592" fmla="*/ 680492 h 5927527"/>
              <a:gd name="connsiteX593" fmla="*/ 8561314 w 9901550"/>
              <a:gd name="connsiteY593" fmla="*/ 661433 h 5927527"/>
              <a:gd name="connsiteX594" fmla="*/ 8576600 w 9901550"/>
              <a:gd name="connsiteY594" fmla="*/ 645115 h 5927527"/>
              <a:gd name="connsiteX595" fmla="*/ 8587472 w 9901550"/>
              <a:gd name="connsiteY595" fmla="*/ 628742 h 5927527"/>
              <a:gd name="connsiteX596" fmla="*/ 8606485 w 9901550"/>
              <a:gd name="connsiteY596" fmla="*/ 613212 h 5927527"/>
              <a:gd name="connsiteX597" fmla="*/ 8608773 w 9901550"/>
              <a:gd name="connsiteY597" fmla="*/ 610769 h 5927527"/>
              <a:gd name="connsiteX598" fmla="*/ 8610724 w 9901550"/>
              <a:gd name="connsiteY598" fmla="*/ 609749 h 5927527"/>
              <a:gd name="connsiteX599" fmla="*/ 8619794 w 9901550"/>
              <a:gd name="connsiteY599" fmla="*/ 602340 h 5927527"/>
              <a:gd name="connsiteX600" fmla="*/ 8655631 w 9901550"/>
              <a:gd name="connsiteY600" fmla="*/ 583481 h 5927527"/>
              <a:gd name="connsiteX601" fmla="*/ 8667964 w 9901550"/>
              <a:gd name="connsiteY601" fmla="*/ 579826 h 5927527"/>
              <a:gd name="connsiteX602" fmla="*/ 8669903 w 9901550"/>
              <a:gd name="connsiteY602" fmla="*/ 578812 h 5927527"/>
              <a:gd name="connsiteX603" fmla="*/ 8672770 w 9901550"/>
              <a:gd name="connsiteY603" fmla="*/ 578402 h 5927527"/>
              <a:gd name="connsiteX604" fmla="*/ 8693812 w 9901550"/>
              <a:gd name="connsiteY604" fmla="*/ 572166 h 5927527"/>
              <a:gd name="connsiteX605" fmla="*/ 8733165 w 9901550"/>
              <a:gd name="connsiteY605" fmla="*/ 568394 h 5927527"/>
              <a:gd name="connsiteX606" fmla="*/ 9846351 w 9901550"/>
              <a:gd name="connsiteY606" fmla="*/ 162856 h 5927527"/>
              <a:gd name="connsiteX607" fmla="*/ 9897259 w 9901550"/>
              <a:gd name="connsiteY607" fmla="*/ 196434 h 5927527"/>
              <a:gd name="connsiteX608" fmla="*/ 9901550 w 9901550"/>
              <a:gd name="connsiteY608" fmla="*/ 218047 h 5927527"/>
              <a:gd name="connsiteX609" fmla="*/ 9901550 w 9901550"/>
              <a:gd name="connsiteY609" fmla="*/ 218073 h 5927527"/>
              <a:gd name="connsiteX610" fmla="*/ 9897259 w 9901550"/>
              <a:gd name="connsiteY610" fmla="*/ 239415 h 5927527"/>
              <a:gd name="connsiteX611" fmla="*/ 9846351 w 9901550"/>
              <a:gd name="connsiteY611" fmla="*/ 273264 h 5927527"/>
              <a:gd name="connsiteX612" fmla="*/ 9842370 w 9901550"/>
              <a:gd name="connsiteY612" fmla="*/ 272457 h 5927527"/>
              <a:gd name="connsiteX613" fmla="*/ 9824999 w 9901550"/>
              <a:gd name="connsiteY613" fmla="*/ 268965 h 5927527"/>
              <a:gd name="connsiteX614" fmla="*/ 9824937 w 9901550"/>
              <a:gd name="connsiteY614" fmla="*/ 268924 h 5927527"/>
              <a:gd name="connsiteX615" fmla="*/ 9824728 w 9901550"/>
              <a:gd name="connsiteY615" fmla="*/ 268881 h 5927527"/>
              <a:gd name="connsiteX616" fmla="*/ 9814698 w 9901550"/>
              <a:gd name="connsiteY616" fmla="*/ 262071 h 5927527"/>
              <a:gd name="connsiteX617" fmla="*/ 9807437 w 9901550"/>
              <a:gd name="connsiteY617" fmla="*/ 257211 h 5927527"/>
              <a:gd name="connsiteX618" fmla="*/ 9807348 w 9901550"/>
              <a:gd name="connsiteY618" fmla="*/ 257080 h 5927527"/>
              <a:gd name="connsiteX619" fmla="*/ 9807197 w 9901550"/>
              <a:gd name="connsiteY619" fmla="*/ 256977 h 5927527"/>
              <a:gd name="connsiteX620" fmla="*/ 9801574 w 9901550"/>
              <a:gd name="connsiteY620" fmla="*/ 248576 h 5927527"/>
              <a:gd name="connsiteX621" fmla="*/ 9795533 w 9901550"/>
              <a:gd name="connsiteY621" fmla="*/ 239680 h 5927527"/>
              <a:gd name="connsiteX622" fmla="*/ 9795495 w 9901550"/>
              <a:gd name="connsiteY622" fmla="*/ 239494 h 5927527"/>
              <a:gd name="connsiteX623" fmla="*/ 9795442 w 9901550"/>
              <a:gd name="connsiteY623" fmla="*/ 239415 h 5927527"/>
              <a:gd name="connsiteX624" fmla="*/ 9791150 w 9901550"/>
              <a:gd name="connsiteY624" fmla="*/ 218063 h 5927527"/>
              <a:gd name="connsiteX625" fmla="*/ 9791151 w 9901550"/>
              <a:gd name="connsiteY625" fmla="*/ 218060 h 5927527"/>
              <a:gd name="connsiteX626" fmla="*/ 9791150 w 9901550"/>
              <a:gd name="connsiteY626" fmla="*/ 218057 h 5927527"/>
              <a:gd name="connsiteX627" fmla="*/ 9795442 w 9901550"/>
              <a:gd name="connsiteY627" fmla="*/ 196704 h 5927527"/>
              <a:gd name="connsiteX628" fmla="*/ 9795495 w 9901550"/>
              <a:gd name="connsiteY628" fmla="*/ 196626 h 5927527"/>
              <a:gd name="connsiteX629" fmla="*/ 9795533 w 9901550"/>
              <a:gd name="connsiteY629" fmla="*/ 196440 h 5927527"/>
              <a:gd name="connsiteX630" fmla="*/ 9801568 w 9901550"/>
              <a:gd name="connsiteY630" fmla="*/ 187552 h 5927527"/>
              <a:gd name="connsiteX631" fmla="*/ 9807197 w 9901550"/>
              <a:gd name="connsiteY631" fmla="*/ 179143 h 5927527"/>
              <a:gd name="connsiteX632" fmla="*/ 9807349 w 9901550"/>
              <a:gd name="connsiteY632" fmla="*/ 179040 h 5927527"/>
              <a:gd name="connsiteX633" fmla="*/ 9807437 w 9901550"/>
              <a:gd name="connsiteY633" fmla="*/ 178909 h 5927527"/>
              <a:gd name="connsiteX634" fmla="*/ 9814685 w 9901550"/>
              <a:gd name="connsiteY634" fmla="*/ 174058 h 5927527"/>
              <a:gd name="connsiteX635" fmla="*/ 9824728 w 9901550"/>
              <a:gd name="connsiteY635" fmla="*/ 167238 h 5927527"/>
              <a:gd name="connsiteX636" fmla="*/ 9824937 w 9901550"/>
              <a:gd name="connsiteY636" fmla="*/ 167196 h 5927527"/>
              <a:gd name="connsiteX637" fmla="*/ 9824999 w 9901550"/>
              <a:gd name="connsiteY637" fmla="*/ 167155 h 5927527"/>
              <a:gd name="connsiteX638" fmla="*/ 9842295 w 9901550"/>
              <a:gd name="connsiteY638" fmla="*/ 163678 h 5927527"/>
              <a:gd name="connsiteX639" fmla="*/ 9289846 w 9901550"/>
              <a:gd name="connsiteY639" fmla="*/ 94817 h 5927527"/>
              <a:gd name="connsiteX640" fmla="*/ 9413086 w 9901550"/>
              <a:gd name="connsiteY640" fmla="*/ 218057 h 5927527"/>
              <a:gd name="connsiteX641" fmla="*/ 9413085 w 9901550"/>
              <a:gd name="connsiteY641" fmla="*/ 218060 h 5927527"/>
              <a:gd name="connsiteX642" fmla="*/ 9413086 w 9901550"/>
              <a:gd name="connsiteY642" fmla="*/ 218064 h 5927527"/>
              <a:gd name="connsiteX643" fmla="*/ 9289846 w 9901550"/>
              <a:gd name="connsiteY643" fmla="*/ 341304 h 5927527"/>
              <a:gd name="connsiteX644" fmla="*/ 9166606 w 9901550"/>
              <a:gd name="connsiteY644" fmla="*/ 218064 h 5927527"/>
              <a:gd name="connsiteX645" fmla="*/ 9166607 w 9901550"/>
              <a:gd name="connsiteY645" fmla="*/ 218060 h 5927527"/>
              <a:gd name="connsiteX646" fmla="*/ 9166606 w 9901550"/>
              <a:gd name="connsiteY646" fmla="*/ 218057 h 5927527"/>
              <a:gd name="connsiteX647" fmla="*/ 9289846 w 9901550"/>
              <a:gd name="connsiteY647" fmla="*/ 94817 h 5927527"/>
              <a:gd name="connsiteX648" fmla="*/ 8726879 w 9901550"/>
              <a:gd name="connsiteY648" fmla="*/ 5061 h 5927527"/>
              <a:gd name="connsiteX649" fmla="*/ 8732902 w 9901550"/>
              <a:gd name="connsiteY649" fmla="*/ 5478 h 5927527"/>
              <a:gd name="connsiteX650" fmla="*/ 8733282 w 9901550"/>
              <a:gd name="connsiteY650" fmla="*/ 5442 h 5927527"/>
              <a:gd name="connsiteX651" fmla="*/ 8735639 w 9901550"/>
              <a:gd name="connsiteY651" fmla="*/ 5668 h 5927527"/>
              <a:gd name="connsiteX652" fmla="*/ 8768536 w 9901550"/>
              <a:gd name="connsiteY652" fmla="*/ 7945 h 5927527"/>
              <a:gd name="connsiteX653" fmla="*/ 8773514 w 9901550"/>
              <a:gd name="connsiteY653" fmla="*/ 9298 h 5927527"/>
              <a:gd name="connsiteX654" fmla="*/ 8773860 w 9901550"/>
              <a:gd name="connsiteY654" fmla="*/ 9331 h 5927527"/>
              <a:gd name="connsiteX655" fmla="*/ 8776342 w 9901550"/>
              <a:gd name="connsiteY655" fmla="*/ 10066 h 5927527"/>
              <a:gd name="connsiteX656" fmla="*/ 8808159 w 9901550"/>
              <a:gd name="connsiteY656" fmla="*/ 18715 h 5927527"/>
              <a:gd name="connsiteX657" fmla="*/ 8812132 w 9901550"/>
              <a:gd name="connsiteY657" fmla="*/ 20673 h 5927527"/>
              <a:gd name="connsiteX658" fmla="*/ 8813230 w 9901550"/>
              <a:gd name="connsiteY658" fmla="*/ 20999 h 5927527"/>
              <a:gd name="connsiteX659" fmla="*/ 8819708 w 9901550"/>
              <a:gd name="connsiteY659" fmla="*/ 24407 h 5927527"/>
              <a:gd name="connsiteX660" fmla="*/ 8844722 w 9901550"/>
              <a:gd name="connsiteY660" fmla="*/ 36737 h 5927527"/>
              <a:gd name="connsiteX661" fmla="*/ 8846819 w 9901550"/>
              <a:gd name="connsiteY661" fmla="*/ 38674 h 5927527"/>
              <a:gd name="connsiteX662" fmla="*/ 8850184 w 9901550"/>
              <a:gd name="connsiteY662" fmla="*/ 40445 h 5927527"/>
              <a:gd name="connsiteX663" fmla="*/ 8883512 w 9901550"/>
              <a:gd name="connsiteY663" fmla="*/ 67669 h 5927527"/>
              <a:gd name="connsiteX664" fmla="*/ 8891917 w 9901550"/>
              <a:gd name="connsiteY664" fmla="*/ 80327 h 5927527"/>
              <a:gd name="connsiteX665" fmla="*/ 8904553 w 9901550"/>
              <a:gd name="connsiteY665" fmla="*/ 91997 h 5927527"/>
              <a:gd name="connsiteX666" fmla="*/ 8915563 w 9901550"/>
              <a:gd name="connsiteY666" fmla="*/ 115935 h 5927527"/>
              <a:gd name="connsiteX667" fmla="*/ 8930183 w 9901550"/>
              <a:gd name="connsiteY667" fmla="*/ 137952 h 5927527"/>
              <a:gd name="connsiteX668" fmla="*/ 8933479 w 9901550"/>
              <a:gd name="connsiteY668" fmla="*/ 154886 h 5927527"/>
              <a:gd name="connsiteX669" fmla="*/ 8939806 w 9901550"/>
              <a:gd name="connsiteY669" fmla="*/ 168642 h 5927527"/>
              <a:gd name="connsiteX670" fmla="*/ 8945445 w 9901550"/>
              <a:gd name="connsiteY670" fmla="*/ 211305 h 5927527"/>
              <a:gd name="connsiteX671" fmla="*/ 8945186 w 9901550"/>
              <a:gd name="connsiteY671" fmla="*/ 215047 h 5927527"/>
              <a:gd name="connsiteX672" fmla="*/ 8945741 w 9901550"/>
              <a:gd name="connsiteY672" fmla="*/ 217900 h 5927527"/>
              <a:gd name="connsiteX673" fmla="*/ 8944573 w 9901550"/>
              <a:gd name="connsiteY673" fmla="*/ 223902 h 5927527"/>
              <a:gd name="connsiteX674" fmla="*/ 8942561 w 9901550"/>
              <a:gd name="connsiteY674" fmla="*/ 252962 h 5927527"/>
              <a:gd name="connsiteX675" fmla="*/ 8935051 w 9901550"/>
              <a:gd name="connsiteY675" fmla="*/ 272834 h 5927527"/>
              <a:gd name="connsiteX676" fmla="*/ 8930184 w 9901550"/>
              <a:gd name="connsiteY676" fmla="*/ 297848 h 5927527"/>
              <a:gd name="connsiteX677" fmla="*/ 8919541 w 9901550"/>
              <a:gd name="connsiteY677" fmla="*/ 313876 h 5927527"/>
              <a:gd name="connsiteX678" fmla="*/ 8913769 w 9901550"/>
              <a:gd name="connsiteY678" fmla="*/ 329149 h 5927527"/>
              <a:gd name="connsiteX679" fmla="*/ 8898219 w 9901550"/>
              <a:gd name="connsiteY679" fmla="*/ 345985 h 5927527"/>
              <a:gd name="connsiteX680" fmla="*/ 8883513 w 9901550"/>
              <a:gd name="connsiteY680" fmla="*/ 368131 h 5927527"/>
              <a:gd name="connsiteX681" fmla="*/ 8860106 w 9901550"/>
              <a:gd name="connsiteY681" fmla="*/ 387251 h 5927527"/>
              <a:gd name="connsiteX682" fmla="*/ 8858509 w 9901550"/>
              <a:gd name="connsiteY682" fmla="*/ 388980 h 5927527"/>
              <a:gd name="connsiteX683" fmla="*/ 8856639 w 9901550"/>
              <a:gd name="connsiteY683" fmla="*/ 390083 h 5927527"/>
              <a:gd name="connsiteX684" fmla="*/ 8850184 w 9901550"/>
              <a:gd name="connsiteY684" fmla="*/ 395355 h 5927527"/>
              <a:gd name="connsiteX685" fmla="*/ 8827118 w 9901550"/>
              <a:gd name="connsiteY685" fmla="*/ 407493 h 5927527"/>
              <a:gd name="connsiteX686" fmla="*/ 8822541 w 9901550"/>
              <a:gd name="connsiteY686" fmla="*/ 410192 h 5927527"/>
              <a:gd name="connsiteX687" fmla="*/ 8820935 w 9901550"/>
              <a:gd name="connsiteY687" fmla="*/ 410747 h 5927527"/>
              <a:gd name="connsiteX688" fmla="*/ 8813231 w 9901550"/>
              <a:gd name="connsiteY688" fmla="*/ 414801 h 5927527"/>
              <a:gd name="connsiteX689" fmla="*/ 8784638 w 9901550"/>
              <a:gd name="connsiteY689" fmla="*/ 423275 h 5927527"/>
              <a:gd name="connsiteX690" fmla="*/ 8781862 w 9901550"/>
              <a:gd name="connsiteY690" fmla="*/ 424233 h 5927527"/>
              <a:gd name="connsiteX691" fmla="*/ 8781037 w 9901550"/>
              <a:gd name="connsiteY691" fmla="*/ 424342 h 5927527"/>
              <a:gd name="connsiteX692" fmla="*/ 8773861 w 9901550"/>
              <a:gd name="connsiteY692" fmla="*/ 426469 h 5927527"/>
              <a:gd name="connsiteX693" fmla="*/ 8741428 w 9901550"/>
              <a:gd name="connsiteY693" fmla="*/ 429577 h 5927527"/>
              <a:gd name="connsiteX694" fmla="*/ 8739200 w 9901550"/>
              <a:gd name="connsiteY694" fmla="*/ 429872 h 5927527"/>
              <a:gd name="connsiteX695" fmla="*/ 8738709 w 9901550"/>
              <a:gd name="connsiteY695" fmla="*/ 429838 h 5927527"/>
              <a:gd name="connsiteX696" fmla="*/ 8733283 w 9901550"/>
              <a:gd name="connsiteY696" fmla="*/ 430358 h 5927527"/>
              <a:gd name="connsiteX697" fmla="*/ 8699647 w 9901550"/>
              <a:gd name="connsiteY697" fmla="*/ 427134 h 5927527"/>
              <a:gd name="connsiteX698" fmla="*/ 8697543 w 9901550"/>
              <a:gd name="connsiteY698" fmla="*/ 426988 h 5927527"/>
              <a:gd name="connsiteX699" fmla="*/ 8697225 w 9901550"/>
              <a:gd name="connsiteY699" fmla="*/ 426902 h 5927527"/>
              <a:gd name="connsiteX700" fmla="*/ 8692704 w 9901550"/>
              <a:gd name="connsiteY700" fmla="*/ 426469 h 5927527"/>
              <a:gd name="connsiteX701" fmla="*/ 8660296 w 9901550"/>
              <a:gd name="connsiteY701" fmla="*/ 416864 h 5927527"/>
              <a:gd name="connsiteX702" fmla="*/ 8657920 w 9901550"/>
              <a:gd name="connsiteY702" fmla="*/ 416218 h 5927527"/>
              <a:gd name="connsiteX703" fmla="*/ 8657623 w 9901550"/>
              <a:gd name="connsiteY703" fmla="*/ 416072 h 5927527"/>
              <a:gd name="connsiteX704" fmla="*/ 8653334 w 9901550"/>
              <a:gd name="connsiteY704" fmla="*/ 414801 h 5927527"/>
              <a:gd name="connsiteX705" fmla="*/ 8628036 w 9901550"/>
              <a:gd name="connsiteY705" fmla="*/ 401488 h 5927527"/>
              <a:gd name="connsiteX706" fmla="*/ 8621357 w 9901550"/>
              <a:gd name="connsiteY706" fmla="*/ 398196 h 5927527"/>
              <a:gd name="connsiteX707" fmla="*/ 8620797 w 9901550"/>
              <a:gd name="connsiteY707" fmla="*/ 397678 h 5927527"/>
              <a:gd name="connsiteX708" fmla="*/ 8616381 w 9901550"/>
              <a:gd name="connsiteY708" fmla="*/ 395354 h 5927527"/>
              <a:gd name="connsiteX709" fmla="*/ 8583052 w 9901550"/>
              <a:gd name="connsiteY709" fmla="*/ 368130 h 5927527"/>
              <a:gd name="connsiteX710" fmla="*/ 8573928 w 9901550"/>
              <a:gd name="connsiteY710" fmla="*/ 354390 h 5927527"/>
              <a:gd name="connsiteX711" fmla="*/ 8561526 w 9901550"/>
              <a:gd name="connsiteY711" fmla="*/ 342936 h 5927527"/>
              <a:gd name="connsiteX712" fmla="*/ 8550719 w 9901550"/>
              <a:gd name="connsiteY712" fmla="*/ 319439 h 5927527"/>
              <a:gd name="connsiteX713" fmla="*/ 8536381 w 9901550"/>
              <a:gd name="connsiteY713" fmla="*/ 297848 h 5927527"/>
              <a:gd name="connsiteX714" fmla="*/ 8533150 w 9901550"/>
              <a:gd name="connsiteY714" fmla="*/ 281241 h 5927527"/>
              <a:gd name="connsiteX715" fmla="*/ 8526273 w 9901550"/>
              <a:gd name="connsiteY715" fmla="*/ 266289 h 5927527"/>
              <a:gd name="connsiteX716" fmla="*/ 8520634 w 9901550"/>
              <a:gd name="connsiteY716" fmla="*/ 223627 h 5927527"/>
              <a:gd name="connsiteX717" fmla="*/ 8520977 w 9901550"/>
              <a:gd name="connsiteY717" fmla="*/ 218681 h 5927527"/>
              <a:gd name="connsiteX718" fmla="*/ 8520825 w 9901550"/>
              <a:gd name="connsiteY718" fmla="*/ 217900 h 5927527"/>
              <a:gd name="connsiteX719" fmla="*/ 8521144 w 9901550"/>
              <a:gd name="connsiteY719" fmla="*/ 216256 h 5927527"/>
              <a:gd name="connsiteX720" fmla="*/ 8523518 w 9901550"/>
              <a:gd name="connsiteY720" fmla="*/ 181970 h 5927527"/>
              <a:gd name="connsiteX721" fmla="*/ 8532378 w 9901550"/>
              <a:gd name="connsiteY721" fmla="*/ 158525 h 5927527"/>
              <a:gd name="connsiteX722" fmla="*/ 8536381 w 9901550"/>
              <a:gd name="connsiteY722" fmla="*/ 137951 h 5927527"/>
              <a:gd name="connsiteX723" fmla="*/ 8545135 w 9901550"/>
              <a:gd name="connsiteY723" fmla="*/ 124769 h 5927527"/>
              <a:gd name="connsiteX724" fmla="*/ 8552310 w 9901550"/>
              <a:gd name="connsiteY724" fmla="*/ 105784 h 5927527"/>
              <a:gd name="connsiteX725" fmla="*/ 8571639 w 9901550"/>
              <a:gd name="connsiteY725" fmla="*/ 84856 h 5927527"/>
              <a:gd name="connsiteX726" fmla="*/ 8583052 w 9901550"/>
              <a:gd name="connsiteY726" fmla="*/ 67669 h 5927527"/>
              <a:gd name="connsiteX727" fmla="*/ 8601218 w 9901550"/>
              <a:gd name="connsiteY727" fmla="*/ 52830 h 5927527"/>
              <a:gd name="connsiteX728" fmla="*/ 8607570 w 9901550"/>
              <a:gd name="connsiteY728" fmla="*/ 45953 h 5927527"/>
              <a:gd name="connsiteX729" fmla="*/ 8615007 w 9901550"/>
              <a:gd name="connsiteY729" fmla="*/ 41567 h 5927527"/>
              <a:gd name="connsiteX730" fmla="*/ 8616381 w 9901550"/>
              <a:gd name="connsiteY730" fmla="*/ 40445 h 5927527"/>
              <a:gd name="connsiteX731" fmla="*/ 8621291 w 9901550"/>
              <a:gd name="connsiteY731" fmla="*/ 37861 h 5927527"/>
              <a:gd name="connsiteX732" fmla="*/ 8643537 w 9901550"/>
              <a:gd name="connsiteY732" fmla="*/ 24741 h 5927527"/>
              <a:gd name="connsiteX733" fmla="*/ 8651343 w 9901550"/>
              <a:gd name="connsiteY733" fmla="*/ 22046 h 5927527"/>
              <a:gd name="connsiteX734" fmla="*/ 8653334 w 9901550"/>
              <a:gd name="connsiteY734" fmla="*/ 20998 h 5927527"/>
              <a:gd name="connsiteX735" fmla="*/ 8660724 w 9901550"/>
              <a:gd name="connsiteY735" fmla="*/ 18809 h 5927527"/>
              <a:gd name="connsiteX736" fmla="*/ 8684216 w 9901550"/>
              <a:gd name="connsiteY736" fmla="*/ 10700 h 5927527"/>
              <a:gd name="connsiteX737" fmla="*/ 8691197 w 9901550"/>
              <a:gd name="connsiteY737" fmla="*/ 9777 h 5927527"/>
              <a:gd name="connsiteX738" fmla="*/ 8692704 w 9901550"/>
              <a:gd name="connsiteY738" fmla="*/ 9331 h 5927527"/>
              <a:gd name="connsiteX739" fmla="*/ 8699514 w 9901550"/>
              <a:gd name="connsiteY739" fmla="*/ 8678 h 5927527"/>
              <a:gd name="connsiteX740" fmla="*/ 0 w 9901550"/>
              <a:gd name="connsiteY740" fmla="*/ 0 h 5927527"/>
              <a:gd name="connsiteX741" fmla="*/ 8399148 w 9901550"/>
              <a:gd name="connsiteY741" fmla="*/ 0 h 5927527"/>
              <a:gd name="connsiteX742" fmla="*/ 8442653 w 9901550"/>
              <a:gd name="connsiteY742" fmla="*/ 52212 h 5927527"/>
              <a:gd name="connsiteX743" fmla="*/ 8490071 w 9901550"/>
              <a:gd name="connsiteY743" fmla="*/ 218056 h 5927527"/>
              <a:gd name="connsiteX744" fmla="*/ 8315481 w 9901550"/>
              <a:gd name="connsiteY744" fmla="*/ 496629 h 5927527"/>
              <a:gd name="connsiteX745" fmla="*/ 8484936 w 9901550"/>
              <a:gd name="connsiteY745" fmla="*/ 771993 h 5927527"/>
              <a:gd name="connsiteX746" fmla="*/ 8280820 w 9901550"/>
              <a:gd name="connsiteY746" fmla="*/ 1062120 h 5927527"/>
              <a:gd name="connsiteX747" fmla="*/ 8463112 w 9901550"/>
              <a:gd name="connsiteY747" fmla="*/ 1328498 h 5927527"/>
              <a:gd name="connsiteX748" fmla="*/ 8176837 w 9901550"/>
              <a:gd name="connsiteY748" fmla="*/ 1614774 h 5927527"/>
              <a:gd name="connsiteX749" fmla="*/ 7950897 w 9901550"/>
              <a:gd name="connsiteY749" fmla="*/ 1503730 h 5927527"/>
              <a:gd name="connsiteX750" fmla="*/ 7846913 w 9901550"/>
              <a:gd name="connsiteY750" fmla="*/ 1626328 h 5927527"/>
              <a:gd name="connsiteX751" fmla="*/ 7946404 w 9901550"/>
              <a:gd name="connsiteY751" fmla="*/ 1775243 h 5927527"/>
              <a:gd name="connsiteX752" fmla="*/ 8176837 w 9901550"/>
              <a:gd name="connsiteY752" fmla="*/ 1629537 h 5927527"/>
              <a:gd name="connsiteX753" fmla="*/ 8432302 w 9901550"/>
              <a:gd name="connsiteY753" fmla="*/ 1885003 h 5927527"/>
              <a:gd name="connsiteX754" fmla="*/ 8176837 w 9901550"/>
              <a:gd name="connsiteY754" fmla="*/ 2140469 h 5927527"/>
              <a:gd name="connsiteX755" fmla="*/ 7946404 w 9901550"/>
              <a:gd name="connsiteY755" fmla="*/ 1994764 h 5927527"/>
              <a:gd name="connsiteX756" fmla="*/ 7786577 w 9901550"/>
              <a:gd name="connsiteY756" fmla="*/ 2186684 h 5927527"/>
              <a:gd name="connsiteX757" fmla="*/ 7925222 w 9901550"/>
              <a:gd name="connsiteY757" fmla="*/ 2442150 h 5927527"/>
              <a:gd name="connsiteX758" fmla="*/ 7620331 w 9901550"/>
              <a:gd name="connsiteY758" fmla="*/ 2747041 h 5927527"/>
              <a:gd name="connsiteX759" fmla="*/ 7387331 w 9901550"/>
              <a:gd name="connsiteY759" fmla="*/ 2638564 h 5927527"/>
              <a:gd name="connsiteX760" fmla="*/ 7280780 w 9901550"/>
              <a:gd name="connsiteY760" fmla="*/ 2752175 h 5927527"/>
              <a:gd name="connsiteX761" fmla="*/ 7382838 w 9901550"/>
              <a:gd name="connsiteY761" fmla="*/ 2920347 h 5927527"/>
              <a:gd name="connsiteX762" fmla="*/ 7619690 w 9901550"/>
              <a:gd name="connsiteY762" fmla="*/ 2749608 h 5927527"/>
              <a:gd name="connsiteX763" fmla="*/ 7870021 w 9901550"/>
              <a:gd name="connsiteY763" fmla="*/ 2999939 h 5927527"/>
              <a:gd name="connsiteX764" fmla="*/ 7619690 w 9901550"/>
              <a:gd name="connsiteY764" fmla="*/ 3250270 h 5927527"/>
              <a:gd name="connsiteX765" fmla="*/ 7382838 w 9901550"/>
              <a:gd name="connsiteY765" fmla="*/ 3079531 h 5927527"/>
              <a:gd name="connsiteX766" fmla="*/ 7171019 w 9901550"/>
              <a:gd name="connsiteY766" fmla="*/ 3311890 h 5927527"/>
              <a:gd name="connsiteX767" fmla="*/ 7331488 w 9901550"/>
              <a:gd name="connsiteY767" fmla="*/ 3557728 h 5927527"/>
              <a:gd name="connsiteX768" fmla="*/ 7063185 w 9901550"/>
              <a:gd name="connsiteY768" fmla="*/ 3826031 h 5927527"/>
              <a:gd name="connsiteX769" fmla="*/ 6818631 w 9901550"/>
              <a:gd name="connsiteY769" fmla="*/ 3668130 h 5927527"/>
              <a:gd name="connsiteX770" fmla="*/ 6599751 w 9901550"/>
              <a:gd name="connsiteY770" fmla="*/ 3875455 h 5927527"/>
              <a:gd name="connsiteX771" fmla="*/ 6763429 w 9901550"/>
              <a:gd name="connsiteY771" fmla="*/ 4114233 h 5927527"/>
              <a:gd name="connsiteX772" fmla="*/ 6506680 w 9901550"/>
              <a:gd name="connsiteY772" fmla="*/ 4370982 h 5927527"/>
              <a:gd name="connsiteX773" fmla="*/ 6257633 w 9901550"/>
              <a:gd name="connsiteY773" fmla="*/ 4174569 h 5927527"/>
              <a:gd name="connsiteX774" fmla="*/ 5950176 w 9901550"/>
              <a:gd name="connsiteY774" fmla="*/ 4427467 h 5927527"/>
              <a:gd name="connsiteX775" fmla="*/ 5697918 w 9901550"/>
              <a:gd name="connsiteY775" fmla="*/ 4300376 h 5927527"/>
              <a:gd name="connsiteX776" fmla="*/ 5536166 w 9901550"/>
              <a:gd name="connsiteY776" fmla="*/ 4441589 h 5927527"/>
              <a:gd name="connsiteX777" fmla="*/ 5663899 w 9901550"/>
              <a:gd name="connsiteY777" fmla="*/ 4671380 h 5927527"/>
              <a:gd name="connsiteX778" fmla="*/ 5393671 w 9901550"/>
              <a:gd name="connsiteY778" fmla="*/ 4941609 h 5927527"/>
              <a:gd name="connsiteX779" fmla="*/ 5133711 w 9901550"/>
              <a:gd name="connsiteY779" fmla="*/ 4743911 h 5927527"/>
              <a:gd name="connsiteX780" fmla="*/ 4837165 w 9901550"/>
              <a:gd name="connsiteY780" fmla="*/ 4976270 h 5927527"/>
              <a:gd name="connsiteX781" fmla="*/ 4571430 w 9901550"/>
              <a:gd name="connsiteY781" fmla="*/ 4820936 h 5927527"/>
              <a:gd name="connsiteX782" fmla="*/ 4280660 w 9901550"/>
              <a:gd name="connsiteY782" fmla="*/ 4998093 h 5927527"/>
              <a:gd name="connsiteX783" fmla="*/ 4007863 w 9901550"/>
              <a:gd name="connsiteY783" fmla="*/ 4851105 h 5927527"/>
              <a:gd name="connsiteX784" fmla="*/ 3796045 w 9901550"/>
              <a:gd name="connsiteY784" fmla="*/ 4999377 h 5927527"/>
              <a:gd name="connsiteX785" fmla="*/ 3962932 w 9901550"/>
              <a:gd name="connsiteY785" fmla="*/ 5227885 h 5927527"/>
              <a:gd name="connsiteX786" fmla="*/ 3723513 w 9901550"/>
              <a:gd name="connsiteY786" fmla="*/ 5467304 h 5927527"/>
              <a:gd name="connsiteX787" fmla="*/ 3484094 w 9901550"/>
              <a:gd name="connsiteY787" fmla="*/ 5227885 h 5927527"/>
              <a:gd name="connsiteX788" fmla="*/ 3650981 w 9901550"/>
              <a:gd name="connsiteY788" fmla="*/ 4999377 h 5927527"/>
              <a:gd name="connsiteX789" fmla="*/ 3444939 w 9901550"/>
              <a:gd name="connsiteY789" fmla="*/ 4859449 h 5927527"/>
              <a:gd name="connsiteX790" fmla="*/ 3238898 w 9901550"/>
              <a:gd name="connsiteY790" fmla="*/ 4999377 h 5927527"/>
              <a:gd name="connsiteX791" fmla="*/ 3405785 w 9901550"/>
              <a:gd name="connsiteY791" fmla="*/ 5227885 h 5927527"/>
              <a:gd name="connsiteX792" fmla="*/ 3166366 w 9901550"/>
              <a:gd name="connsiteY792" fmla="*/ 5467304 h 5927527"/>
              <a:gd name="connsiteX793" fmla="*/ 2926947 w 9901550"/>
              <a:gd name="connsiteY793" fmla="*/ 5227885 h 5927527"/>
              <a:gd name="connsiteX794" fmla="*/ 3093834 w 9901550"/>
              <a:gd name="connsiteY794" fmla="*/ 4999377 h 5927527"/>
              <a:gd name="connsiteX795" fmla="*/ 2882016 w 9901550"/>
              <a:gd name="connsiteY795" fmla="*/ 4851105 h 5927527"/>
              <a:gd name="connsiteX796" fmla="*/ 2609219 w 9901550"/>
              <a:gd name="connsiteY796" fmla="*/ 4998093 h 5927527"/>
              <a:gd name="connsiteX797" fmla="*/ 2318450 w 9901550"/>
              <a:gd name="connsiteY797" fmla="*/ 4820936 h 5927527"/>
              <a:gd name="connsiteX798" fmla="*/ 2052714 w 9901550"/>
              <a:gd name="connsiteY798" fmla="*/ 4976270 h 5927527"/>
              <a:gd name="connsiteX799" fmla="*/ 1756168 w 9901550"/>
              <a:gd name="connsiteY799" fmla="*/ 4743911 h 5927527"/>
              <a:gd name="connsiteX800" fmla="*/ 1496209 w 9901550"/>
              <a:gd name="connsiteY800" fmla="*/ 4941609 h 5927527"/>
              <a:gd name="connsiteX801" fmla="*/ 1225980 w 9901550"/>
              <a:gd name="connsiteY801" fmla="*/ 4671380 h 5927527"/>
              <a:gd name="connsiteX802" fmla="*/ 1353713 w 9901550"/>
              <a:gd name="connsiteY802" fmla="*/ 4441589 h 5927527"/>
              <a:gd name="connsiteX803" fmla="*/ 1191961 w 9901550"/>
              <a:gd name="connsiteY803" fmla="*/ 4300376 h 5927527"/>
              <a:gd name="connsiteX804" fmla="*/ 939704 w 9901550"/>
              <a:gd name="connsiteY804" fmla="*/ 4427467 h 5927527"/>
              <a:gd name="connsiteX805" fmla="*/ 632246 w 9901550"/>
              <a:gd name="connsiteY805" fmla="*/ 4174569 h 5927527"/>
              <a:gd name="connsiteX806" fmla="*/ 383199 w 9901550"/>
              <a:gd name="connsiteY806" fmla="*/ 4370982 h 5927527"/>
              <a:gd name="connsiteX807" fmla="*/ 126449 w 9901550"/>
              <a:gd name="connsiteY807" fmla="*/ 4114233 h 5927527"/>
              <a:gd name="connsiteX808" fmla="*/ 290127 w 9901550"/>
              <a:gd name="connsiteY808" fmla="*/ 3875455 h 5927527"/>
              <a:gd name="connsiteX809" fmla="*/ 71890 w 9901550"/>
              <a:gd name="connsiteY809" fmla="*/ 3670698 h 5927527"/>
              <a:gd name="connsiteX810" fmla="*/ 0 w 9901550"/>
              <a:gd name="connsiteY810" fmla="*/ 3764411 h 59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9901550" h="5927527">
                <a:moveTo>
                  <a:pt x="7063184" y="5754862"/>
                </a:moveTo>
                <a:cubicBezTo>
                  <a:pt x="7079231" y="5754862"/>
                  <a:pt x="7092710" y="5768341"/>
                  <a:pt x="7092710" y="5784388"/>
                </a:cubicBezTo>
                <a:lnTo>
                  <a:pt x="7092578" y="5784710"/>
                </a:lnTo>
                <a:lnTo>
                  <a:pt x="7092710" y="5785031"/>
                </a:lnTo>
                <a:cubicBezTo>
                  <a:pt x="7092710" y="5801078"/>
                  <a:pt x="7079231" y="5814557"/>
                  <a:pt x="7063184" y="5814557"/>
                </a:cubicBezTo>
                <a:cubicBezTo>
                  <a:pt x="7046495" y="5814557"/>
                  <a:pt x="7033658" y="5801078"/>
                  <a:pt x="7033658" y="5785031"/>
                </a:cubicBezTo>
                <a:lnTo>
                  <a:pt x="7033792" y="5784710"/>
                </a:lnTo>
                <a:lnTo>
                  <a:pt x="7033658" y="5784388"/>
                </a:lnTo>
                <a:cubicBezTo>
                  <a:pt x="7033658" y="5768341"/>
                  <a:pt x="7046495" y="5754862"/>
                  <a:pt x="7063184" y="5754862"/>
                </a:cubicBezTo>
                <a:close/>
                <a:moveTo>
                  <a:pt x="6506679" y="5734964"/>
                </a:moveTo>
                <a:cubicBezTo>
                  <a:pt x="6534280" y="5734964"/>
                  <a:pt x="6556104" y="5757430"/>
                  <a:pt x="6556104" y="5784388"/>
                </a:cubicBezTo>
                <a:cubicBezTo>
                  <a:pt x="6556104" y="5797868"/>
                  <a:pt x="6550648" y="5810224"/>
                  <a:pt x="6541742" y="5819210"/>
                </a:cubicBezTo>
                <a:lnTo>
                  <a:pt x="6541546" y="5819344"/>
                </a:lnTo>
                <a:lnTo>
                  <a:pt x="6541501" y="5819451"/>
                </a:lnTo>
                <a:lnTo>
                  <a:pt x="6534410" y="5824195"/>
                </a:lnTo>
                <a:lnTo>
                  <a:pt x="6526046" y="5829882"/>
                </a:lnTo>
                <a:lnTo>
                  <a:pt x="6525851" y="5829921"/>
                </a:lnTo>
                <a:lnTo>
                  <a:pt x="6525775" y="5829972"/>
                </a:lnTo>
                <a:cubicBezTo>
                  <a:pt x="6519877" y="5832449"/>
                  <a:pt x="6513418" y="5833813"/>
                  <a:pt x="6506679" y="5833813"/>
                </a:cubicBezTo>
                <a:cubicBezTo>
                  <a:pt x="6499939" y="5833813"/>
                  <a:pt x="6493481" y="5832449"/>
                  <a:pt x="6487583" y="5829972"/>
                </a:cubicBezTo>
                <a:lnTo>
                  <a:pt x="6487508" y="5829921"/>
                </a:lnTo>
                <a:lnTo>
                  <a:pt x="6487312" y="5829882"/>
                </a:lnTo>
                <a:lnTo>
                  <a:pt x="6478943" y="5824192"/>
                </a:lnTo>
                <a:lnTo>
                  <a:pt x="6471858" y="5819451"/>
                </a:lnTo>
                <a:lnTo>
                  <a:pt x="6471813" y="5819344"/>
                </a:lnTo>
                <a:lnTo>
                  <a:pt x="6471617" y="5819210"/>
                </a:lnTo>
                <a:cubicBezTo>
                  <a:pt x="6462711" y="5810224"/>
                  <a:pt x="6457255" y="5797868"/>
                  <a:pt x="6457255" y="5784388"/>
                </a:cubicBezTo>
                <a:cubicBezTo>
                  <a:pt x="6457255" y="5770909"/>
                  <a:pt x="6462711" y="5758553"/>
                  <a:pt x="6471617" y="5749567"/>
                </a:cubicBezTo>
                <a:lnTo>
                  <a:pt x="6471813" y="5749434"/>
                </a:lnTo>
                <a:lnTo>
                  <a:pt x="6471858" y="5749326"/>
                </a:lnTo>
                <a:lnTo>
                  <a:pt x="6478944" y="5744586"/>
                </a:lnTo>
                <a:lnTo>
                  <a:pt x="6487312" y="5738896"/>
                </a:lnTo>
                <a:lnTo>
                  <a:pt x="6487508" y="5738856"/>
                </a:lnTo>
                <a:lnTo>
                  <a:pt x="6487583" y="5738806"/>
                </a:lnTo>
                <a:cubicBezTo>
                  <a:pt x="6493481" y="5736328"/>
                  <a:pt x="6499939" y="5734964"/>
                  <a:pt x="6506679" y="5734964"/>
                </a:cubicBezTo>
                <a:close/>
                <a:moveTo>
                  <a:pt x="5949532" y="5712499"/>
                </a:moveTo>
                <a:cubicBezTo>
                  <a:pt x="5989328" y="5712499"/>
                  <a:pt x="6022064" y="5744593"/>
                  <a:pt x="6021422" y="5784389"/>
                </a:cubicBezTo>
                <a:lnTo>
                  <a:pt x="6021357" y="5784710"/>
                </a:lnTo>
                <a:lnTo>
                  <a:pt x="6021422" y="5785031"/>
                </a:lnTo>
                <a:cubicBezTo>
                  <a:pt x="6022064" y="5824186"/>
                  <a:pt x="5989328" y="5856921"/>
                  <a:pt x="5949532" y="5856921"/>
                </a:cubicBezTo>
                <a:cubicBezTo>
                  <a:pt x="5909736" y="5856921"/>
                  <a:pt x="5877643" y="5824827"/>
                  <a:pt x="5877643" y="5785031"/>
                </a:cubicBezTo>
                <a:lnTo>
                  <a:pt x="5877706" y="5784710"/>
                </a:lnTo>
                <a:lnTo>
                  <a:pt x="5877643" y="5784389"/>
                </a:lnTo>
                <a:cubicBezTo>
                  <a:pt x="5877643" y="5744593"/>
                  <a:pt x="5909736" y="5712499"/>
                  <a:pt x="5949532" y="5712499"/>
                </a:cubicBezTo>
                <a:close/>
                <a:moveTo>
                  <a:pt x="5393027" y="5688107"/>
                </a:moveTo>
                <a:cubicBezTo>
                  <a:pt x="5446303" y="5688107"/>
                  <a:pt x="5489308" y="5731113"/>
                  <a:pt x="5489308" y="5784388"/>
                </a:cubicBezTo>
                <a:cubicBezTo>
                  <a:pt x="5489308" y="5837664"/>
                  <a:pt x="5446303" y="5880669"/>
                  <a:pt x="5393027" y="5880669"/>
                </a:cubicBezTo>
                <a:cubicBezTo>
                  <a:pt x="5339752" y="5880669"/>
                  <a:pt x="5296746" y="5837664"/>
                  <a:pt x="5296746" y="5784388"/>
                </a:cubicBezTo>
                <a:cubicBezTo>
                  <a:pt x="5296746" y="5731113"/>
                  <a:pt x="5339752" y="5688107"/>
                  <a:pt x="5393027" y="5688107"/>
                </a:cubicBezTo>
                <a:close/>
                <a:moveTo>
                  <a:pt x="4836522" y="5666926"/>
                </a:moveTo>
                <a:cubicBezTo>
                  <a:pt x="4901351" y="5666926"/>
                  <a:pt x="4953985" y="5719559"/>
                  <a:pt x="4953985" y="5784389"/>
                </a:cubicBezTo>
                <a:cubicBezTo>
                  <a:pt x="4953985" y="5849218"/>
                  <a:pt x="4901351" y="5901852"/>
                  <a:pt x="4836522" y="5901852"/>
                </a:cubicBezTo>
                <a:cubicBezTo>
                  <a:pt x="4771693" y="5901852"/>
                  <a:pt x="4719059" y="5849218"/>
                  <a:pt x="4719059" y="5784389"/>
                </a:cubicBezTo>
                <a:cubicBezTo>
                  <a:pt x="4719059" y="5719559"/>
                  <a:pt x="4771693" y="5666926"/>
                  <a:pt x="4836522" y="5666926"/>
                </a:cubicBezTo>
                <a:close/>
                <a:moveTo>
                  <a:pt x="4280017" y="5651521"/>
                </a:moveTo>
                <a:cubicBezTo>
                  <a:pt x="4353191" y="5651521"/>
                  <a:pt x="4412885" y="5711216"/>
                  <a:pt x="4412885" y="5784389"/>
                </a:cubicBezTo>
                <a:lnTo>
                  <a:pt x="4412821" y="5784710"/>
                </a:lnTo>
                <a:lnTo>
                  <a:pt x="4412885" y="5785031"/>
                </a:lnTo>
                <a:cubicBezTo>
                  <a:pt x="4412885" y="5858204"/>
                  <a:pt x="4353191" y="5917899"/>
                  <a:pt x="4280017" y="5917899"/>
                </a:cubicBezTo>
                <a:cubicBezTo>
                  <a:pt x="4206202" y="5917899"/>
                  <a:pt x="4147172" y="5858204"/>
                  <a:pt x="4147172" y="5785031"/>
                </a:cubicBezTo>
                <a:lnTo>
                  <a:pt x="4147232" y="5784737"/>
                </a:lnTo>
                <a:lnTo>
                  <a:pt x="4147162" y="5784389"/>
                </a:lnTo>
                <a:cubicBezTo>
                  <a:pt x="4147162" y="5711216"/>
                  <a:pt x="4206202" y="5651521"/>
                  <a:pt x="4280017" y="5651521"/>
                </a:cubicBezTo>
                <a:close/>
                <a:moveTo>
                  <a:pt x="2609875" y="5651521"/>
                </a:moveTo>
                <a:cubicBezTo>
                  <a:pt x="2683050" y="5651521"/>
                  <a:pt x="2742743" y="5711216"/>
                  <a:pt x="2742743" y="5784389"/>
                </a:cubicBezTo>
                <a:lnTo>
                  <a:pt x="2742685" y="5784681"/>
                </a:lnTo>
                <a:lnTo>
                  <a:pt x="2742755" y="5785031"/>
                </a:lnTo>
                <a:cubicBezTo>
                  <a:pt x="2742755" y="5858204"/>
                  <a:pt x="2683062" y="5917899"/>
                  <a:pt x="2609887" y="5917899"/>
                </a:cubicBezTo>
                <a:cubicBezTo>
                  <a:pt x="2536713" y="5917899"/>
                  <a:pt x="2477018" y="5858204"/>
                  <a:pt x="2477018" y="5785031"/>
                </a:cubicBezTo>
                <a:lnTo>
                  <a:pt x="2477077" y="5784741"/>
                </a:lnTo>
                <a:lnTo>
                  <a:pt x="2477007" y="5784389"/>
                </a:lnTo>
                <a:cubicBezTo>
                  <a:pt x="2477007" y="5711216"/>
                  <a:pt x="2536701" y="5651521"/>
                  <a:pt x="2609875" y="5651521"/>
                </a:cubicBezTo>
                <a:close/>
                <a:moveTo>
                  <a:pt x="3722884" y="5641251"/>
                </a:moveTo>
                <a:lnTo>
                  <a:pt x="3722889" y="5641252"/>
                </a:lnTo>
                <a:lnTo>
                  <a:pt x="3722894" y="5641251"/>
                </a:lnTo>
                <a:cubicBezTo>
                  <a:pt x="3801844" y="5641251"/>
                  <a:pt x="3866031" y="5705438"/>
                  <a:pt x="3866031" y="5784388"/>
                </a:cubicBezTo>
                <a:cubicBezTo>
                  <a:pt x="3866031" y="5863339"/>
                  <a:pt x="3801844" y="5927527"/>
                  <a:pt x="3722894" y="5927527"/>
                </a:cubicBezTo>
                <a:lnTo>
                  <a:pt x="3722889" y="5927526"/>
                </a:lnTo>
                <a:lnTo>
                  <a:pt x="3722884" y="5927527"/>
                </a:lnTo>
                <a:cubicBezTo>
                  <a:pt x="3643933" y="5927527"/>
                  <a:pt x="3579747" y="5863339"/>
                  <a:pt x="3579747" y="5784388"/>
                </a:cubicBezTo>
                <a:cubicBezTo>
                  <a:pt x="3579747" y="5705438"/>
                  <a:pt x="3643933" y="5641251"/>
                  <a:pt x="3722884" y="5641251"/>
                </a:cubicBezTo>
                <a:close/>
                <a:moveTo>
                  <a:pt x="3166378" y="5641251"/>
                </a:moveTo>
                <a:lnTo>
                  <a:pt x="3166384" y="5641252"/>
                </a:lnTo>
                <a:lnTo>
                  <a:pt x="3166390" y="5641251"/>
                </a:lnTo>
                <a:cubicBezTo>
                  <a:pt x="3245339" y="5641251"/>
                  <a:pt x="3309527" y="5705438"/>
                  <a:pt x="3309527" y="5784388"/>
                </a:cubicBezTo>
                <a:cubicBezTo>
                  <a:pt x="3309527" y="5863339"/>
                  <a:pt x="3245339" y="5927527"/>
                  <a:pt x="3166390" y="5927527"/>
                </a:cubicBezTo>
                <a:lnTo>
                  <a:pt x="3166384" y="5927526"/>
                </a:lnTo>
                <a:lnTo>
                  <a:pt x="3166378" y="5927527"/>
                </a:lnTo>
                <a:cubicBezTo>
                  <a:pt x="3087428" y="5927527"/>
                  <a:pt x="3023241" y="5863339"/>
                  <a:pt x="3023241" y="5784388"/>
                </a:cubicBezTo>
                <a:cubicBezTo>
                  <a:pt x="3023241" y="5705438"/>
                  <a:pt x="3087428" y="5641251"/>
                  <a:pt x="3166378" y="5641251"/>
                </a:cubicBezTo>
                <a:close/>
                <a:moveTo>
                  <a:pt x="7619689" y="5190013"/>
                </a:moveTo>
                <a:cubicBezTo>
                  <a:pt x="7640871" y="5190013"/>
                  <a:pt x="7657559" y="5206702"/>
                  <a:pt x="7657559" y="5227884"/>
                </a:cubicBezTo>
                <a:cubicBezTo>
                  <a:pt x="7657559" y="5249066"/>
                  <a:pt x="7640871" y="5265754"/>
                  <a:pt x="7619689" y="5265754"/>
                </a:cubicBezTo>
                <a:cubicBezTo>
                  <a:pt x="7609419" y="5265754"/>
                  <a:pt x="7599951" y="5261582"/>
                  <a:pt x="7593051" y="5254763"/>
                </a:cubicBezTo>
                <a:lnTo>
                  <a:pt x="7592980" y="5254592"/>
                </a:lnTo>
                <a:lnTo>
                  <a:pt x="7592810" y="5254521"/>
                </a:lnTo>
                <a:cubicBezTo>
                  <a:pt x="7585990" y="5247621"/>
                  <a:pt x="7581818" y="5238154"/>
                  <a:pt x="7581818" y="5227884"/>
                </a:cubicBezTo>
                <a:cubicBezTo>
                  <a:pt x="7581818" y="5217614"/>
                  <a:pt x="7585990" y="5208147"/>
                  <a:pt x="7592810" y="5201246"/>
                </a:cubicBezTo>
                <a:lnTo>
                  <a:pt x="7592980" y="5201175"/>
                </a:lnTo>
                <a:lnTo>
                  <a:pt x="7593051" y="5201005"/>
                </a:lnTo>
                <a:cubicBezTo>
                  <a:pt x="7599951" y="5194186"/>
                  <a:pt x="7609419" y="5190013"/>
                  <a:pt x="7619689" y="5190013"/>
                </a:cubicBezTo>
                <a:close/>
                <a:moveTo>
                  <a:pt x="7063184" y="5162413"/>
                </a:moveTo>
                <a:cubicBezTo>
                  <a:pt x="7099128" y="5162413"/>
                  <a:pt x="7128655" y="5191939"/>
                  <a:pt x="7128655" y="5227884"/>
                </a:cubicBezTo>
                <a:cubicBezTo>
                  <a:pt x="7128655" y="5263829"/>
                  <a:pt x="7099128" y="5293355"/>
                  <a:pt x="7063184" y="5293355"/>
                </a:cubicBezTo>
                <a:cubicBezTo>
                  <a:pt x="7027239" y="5293355"/>
                  <a:pt x="6997712" y="5263829"/>
                  <a:pt x="6997712" y="5227884"/>
                </a:cubicBezTo>
                <a:cubicBezTo>
                  <a:pt x="6997712" y="5191939"/>
                  <a:pt x="7027239" y="5162413"/>
                  <a:pt x="7063184" y="5162413"/>
                </a:cubicBezTo>
                <a:close/>
                <a:moveTo>
                  <a:pt x="6506679" y="5129035"/>
                </a:moveTo>
                <a:cubicBezTo>
                  <a:pt x="6561238" y="5129035"/>
                  <a:pt x="6605527" y="5173324"/>
                  <a:pt x="6605527" y="5227884"/>
                </a:cubicBezTo>
                <a:cubicBezTo>
                  <a:pt x="6605527" y="5282443"/>
                  <a:pt x="6561238" y="5326733"/>
                  <a:pt x="6506679" y="5326733"/>
                </a:cubicBezTo>
                <a:cubicBezTo>
                  <a:pt x="6452119" y="5326733"/>
                  <a:pt x="6407830" y="5282443"/>
                  <a:pt x="6407830" y="5227884"/>
                </a:cubicBezTo>
                <a:cubicBezTo>
                  <a:pt x="6407830" y="5173324"/>
                  <a:pt x="6452119" y="5129035"/>
                  <a:pt x="6506679" y="5129035"/>
                </a:cubicBezTo>
                <a:close/>
                <a:moveTo>
                  <a:pt x="383206" y="5129035"/>
                </a:moveTo>
                <a:lnTo>
                  <a:pt x="383212" y="5129036"/>
                </a:lnTo>
                <a:lnTo>
                  <a:pt x="383217" y="5129035"/>
                </a:lnTo>
                <a:cubicBezTo>
                  <a:pt x="437809" y="5129035"/>
                  <a:pt x="482065" y="5173291"/>
                  <a:pt x="482065" y="5227884"/>
                </a:cubicBezTo>
                <a:cubicBezTo>
                  <a:pt x="482065" y="5282476"/>
                  <a:pt x="437809" y="5326732"/>
                  <a:pt x="383217" y="5326732"/>
                </a:cubicBezTo>
                <a:lnTo>
                  <a:pt x="383212" y="5326731"/>
                </a:lnTo>
                <a:lnTo>
                  <a:pt x="383206" y="5326732"/>
                </a:lnTo>
                <a:cubicBezTo>
                  <a:pt x="328613" y="5326732"/>
                  <a:pt x="284357" y="5282477"/>
                  <a:pt x="284357" y="5227884"/>
                </a:cubicBezTo>
                <a:cubicBezTo>
                  <a:pt x="284357" y="5173291"/>
                  <a:pt x="328613" y="5129035"/>
                  <a:pt x="383206" y="5129035"/>
                </a:cubicBezTo>
                <a:close/>
                <a:moveTo>
                  <a:pt x="5949532" y="5087955"/>
                </a:moveTo>
                <a:cubicBezTo>
                  <a:pt x="6027199" y="5087955"/>
                  <a:pt x="6089460" y="5150859"/>
                  <a:pt x="6089460" y="5227884"/>
                </a:cubicBezTo>
                <a:cubicBezTo>
                  <a:pt x="6089460" y="5304909"/>
                  <a:pt x="6027199" y="5367813"/>
                  <a:pt x="5949532" y="5367813"/>
                </a:cubicBezTo>
                <a:cubicBezTo>
                  <a:pt x="5872508" y="5367813"/>
                  <a:pt x="5809603" y="5304909"/>
                  <a:pt x="5809603" y="5227884"/>
                </a:cubicBezTo>
                <a:cubicBezTo>
                  <a:pt x="5809603" y="5150859"/>
                  <a:pt x="5872508" y="5087955"/>
                  <a:pt x="5949532" y="5087955"/>
                </a:cubicBezTo>
                <a:close/>
                <a:moveTo>
                  <a:pt x="939711" y="5087955"/>
                </a:moveTo>
                <a:lnTo>
                  <a:pt x="939716" y="5087956"/>
                </a:lnTo>
                <a:lnTo>
                  <a:pt x="939721" y="5087955"/>
                </a:lnTo>
                <a:lnTo>
                  <a:pt x="941664" y="5088350"/>
                </a:lnTo>
                <a:lnTo>
                  <a:pt x="994340" y="5098987"/>
                </a:lnTo>
                <a:cubicBezTo>
                  <a:pt x="1027858" y="5113189"/>
                  <a:pt x="1054596" y="5140068"/>
                  <a:pt x="1068697" y="5173525"/>
                </a:cubicBezTo>
                <a:lnTo>
                  <a:pt x="1078245" y="5220960"/>
                </a:lnTo>
                <a:lnTo>
                  <a:pt x="1079650" y="5227884"/>
                </a:lnTo>
                <a:cubicBezTo>
                  <a:pt x="1079650" y="5304909"/>
                  <a:pt x="1017387" y="5367813"/>
                  <a:pt x="939721" y="5367813"/>
                </a:cubicBezTo>
                <a:lnTo>
                  <a:pt x="939716" y="5367812"/>
                </a:lnTo>
                <a:lnTo>
                  <a:pt x="939711" y="5367813"/>
                </a:lnTo>
                <a:cubicBezTo>
                  <a:pt x="862686" y="5367813"/>
                  <a:pt x="799782" y="5304909"/>
                  <a:pt x="799782" y="5227884"/>
                </a:cubicBezTo>
                <a:cubicBezTo>
                  <a:pt x="799782" y="5150859"/>
                  <a:pt x="862686" y="5087955"/>
                  <a:pt x="939711" y="5087955"/>
                </a:cubicBezTo>
                <a:close/>
                <a:moveTo>
                  <a:pt x="1496217" y="5053294"/>
                </a:moveTo>
                <a:lnTo>
                  <a:pt x="1496222" y="5053295"/>
                </a:lnTo>
                <a:lnTo>
                  <a:pt x="1496229" y="5053294"/>
                </a:lnTo>
                <a:lnTo>
                  <a:pt x="1499202" y="5053896"/>
                </a:lnTo>
                <a:lnTo>
                  <a:pt x="1564386" y="5067034"/>
                </a:lnTo>
                <a:cubicBezTo>
                  <a:pt x="1606208" y="5084726"/>
                  <a:pt x="1639565" y="5118223"/>
                  <a:pt x="1657157" y="5159985"/>
                </a:cubicBezTo>
                <a:lnTo>
                  <a:pt x="1668969" y="5218743"/>
                </a:lnTo>
                <a:lnTo>
                  <a:pt x="1670819" y="5227883"/>
                </a:lnTo>
                <a:cubicBezTo>
                  <a:pt x="1670819" y="5324165"/>
                  <a:pt x="1593153" y="5402473"/>
                  <a:pt x="1496229" y="5402473"/>
                </a:cubicBezTo>
                <a:lnTo>
                  <a:pt x="1496222" y="5402472"/>
                </a:lnTo>
                <a:lnTo>
                  <a:pt x="1496217" y="5402473"/>
                </a:lnTo>
                <a:cubicBezTo>
                  <a:pt x="1399935" y="5402473"/>
                  <a:pt x="1321626" y="5324165"/>
                  <a:pt x="1321626" y="5227883"/>
                </a:cubicBezTo>
                <a:cubicBezTo>
                  <a:pt x="1321626" y="5131602"/>
                  <a:pt x="1399935" y="5053294"/>
                  <a:pt x="1496217" y="5053294"/>
                </a:cubicBezTo>
                <a:close/>
                <a:moveTo>
                  <a:pt x="5393028" y="5050727"/>
                </a:moveTo>
                <a:cubicBezTo>
                  <a:pt x="5490593" y="5050727"/>
                  <a:pt x="5570186" y="5129677"/>
                  <a:pt x="5570186" y="5227884"/>
                </a:cubicBezTo>
                <a:cubicBezTo>
                  <a:pt x="5570186" y="5326091"/>
                  <a:pt x="5490593" y="5405041"/>
                  <a:pt x="5393028" y="5405041"/>
                </a:cubicBezTo>
                <a:cubicBezTo>
                  <a:pt x="5368637" y="5405041"/>
                  <a:pt x="5345369" y="5400107"/>
                  <a:pt x="5324187" y="5391171"/>
                </a:cubicBezTo>
                <a:lnTo>
                  <a:pt x="5324111" y="5391120"/>
                </a:lnTo>
                <a:lnTo>
                  <a:pt x="5323916" y="5391081"/>
                </a:lnTo>
                <a:lnTo>
                  <a:pt x="5293618" y="5370612"/>
                </a:lnTo>
                <a:lnTo>
                  <a:pt x="5267862" y="5353290"/>
                </a:lnTo>
                <a:lnTo>
                  <a:pt x="5267765" y="5353147"/>
                </a:lnTo>
                <a:lnTo>
                  <a:pt x="5267621" y="5353050"/>
                </a:lnTo>
                <a:lnTo>
                  <a:pt x="5250298" y="5327292"/>
                </a:lnTo>
                <a:lnTo>
                  <a:pt x="5229831" y="5296996"/>
                </a:lnTo>
                <a:lnTo>
                  <a:pt x="5229791" y="5296801"/>
                </a:lnTo>
                <a:lnTo>
                  <a:pt x="5229740" y="5296725"/>
                </a:lnTo>
                <a:cubicBezTo>
                  <a:pt x="5220804" y="5275543"/>
                  <a:pt x="5215870" y="5252275"/>
                  <a:pt x="5215870" y="5227884"/>
                </a:cubicBezTo>
                <a:cubicBezTo>
                  <a:pt x="5215870" y="5203493"/>
                  <a:pt x="5220804" y="5180225"/>
                  <a:pt x="5229740" y="5159044"/>
                </a:cubicBezTo>
                <a:lnTo>
                  <a:pt x="5229791" y="5158968"/>
                </a:lnTo>
                <a:lnTo>
                  <a:pt x="5229831" y="5158772"/>
                </a:lnTo>
                <a:lnTo>
                  <a:pt x="5250355" y="5128394"/>
                </a:lnTo>
                <a:lnTo>
                  <a:pt x="5267621" y="5102719"/>
                </a:lnTo>
                <a:lnTo>
                  <a:pt x="5267764" y="5102622"/>
                </a:lnTo>
                <a:lnTo>
                  <a:pt x="5267862" y="5102478"/>
                </a:lnTo>
                <a:lnTo>
                  <a:pt x="5293704" y="5085099"/>
                </a:lnTo>
                <a:lnTo>
                  <a:pt x="5323916" y="5064688"/>
                </a:lnTo>
                <a:lnTo>
                  <a:pt x="5324111" y="5064649"/>
                </a:lnTo>
                <a:lnTo>
                  <a:pt x="5324187" y="5064598"/>
                </a:lnTo>
                <a:cubicBezTo>
                  <a:pt x="5345369" y="5055662"/>
                  <a:pt x="5368637" y="5050727"/>
                  <a:pt x="5393028" y="5050727"/>
                </a:cubicBezTo>
                <a:close/>
                <a:moveTo>
                  <a:pt x="2053365" y="5023126"/>
                </a:moveTo>
                <a:lnTo>
                  <a:pt x="2053370" y="5023127"/>
                </a:lnTo>
                <a:lnTo>
                  <a:pt x="2053377" y="5023126"/>
                </a:lnTo>
                <a:cubicBezTo>
                  <a:pt x="2166350" y="5023126"/>
                  <a:pt x="2258139" y="5114914"/>
                  <a:pt x="2258139" y="5227884"/>
                </a:cubicBezTo>
                <a:cubicBezTo>
                  <a:pt x="2258139" y="5340854"/>
                  <a:pt x="2166350" y="5432642"/>
                  <a:pt x="2053377" y="5432642"/>
                </a:cubicBezTo>
                <a:lnTo>
                  <a:pt x="2053370" y="5432642"/>
                </a:lnTo>
                <a:lnTo>
                  <a:pt x="2053365" y="5432642"/>
                </a:lnTo>
                <a:cubicBezTo>
                  <a:pt x="1940394" y="5432642"/>
                  <a:pt x="1848606" y="5340854"/>
                  <a:pt x="1848606" y="5227884"/>
                </a:cubicBezTo>
                <a:cubicBezTo>
                  <a:pt x="1848606" y="5114914"/>
                  <a:pt x="1940394" y="5023126"/>
                  <a:pt x="2053365" y="5023126"/>
                </a:cubicBezTo>
                <a:close/>
                <a:moveTo>
                  <a:pt x="4836522" y="5020558"/>
                </a:moveTo>
                <a:cubicBezTo>
                  <a:pt x="4950776" y="5020558"/>
                  <a:pt x="5043848" y="5113630"/>
                  <a:pt x="5043848" y="5227884"/>
                </a:cubicBezTo>
                <a:cubicBezTo>
                  <a:pt x="5043848" y="5342138"/>
                  <a:pt x="4950776" y="5435209"/>
                  <a:pt x="4836522" y="5435209"/>
                </a:cubicBezTo>
                <a:cubicBezTo>
                  <a:pt x="4722269" y="5435209"/>
                  <a:pt x="4629197" y="5342138"/>
                  <a:pt x="4629197" y="5227884"/>
                </a:cubicBezTo>
                <a:cubicBezTo>
                  <a:pt x="4629197" y="5113630"/>
                  <a:pt x="4722269" y="5020558"/>
                  <a:pt x="4836522" y="5020558"/>
                </a:cubicBezTo>
                <a:close/>
                <a:moveTo>
                  <a:pt x="4280017" y="4998735"/>
                </a:moveTo>
                <a:cubicBezTo>
                  <a:pt x="4406467" y="4998735"/>
                  <a:pt x="4509167" y="5101435"/>
                  <a:pt x="4509167" y="5227884"/>
                </a:cubicBezTo>
                <a:cubicBezTo>
                  <a:pt x="4509167" y="5354333"/>
                  <a:pt x="4406467" y="5457033"/>
                  <a:pt x="4280017" y="5457033"/>
                </a:cubicBezTo>
                <a:cubicBezTo>
                  <a:pt x="4153578" y="5457033"/>
                  <a:pt x="4050878" y="5354333"/>
                  <a:pt x="4050878" y="5227884"/>
                </a:cubicBezTo>
                <a:cubicBezTo>
                  <a:pt x="4050878" y="5101435"/>
                  <a:pt x="4153578" y="4998735"/>
                  <a:pt x="4280017" y="4998735"/>
                </a:cubicBezTo>
                <a:close/>
                <a:moveTo>
                  <a:pt x="2609873" y="4998735"/>
                </a:moveTo>
                <a:lnTo>
                  <a:pt x="2609880" y="4998736"/>
                </a:lnTo>
                <a:lnTo>
                  <a:pt x="2609887" y="4998735"/>
                </a:lnTo>
                <a:cubicBezTo>
                  <a:pt x="2736336" y="4998735"/>
                  <a:pt x="2839035" y="5101435"/>
                  <a:pt x="2839035" y="5227884"/>
                </a:cubicBezTo>
                <a:cubicBezTo>
                  <a:pt x="2839035" y="5354333"/>
                  <a:pt x="2736336" y="5457033"/>
                  <a:pt x="2609887" y="5457033"/>
                </a:cubicBezTo>
                <a:lnTo>
                  <a:pt x="2609880" y="5457033"/>
                </a:lnTo>
                <a:lnTo>
                  <a:pt x="2609873" y="5457033"/>
                </a:lnTo>
                <a:cubicBezTo>
                  <a:pt x="2483423" y="5457033"/>
                  <a:pt x="2380723" y="5354333"/>
                  <a:pt x="2380723" y="5227884"/>
                </a:cubicBezTo>
                <a:cubicBezTo>
                  <a:pt x="2380723" y="5101435"/>
                  <a:pt x="2483423" y="4998735"/>
                  <a:pt x="2609873" y="4998735"/>
                </a:cubicBezTo>
                <a:close/>
                <a:moveTo>
                  <a:pt x="8176195" y="4631582"/>
                </a:moveTo>
                <a:cubicBezTo>
                  <a:pt x="8198660" y="4631582"/>
                  <a:pt x="8215991" y="4648913"/>
                  <a:pt x="8215991" y="4671379"/>
                </a:cubicBezTo>
                <a:cubicBezTo>
                  <a:pt x="8215991" y="4693202"/>
                  <a:pt x="8198660" y="4711175"/>
                  <a:pt x="8176195" y="4711175"/>
                </a:cubicBezTo>
                <a:cubicBezTo>
                  <a:pt x="8154371" y="4711175"/>
                  <a:pt x="8136398" y="4693202"/>
                  <a:pt x="8136398" y="4671379"/>
                </a:cubicBezTo>
                <a:cubicBezTo>
                  <a:pt x="8136398" y="4649555"/>
                  <a:pt x="8154371" y="4631582"/>
                  <a:pt x="8176195" y="4631582"/>
                </a:cubicBezTo>
                <a:close/>
                <a:moveTo>
                  <a:pt x="7619689" y="4597563"/>
                </a:moveTo>
                <a:cubicBezTo>
                  <a:pt x="7660769" y="4597563"/>
                  <a:pt x="7693504" y="4630299"/>
                  <a:pt x="7693504" y="4671379"/>
                </a:cubicBezTo>
                <a:cubicBezTo>
                  <a:pt x="7693504" y="4681489"/>
                  <a:pt x="7691458" y="4691157"/>
                  <a:pt x="7687747" y="4699973"/>
                </a:cubicBezTo>
                <a:lnTo>
                  <a:pt x="7687696" y="4700048"/>
                </a:lnTo>
                <a:lnTo>
                  <a:pt x="7687657" y="4700243"/>
                </a:lnTo>
                <a:lnTo>
                  <a:pt x="7679174" y="4712756"/>
                </a:lnTo>
                <a:lnTo>
                  <a:pt x="7672001" y="4723451"/>
                </a:lnTo>
                <a:lnTo>
                  <a:pt x="7671857" y="4723549"/>
                </a:lnTo>
                <a:lnTo>
                  <a:pt x="7671760" y="4723691"/>
                </a:lnTo>
                <a:lnTo>
                  <a:pt x="7661143" y="4730812"/>
                </a:lnTo>
                <a:lnTo>
                  <a:pt x="7648553" y="4739347"/>
                </a:lnTo>
                <a:lnTo>
                  <a:pt x="7648358" y="4739387"/>
                </a:lnTo>
                <a:lnTo>
                  <a:pt x="7648282" y="4739437"/>
                </a:lnTo>
                <a:cubicBezTo>
                  <a:pt x="7639466" y="4743148"/>
                  <a:pt x="7629798" y="4745194"/>
                  <a:pt x="7619689" y="4745194"/>
                </a:cubicBezTo>
                <a:cubicBezTo>
                  <a:pt x="7609579" y="4745194"/>
                  <a:pt x="7599911" y="4743148"/>
                  <a:pt x="7591095" y="4739437"/>
                </a:cubicBezTo>
                <a:lnTo>
                  <a:pt x="7591020" y="4739387"/>
                </a:lnTo>
                <a:lnTo>
                  <a:pt x="7590824" y="4739347"/>
                </a:lnTo>
                <a:lnTo>
                  <a:pt x="7578202" y="4730790"/>
                </a:lnTo>
                <a:lnTo>
                  <a:pt x="7567616" y="4723691"/>
                </a:lnTo>
                <a:lnTo>
                  <a:pt x="7567520" y="4723549"/>
                </a:lnTo>
                <a:lnTo>
                  <a:pt x="7567375" y="4723451"/>
                </a:lnTo>
                <a:lnTo>
                  <a:pt x="7560183" y="4712726"/>
                </a:lnTo>
                <a:lnTo>
                  <a:pt x="7551720" y="4700243"/>
                </a:lnTo>
                <a:lnTo>
                  <a:pt x="7551681" y="4700049"/>
                </a:lnTo>
                <a:lnTo>
                  <a:pt x="7551629" y="4699973"/>
                </a:lnTo>
                <a:cubicBezTo>
                  <a:pt x="7547919" y="4691157"/>
                  <a:pt x="7545873" y="4681489"/>
                  <a:pt x="7545873" y="4671379"/>
                </a:cubicBezTo>
                <a:cubicBezTo>
                  <a:pt x="7545873" y="4661270"/>
                  <a:pt x="7547919" y="4651602"/>
                  <a:pt x="7551629" y="4642786"/>
                </a:cubicBezTo>
                <a:lnTo>
                  <a:pt x="7551680" y="4642710"/>
                </a:lnTo>
                <a:lnTo>
                  <a:pt x="7551720" y="4642515"/>
                </a:lnTo>
                <a:lnTo>
                  <a:pt x="7560209" y="4629993"/>
                </a:lnTo>
                <a:lnTo>
                  <a:pt x="7567375" y="4619307"/>
                </a:lnTo>
                <a:lnTo>
                  <a:pt x="7567520" y="4619209"/>
                </a:lnTo>
                <a:lnTo>
                  <a:pt x="7567616" y="4619066"/>
                </a:lnTo>
                <a:lnTo>
                  <a:pt x="7578237" y="4611944"/>
                </a:lnTo>
                <a:lnTo>
                  <a:pt x="7590824" y="4603410"/>
                </a:lnTo>
                <a:lnTo>
                  <a:pt x="7591020" y="4603371"/>
                </a:lnTo>
                <a:lnTo>
                  <a:pt x="7591095" y="4603320"/>
                </a:lnTo>
                <a:cubicBezTo>
                  <a:pt x="7599911" y="4599609"/>
                  <a:pt x="7609579" y="4597563"/>
                  <a:pt x="7619689" y="4597563"/>
                </a:cubicBezTo>
                <a:close/>
                <a:moveTo>
                  <a:pt x="7063184" y="4549423"/>
                </a:moveTo>
                <a:cubicBezTo>
                  <a:pt x="7130581" y="4549423"/>
                  <a:pt x="7185140" y="4603983"/>
                  <a:pt x="7185140" y="4671380"/>
                </a:cubicBezTo>
                <a:cubicBezTo>
                  <a:pt x="7185140" y="4738776"/>
                  <a:pt x="7130581" y="4793336"/>
                  <a:pt x="7063184" y="4793336"/>
                </a:cubicBezTo>
                <a:cubicBezTo>
                  <a:pt x="6995787" y="4793336"/>
                  <a:pt x="6941228" y="4738776"/>
                  <a:pt x="6941228" y="4671380"/>
                </a:cubicBezTo>
                <a:cubicBezTo>
                  <a:pt x="6941228" y="4603983"/>
                  <a:pt x="6995787" y="4549423"/>
                  <a:pt x="7063184" y="4549423"/>
                </a:cubicBezTo>
                <a:close/>
                <a:moveTo>
                  <a:pt x="6506679" y="4496789"/>
                </a:moveTo>
                <a:cubicBezTo>
                  <a:pt x="6602318" y="4496789"/>
                  <a:pt x="6679985" y="4574456"/>
                  <a:pt x="6679985" y="4670737"/>
                </a:cubicBezTo>
                <a:lnTo>
                  <a:pt x="6679920" y="4671058"/>
                </a:lnTo>
                <a:lnTo>
                  <a:pt x="6679985" y="4671379"/>
                </a:lnTo>
                <a:cubicBezTo>
                  <a:pt x="6679985" y="4767660"/>
                  <a:pt x="6602318" y="4845327"/>
                  <a:pt x="6506679" y="4845327"/>
                </a:cubicBezTo>
                <a:cubicBezTo>
                  <a:pt x="6410398" y="4845327"/>
                  <a:pt x="6332731" y="4767018"/>
                  <a:pt x="6332731" y="4671379"/>
                </a:cubicBezTo>
                <a:lnTo>
                  <a:pt x="6332796" y="4671058"/>
                </a:lnTo>
                <a:lnTo>
                  <a:pt x="6332731" y="4670737"/>
                </a:lnTo>
                <a:cubicBezTo>
                  <a:pt x="6332731" y="4575098"/>
                  <a:pt x="6410398" y="4496789"/>
                  <a:pt x="6506679" y="4496789"/>
                </a:cubicBezTo>
                <a:close/>
                <a:moveTo>
                  <a:pt x="383217" y="4496789"/>
                </a:moveTo>
                <a:cubicBezTo>
                  <a:pt x="478856" y="4496789"/>
                  <a:pt x="557164" y="4574456"/>
                  <a:pt x="557164" y="4670737"/>
                </a:cubicBezTo>
                <a:lnTo>
                  <a:pt x="557093" y="4671084"/>
                </a:lnTo>
                <a:lnTo>
                  <a:pt x="557154" y="4671379"/>
                </a:lnTo>
                <a:cubicBezTo>
                  <a:pt x="557154" y="4767660"/>
                  <a:pt x="478845" y="4845327"/>
                  <a:pt x="383206" y="4845327"/>
                </a:cubicBezTo>
                <a:cubicBezTo>
                  <a:pt x="286925" y="4845327"/>
                  <a:pt x="209258" y="4767018"/>
                  <a:pt x="209258" y="4671379"/>
                </a:cubicBezTo>
                <a:lnTo>
                  <a:pt x="209328" y="4671031"/>
                </a:lnTo>
                <a:lnTo>
                  <a:pt x="209269" y="4670737"/>
                </a:lnTo>
                <a:cubicBezTo>
                  <a:pt x="209269" y="4575098"/>
                  <a:pt x="286936" y="4496789"/>
                  <a:pt x="383217" y="4496789"/>
                </a:cubicBezTo>
                <a:close/>
                <a:moveTo>
                  <a:pt x="5958673" y="4447478"/>
                </a:moveTo>
                <a:cubicBezTo>
                  <a:pt x="5973085" y="4448063"/>
                  <a:pt x="5987390" y="4450032"/>
                  <a:pt x="6001379" y="4453336"/>
                </a:cubicBezTo>
                <a:lnTo>
                  <a:pt x="6007264" y="4455334"/>
                </a:lnTo>
                <a:lnTo>
                  <a:pt x="6011809" y="4456069"/>
                </a:lnTo>
                <a:lnTo>
                  <a:pt x="6021623" y="4460212"/>
                </a:lnTo>
                <a:lnTo>
                  <a:pt x="6042195" y="4467199"/>
                </a:lnTo>
                <a:lnTo>
                  <a:pt x="6053473" y="4473656"/>
                </a:lnTo>
                <a:lnTo>
                  <a:pt x="6061505" y="4477047"/>
                </a:lnTo>
                <a:lnTo>
                  <a:pt x="6068378" y="4482190"/>
                </a:lnTo>
                <a:lnTo>
                  <a:pt x="6079877" y="4488774"/>
                </a:lnTo>
                <a:lnTo>
                  <a:pt x="6086208" y="4495533"/>
                </a:lnTo>
                <a:lnTo>
                  <a:pt x="6105334" y="4509845"/>
                </a:lnTo>
                <a:lnTo>
                  <a:pt x="6140831" y="4553846"/>
                </a:lnTo>
                <a:lnTo>
                  <a:pt x="6140866" y="4553883"/>
                </a:lnTo>
                <a:cubicBezTo>
                  <a:pt x="6157173" y="4580271"/>
                  <a:pt x="6167359" y="4608714"/>
                  <a:pt x="6171818" y="4637555"/>
                </a:cubicBezTo>
                <a:lnTo>
                  <a:pt x="6171818" y="4637560"/>
                </a:lnTo>
                <a:lnTo>
                  <a:pt x="6171818" y="4637561"/>
                </a:lnTo>
                <a:cubicBezTo>
                  <a:pt x="6185193" y="4724083"/>
                  <a:pt x="6147015" y="4814187"/>
                  <a:pt x="6067853" y="4863106"/>
                </a:cubicBezTo>
                <a:cubicBezTo>
                  <a:pt x="5962303" y="4928332"/>
                  <a:pt x="5823862" y="4895642"/>
                  <a:pt x="5758636" y="4790093"/>
                </a:cubicBezTo>
                <a:cubicBezTo>
                  <a:pt x="5742329" y="4763705"/>
                  <a:pt x="5732144" y="4735262"/>
                  <a:pt x="5727684" y="4706421"/>
                </a:cubicBezTo>
                <a:lnTo>
                  <a:pt x="5727684" y="4706416"/>
                </a:lnTo>
                <a:lnTo>
                  <a:pt x="5727684" y="4706415"/>
                </a:lnTo>
                <a:cubicBezTo>
                  <a:pt x="5714309" y="4619892"/>
                  <a:pt x="5752487" y="4529789"/>
                  <a:pt x="5831650" y="4480870"/>
                </a:cubicBezTo>
                <a:cubicBezTo>
                  <a:pt x="5844843" y="4472717"/>
                  <a:pt x="5858551" y="4466093"/>
                  <a:pt x="5872565" y="4460951"/>
                </a:cubicBezTo>
                <a:lnTo>
                  <a:pt x="5887123" y="4457194"/>
                </a:lnTo>
                <a:lnTo>
                  <a:pt x="5893791" y="4454348"/>
                </a:lnTo>
                <a:lnTo>
                  <a:pt x="5901185" y="4453566"/>
                </a:lnTo>
                <a:lnTo>
                  <a:pt x="5915321" y="4449918"/>
                </a:lnTo>
                <a:cubicBezTo>
                  <a:pt x="5929741" y="4447689"/>
                  <a:pt x="5944262" y="4446892"/>
                  <a:pt x="5958673" y="4447478"/>
                </a:cubicBezTo>
                <a:close/>
                <a:moveTo>
                  <a:pt x="939710" y="4446723"/>
                </a:moveTo>
                <a:lnTo>
                  <a:pt x="939715" y="4446724"/>
                </a:lnTo>
                <a:lnTo>
                  <a:pt x="939720" y="4446723"/>
                </a:lnTo>
                <a:cubicBezTo>
                  <a:pt x="1063795" y="4446723"/>
                  <a:pt x="1164377" y="4547305"/>
                  <a:pt x="1164377" y="4671379"/>
                </a:cubicBezTo>
                <a:cubicBezTo>
                  <a:pt x="1164377" y="4795453"/>
                  <a:pt x="1063795" y="4896035"/>
                  <a:pt x="939720" y="4896035"/>
                </a:cubicBezTo>
                <a:lnTo>
                  <a:pt x="939715" y="4896035"/>
                </a:lnTo>
                <a:lnTo>
                  <a:pt x="939710" y="4896035"/>
                </a:lnTo>
                <a:cubicBezTo>
                  <a:pt x="815636" y="4896035"/>
                  <a:pt x="715054" y="4795453"/>
                  <a:pt x="715054" y="4671379"/>
                </a:cubicBezTo>
                <a:cubicBezTo>
                  <a:pt x="715054" y="4547305"/>
                  <a:pt x="815636" y="4446723"/>
                  <a:pt x="939710" y="4446723"/>
                </a:cubicBezTo>
                <a:close/>
                <a:moveTo>
                  <a:pt x="8733341" y="4078287"/>
                </a:moveTo>
                <a:cubicBezTo>
                  <a:pt x="8753239" y="4078287"/>
                  <a:pt x="8769286" y="4094334"/>
                  <a:pt x="8769286" y="4114232"/>
                </a:cubicBezTo>
                <a:lnTo>
                  <a:pt x="8769147" y="4114553"/>
                </a:lnTo>
                <a:lnTo>
                  <a:pt x="8769286" y="4114874"/>
                </a:lnTo>
                <a:cubicBezTo>
                  <a:pt x="8769286" y="4134772"/>
                  <a:pt x="8753239" y="4150819"/>
                  <a:pt x="8733341" y="4150819"/>
                </a:cubicBezTo>
                <a:cubicBezTo>
                  <a:pt x="8713443" y="4150819"/>
                  <a:pt x="8697396" y="4134772"/>
                  <a:pt x="8697396" y="4114874"/>
                </a:cubicBezTo>
                <a:lnTo>
                  <a:pt x="8697529" y="4114553"/>
                </a:lnTo>
                <a:lnTo>
                  <a:pt x="8697396" y="4114232"/>
                </a:lnTo>
                <a:cubicBezTo>
                  <a:pt x="8697396" y="4094334"/>
                  <a:pt x="8713443" y="4078287"/>
                  <a:pt x="8733341" y="4078287"/>
                </a:cubicBezTo>
                <a:close/>
                <a:moveTo>
                  <a:pt x="8176194" y="4041058"/>
                </a:moveTo>
                <a:cubicBezTo>
                  <a:pt x="8216631" y="4041058"/>
                  <a:pt x="8250009" y="4073794"/>
                  <a:pt x="8249367" y="4114232"/>
                </a:cubicBezTo>
                <a:lnTo>
                  <a:pt x="8249302" y="4114553"/>
                </a:lnTo>
                <a:lnTo>
                  <a:pt x="8249367" y="4114873"/>
                </a:lnTo>
                <a:cubicBezTo>
                  <a:pt x="8250009" y="4155312"/>
                  <a:pt x="8216631" y="4188047"/>
                  <a:pt x="8176194" y="4188047"/>
                </a:cubicBezTo>
                <a:cubicBezTo>
                  <a:pt x="8135755" y="4188047"/>
                  <a:pt x="8103020" y="4155312"/>
                  <a:pt x="8103020" y="4114873"/>
                </a:cubicBezTo>
                <a:lnTo>
                  <a:pt x="8103084" y="4114553"/>
                </a:lnTo>
                <a:lnTo>
                  <a:pt x="8103020" y="4114232"/>
                </a:lnTo>
                <a:cubicBezTo>
                  <a:pt x="8103020" y="4073794"/>
                  <a:pt x="8135755" y="4041058"/>
                  <a:pt x="8176194" y="4041058"/>
                </a:cubicBezTo>
                <a:close/>
                <a:moveTo>
                  <a:pt x="0" y="4030788"/>
                </a:moveTo>
                <a:cubicBezTo>
                  <a:pt x="12196" y="4056463"/>
                  <a:pt x="19256" y="4084063"/>
                  <a:pt x="19256" y="4114232"/>
                </a:cubicBezTo>
                <a:cubicBezTo>
                  <a:pt x="19256" y="4144400"/>
                  <a:pt x="12196" y="4172642"/>
                  <a:pt x="0" y="4197675"/>
                </a:cubicBezTo>
                <a:close/>
                <a:moveTo>
                  <a:pt x="7619392" y="3987950"/>
                </a:moveTo>
                <a:cubicBezTo>
                  <a:pt x="7651753" y="3987950"/>
                  <a:pt x="7684114" y="4000296"/>
                  <a:pt x="7708804" y="4024986"/>
                </a:cubicBezTo>
                <a:cubicBezTo>
                  <a:pt x="7758185" y="4074367"/>
                  <a:pt x="7758185" y="4154429"/>
                  <a:pt x="7708805" y="4203810"/>
                </a:cubicBezTo>
                <a:cubicBezTo>
                  <a:pt x="7659423" y="4253191"/>
                  <a:pt x="7579361" y="4253191"/>
                  <a:pt x="7529980" y="4203810"/>
                </a:cubicBezTo>
                <a:cubicBezTo>
                  <a:pt x="7480599" y="4154429"/>
                  <a:pt x="7480599" y="4074367"/>
                  <a:pt x="7529980" y="4024985"/>
                </a:cubicBezTo>
                <a:cubicBezTo>
                  <a:pt x="7542325" y="4012640"/>
                  <a:pt x="7556588" y="4003381"/>
                  <a:pt x="7571810" y="3997209"/>
                </a:cubicBezTo>
                <a:cubicBezTo>
                  <a:pt x="7587031" y="3991036"/>
                  <a:pt x="7603212" y="3987950"/>
                  <a:pt x="7619392" y="3987950"/>
                </a:cubicBezTo>
                <a:close/>
                <a:moveTo>
                  <a:pt x="7063185" y="3924237"/>
                </a:moveTo>
                <a:cubicBezTo>
                  <a:pt x="7167810" y="3924237"/>
                  <a:pt x="7253179" y="4008964"/>
                  <a:pt x="7253179" y="4114232"/>
                </a:cubicBezTo>
                <a:lnTo>
                  <a:pt x="7253114" y="4114553"/>
                </a:lnTo>
                <a:lnTo>
                  <a:pt x="7253179" y="4114874"/>
                </a:lnTo>
                <a:cubicBezTo>
                  <a:pt x="7253179" y="4220141"/>
                  <a:pt x="7167810" y="4304869"/>
                  <a:pt x="7063185" y="4304869"/>
                </a:cubicBezTo>
                <a:cubicBezTo>
                  <a:pt x="6957917" y="4304869"/>
                  <a:pt x="6873190" y="4219499"/>
                  <a:pt x="6873190" y="4114874"/>
                </a:cubicBezTo>
                <a:lnTo>
                  <a:pt x="6873255" y="4114553"/>
                </a:lnTo>
                <a:lnTo>
                  <a:pt x="6873190" y="4114232"/>
                </a:lnTo>
                <a:cubicBezTo>
                  <a:pt x="6873190" y="4009606"/>
                  <a:pt x="6957917" y="3924237"/>
                  <a:pt x="7063185" y="3924237"/>
                </a:cubicBezTo>
                <a:close/>
                <a:moveTo>
                  <a:pt x="8733341" y="3496749"/>
                </a:moveTo>
                <a:cubicBezTo>
                  <a:pt x="8766719" y="3496749"/>
                  <a:pt x="8794319" y="3523708"/>
                  <a:pt x="8794319" y="3557727"/>
                </a:cubicBezTo>
                <a:lnTo>
                  <a:pt x="8794250" y="3558046"/>
                </a:lnTo>
                <a:lnTo>
                  <a:pt x="8794319" y="3558369"/>
                </a:lnTo>
                <a:cubicBezTo>
                  <a:pt x="8794319" y="3592388"/>
                  <a:pt x="8766719" y="3619347"/>
                  <a:pt x="8733341" y="3619347"/>
                </a:cubicBezTo>
                <a:cubicBezTo>
                  <a:pt x="8699322" y="3619347"/>
                  <a:pt x="8672363" y="3591746"/>
                  <a:pt x="8672363" y="3558369"/>
                </a:cubicBezTo>
                <a:lnTo>
                  <a:pt x="8672428" y="3558048"/>
                </a:lnTo>
                <a:lnTo>
                  <a:pt x="8672363" y="3557727"/>
                </a:lnTo>
                <a:cubicBezTo>
                  <a:pt x="8672363" y="3524350"/>
                  <a:pt x="8699322" y="3496749"/>
                  <a:pt x="8733341" y="3496749"/>
                </a:cubicBezTo>
                <a:close/>
                <a:moveTo>
                  <a:pt x="8176194" y="3440264"/>
                </a:moveTo>
                <a:cubicBezTo>
                  <a:pt x="8241023" y="3440264"/>
                  <a:pt x="8293657" y="3492898"/>
                  <a:pt x="8293657" y="3557727"/>
                </a:cubicBezTo>
                <a:cubicBezTo>
                  <a:pt x="8293657" y="3622556"/>
                  <a:pt x="8241023" y="3675190"/>
                  <a:pt x="8176194" y="3675190"/>
                </a:cubicBezTo>
                <a:cubicBezTo>
                  <a:pt x="8111364" y="3675190"/>
                  <a:pt x="8058731" y="3622556"/>
                  <a:pt x="8058731" y="3557727"/>
                </a:cubicBezTo>
                <a:cubicBezTo>
                  <a:pt x="8058731" y="3492898"/>
                  <a:pt x="8111364" y="3440264"/>
                  <a:pt x="8176194" y="3440264"/>
                </a:cubicBezTo>
                <a:close/>
                <a:moveTo>
                  <a:pt x="7619689" y="3372225"/>
                </a:moveTo>
                <a:cubicBezTo>
                  <a:pt x="7722389" y="3372225"/>
                  <a:pt x="7805191" y="3455027"/>
                  <a:pt x="7805191" y="3557726"/>
                </a:cubicBezTo>
                <a:cubicBezTo>
                  <a:pt x="7805191" y="3660426"/>
                  <a:pt x="7722389" y="3743228"/>
                  <a:pt x="7619689" y="3743228"/>
                </a:cubicBezTo>
                <a:cubicBezTo>
                  <a:pt x="7516989" y="3743228"/>
                  <a:pt x="7434187" y="3660426"/>
                  <a:pt x="7434187" y="3557726"/>
                </a:cubicBezTo>
                <a:cubicBezTo>
                  <a:pt x="7434187" y="3455027"/>
                  <a:pt x="7516989" y="3372225"/>
                  <a:pt x="7619689" y="3372225"/>
                </a:cubicBezTo>
                <a:close/>
                <a:moveTo>
                  <a:pt x="9289846" y="2954365"/>
                </a:moveTo>
                <a:cubicBezTo>
                  <a:pt x="9315521" y="2954365"/>
                  <a:pt x="9336702" y="2975547"/>
                  <a:pt x="9336702" y="3001222"/>
                </a:cubicBezTo>
                <a:cubicBezTo>
                  <a:pt x="9336702" y="3026897"/>
                  <a:pt x="9315521" y="3048079"/>
                  <a:pt x="9289846" y="3048079"/>
                </a:cubicBezTo>
                <a:cubicBezTo>
                  <a:pt x="9264171" y="3048079"/>
                  <a:pt x="9242989" y="3026897"/>
                  <a:pt x="9242989" y="3001222"/>
                </a:cubicBezTo>
                <a:cubicBezTo>
                  <a:pt x="9242989" y="2975547"/>
                  <a:pt x="9264171" y="2954365"/>
                  <a:pt x="9289846" y="2954365"/>
                </a:cubicBezTo>
                <a:close/>
                <a:moveTo>
                  <a:pt x="8733340" y="2907508"/>
                </a:moveTo>
                <a:cubicBezTo>
                  <a:pt x="8784690" y="2907508"/>
                  <a:pt x="8827054" y="2949230"/>
                  <a:pt x="8827054" y="3001221"/>
                </a:cubicBezTo>
                <a:cubicBezTo>
                  <a:pt x="8827054" y="3053214"/>
                  <a:pt x="8784690" y="3094935"/>
                  <a:pt x="8733340" y="3094935"/>
                </a:cubicBezTo>
                <a:cubicBezTo>
                  <a:pt x="8720503" y="3094935"/>
                  <a:pt x="8708227" y="3092328"/>
                  <a:pt x="8697034" y="3087604"/>
                </a:cubicBezTo>
                <a:lnTo>
                  <a:pt x="8696959" y="3087553"/>
                </a:lnTo>
                <a:lnTo>
                  <a:pt x="8696764" y="3087513"/>
                </a:lnTo>
                <a:lnTo>
                  <a:pt x="8680809" y="3076702"/>
                </a:lnTo>
                <a:lnTo>
                  <a:pt x="8667228" y="3067575"/>
                </a:lnTo>
                <a:lnTo>
                  <a:pt x="8667130" y="3067431"/>
                </a:lnTo>
                <a:lnTo>
                  <a:pt x="8666987" y="3067334"/>
                </a:lnTo>
                <a:lnTo>
                  <a:pt x="8657924" y="3053847"/>
                </a:lnTo>
                <a:lnTo>
                  <a:pt x="8647049" y="3037799"/>
                </a:lnTo>
                <a:lnTo>
                  <a:pt x="8647009" y="3037602"/>
                </a:lnTo>
                <a:lnTo>
                  <a:pt x="8646958" y="3037527"/>
                </a:lnTo>
                <a:cubicBezTo>
                  <a:pt x="8642235" y="3026335"/>
                  <a:pt x="8639627" y="3014059"/>
                  <a:pt x="8639627" y="3001221"/>
                </a:cubicBezTo>
                <a:cubicBezTo>
                  <a:pt x="8639627" y="2988384"/>
                  <a:pt x="8642235" y="2976108"/>
                  <a:pt x="8646958" y="2964916"/>
                </a:cubicBezTo>
                <a:lnTo>
                  <a:pt x="8647009" y="2964840"/>
                </a:lnTo>
                <a:lnTo>
                  <a:pt x="8647049" y="2964645"/>
                </a:lnTo>
                <a:lnTo>
                  <a:pt x="8657890" y="2948647"/>
                </a:lnTo>
                <a:lnTo>
                  <a:pt x="8666987" y="2935109"/>
                </a:lnTo>
                <a:lnTo>
                  <a:pt x="8667130" y="2935011"/>
                </a:lnTo>
                <a:lnTo>
                  <a:pt x="8667228" y="2934868"/>
                </a:lnTo>
                <a:lnTo>
                  <a:pt x="8680764" y="2925772"/>
                </a:lnTo>
                <a:lnTo>
                  <a:pt x="8696764" y="2914930"/>
                </a:lnTo>
                <a:lnTo>
                  <a:pt x="8696959" y="2914890"/>
                </a:lnTo>
                <a:lnTo>
                  <a:pt x="8697034" y="2914840"/>
                </a:lnTo>
                <a:cubicBezTo>
                  <a:pt x="8708227" y="2910116"/>
                  <a:pt x="8720503" y="2907508"/>
                  <a:pt x="8733340" y="2907508"/>
                </a:cubicBezTo>
                <a:close/>
                <a:moveTo>
                  <a:pt x="8176195" y="2838828"/>
                </a:moveTo>
                <a:cubicBezTo>
                  <a:pt x="8266057" y="2838828"/>
                  <a:pt x="8338588" y="2911360"/>
                  <a:pt x="8338588" y="3001222"/>
                </a:cubicBezTo>
                <a:cubicBezTo>
                  <a:pt x="8338588" y="3091085"/>
                  <a:pt x="8266057" y="3163617"/>
                  <a:pt x="8176195" y="3163617"/>
                </a:cubicBezTo>
                <a:cubicBezTo>
                  <a:pt x="8086332" y="3163617"/>
                  <a:pt x="8013800" y="3091085"/>
                  <a:pt x="8013800" y="3001222"/>
                </a:cubicBezTo>
                <a:cubicBezTo>
                  <a:pt x="8013800" y="2911360"/>
                  <a:pt x="8086332" y="2838828"/>
                  <a:pt x="8176195" y="2838828"/>
                </a:cubicBezTo>
                <a:close/>
                <a:moveTo>
                  <a:pt x="9289846" y="2378604"/>
                </a:moveTo>
                <a:cubicBezTo>
                  <a:pt x="9326433" y="2378604"/>
                  <a:pt x="9355959" y="2408130"/>
                  <a:pt x="9355959" y="2444075"/>
                </a:cubicBezTo>
                <a:cubicBezTo>
                  <a:pt x="9355959" y="2480662"/>
                  <a:pt x="9326433" y="2510188"/>
                  <a:pt x="9289846" y="2510188"/>
                </a:cubicBezTo>
                <a:cubicBezTo>
                  <a:pt x="9253259" y="2510188"/>
                  <a:pt x="9223733" y="2480662"/>
                  <a:pt x="9223733" y="2444075"/>
                </a:cubicBezTo>
                <a:cubicBezTo>
                  <a:pt x="9223733" y="2407488"/>
                  <a:pt x="9253259" y="2378604"/>
                  <a:pt x="9289846" y="2378604"/>
                </a:cubicBezTo>
                <a:close/>
                <a:moveTo>
                  <a:pt x="8733341" y="2316342"/>
                </a:moveTo>
                <a:cubicBezTo>
                  <a:pt x="8750993" y="2316342"/>
                  <a:pt x="8767842" y="2319913"/>
                  <a:pt x="8783186" y="2326382"/>
                </a:cubicBezTo>
                <a:lnTo>
                  <a:pt x="8783262" y="2326432"/>
                </a:lnTo>
                <a:lnTo>
                  <a:pt x="8783457" y="2326472"/>
                </a:lnTo>
                <a:lnTo>
                  <a:pt x="8805377" y="2341293"/>
                </a:lnTo>
                <a:lnTo>
                  <a:pt x="8824006" y="2353812"/>
                </a:lnTo>
                <a:lnTo>
                  <a:pt x="8824103" y="2353955"/>
                </a:lnTo>
                <a:lnTo>
                  <a:pt x="8824247" y="2354052"/>
                </a:lnTo>
                <a:lnTo>
                  <a:pt x="8836766" y="2372684"/>
                </a:lnTo>
                <a:lnTo>
                  <a:pt x="8851586" y="2394601"/>
                </a:lnTo>
                <a:lnTo>
                  <a:pt x="8851626" y="2394796"/>
                </a:lnTo>
                <a:lnTo>
                  <a:pt x="8851677" y="2394872"/>
                </a:lnTo>
                <a:cubicBezTo>
                  <a:pt x="8858146" y="2410216"/>
                  <a:pt x="8861716" y="2427066"/>
                  <a:pt x="8861716" y="2444717"/>
                </a:cubicBezTo>
                <a:cubicBezTo>
                  <a:pt x="8861716" y="2515323"/>
                  <a:pt x="8804589" y="2573092"/>
                  <a:pt x="8733341" y="2573092"/>
                </a:cubicBezTo>
                <a:cubicBezTo>
                  <a:pt x="8715689" y="2573092"/>
                  <a:pt x="8698840" y="2569522"/>
                  <a:pt x="8683496" y="2563053"/>
                </a:cubicBezTo>
                <a:lnTo>
                  <a:pt x="8683420" y="2563002"/>
                </a:lnTo>
                <a:lnTo>
                  <a:pt x="8683225" y="2562963"/>
                </a:lnTo>
                <a:lnTo>
                  <a:pt x="8661295" y="2548134"/>
                </a:lnTo>
                <a:lnTo>
                  <a:pt x="8642676" y="2535623"/>
                </a:lnTo>
                <a:lnTo>
                  <a:pt x="8642579" y="2535479"/>
                </a:lnTo>
                <a:lnTo>
                  <a:pt x="8642436" y="2535382"/>
                </a:lnTo>
                <a:lnTo>
                  <a:pt x="8629916" y="2516751"/>
                </a:lnTo>
                <a:lnTo>
                  <a:pt x="8615096" y="2494834"/>
                </a:lnTo>
                <a:lnTo>
                  <a:pt x="8615056" y="2494638"/>
                </a:lnTo>
                <a:lnTo>
                  <a:pt x="8615005" y="2494563"/>
                </a:lnTo>
                <a:cubicBezTo>
                  <a:pt x="8608536" y="2479218"/>
                  <a:pt x="8604966" y="2462369"/>
                  <a:pt x="8604966" y="2444717"/>
                </a:cubicBezTo>
                <a:cubicBezTo>
                  <a:pt x="8604966" y="2427066"/>
                  <a:pt x="8608536" y="2410216"/>
                  <a:pt x="8615005" y="2394872"/>
                </a:cubicBezTo>
                <a:lnTo>
                  <a:pt x="8615056" y="2394796"/>
                </a:lnTo>
                <a:lnTo>
                  <a:pt x="8615096" y="2394601"/>
                </a:lnTo>
                <a:lnTo>
                  <a:pt x="8629916" y="2372683"/>
                </a:lnTo>
                <a:lnTo>
                  <a:pt x="8642436" y="2354052"/>
                </a:lnTo>
                <a:lnTo>
                  <a:pt x="8642579" y="2353955"/>
                </a:lnTo>
                <a:lnTo>
                  <a:pt x="8642676" y="2353812"/>
                </a:lnTo>
                <a:lnTo>
                  <a:pt x="8661295" y="2341300"/>
                </a:lnTo>
                <a:lnTo>
                  <a:pt x="8683225" y="2326472"/>
                </a:lnTo>
                <a:lnTo>
                  <a:pt x="8683420" y="2326432"/>
                </a:lnTo>
                <a:lnTo>
                  <a:pt x="8683496" y="2326382"/>
                </a:lnTo>
                <a:cubicBezTo>
                  <a:pt x="8698840" y="2319913"/>
                  <a:pt x="8715689" y="2316342"/>
                  <a:pt x="8733341" y="2316342"/>
                </a:cubicBezTo>
                <a:close/>
                <a:moveTo>
                  <a:pt x="8176194" y="2230973"/>
                </a:moveTo>
                <a:cubicBezTo>
                  <a:pt x="8294299" y="2230973"/>
                  <a:pt x="8390580" y="2326612"/>
                  <a:pt x="8389938" y="2444717"/>
                </a:cubicBezTo>
                <a:cubicBezTo>
                  <a:pt x="8390580" y="2562822"/>
                  <a:pt x="8294299" y="2658462"/>
                  <a:pt x="8176194" y="2658462"/>
                </a:cubicBezTo>
                <a:cubicBezTo>
                  <a:pt x="8058089" y="2658462"/>
                  <a:pt x="7962450" y="2562822"/>
                  <a:pt x="7962450" y="2444717"/>
                </a:cubicBezTo>
                <a:cubicBezTo>
                  <a:pt x="7962450" y="2326612"/>
                  <a:pt x="8058089" y="2230973"/>
                  <a:pt x="8176194" y="2230973"/>
                </a:cubicBezTo>
                <a:close/>
                <a:moveTo>
                  <a:pt x="9846351" y="1849709"/>
                </a:moveTo>
                <a:cubicBezTo>
                  <a:pt x="9866890" y="1849709"/>
                  <a:pt x="9884221" y="1866398"/>
                  <a:pt x="9884221" y="1887579"/>
                </a:cubicBezTo>
                <a:lnTo>
                  <a:pt x="9884088" y="1887897"/>
                </a:lnTo>
                <a:lnTo>
                  <a:pt x="9884221" y="1888215"/>
                </a:lnTo>
                <a:cubicBezTo>
                  <a:pt x="9884221" y="1909397"/>
                  <a:pt x="9866890" y="1926085"/>
                  <a:pt x="9846351" y="1926085"/>
                </a:cubicBezTo>
                <a:cubicBezTo>
                  <a:pt x="9825169" y="1926085"/>
                  <a:pt x="9808480" y="1908755"/>
                  <a:pt x="9808480" y="1888215"/>
                </a:cubicBezTo>
                <a:lnTo>
                  <a:pt x="9808613" y="1887897"/>
                </a:lnTo>
                <a:lnTo>
                  <a:pt x="9808480" y="1887579"/>
                </a:lnTo>
                <a:cubicBezTo>
                  <a:pt x="9808480" y="1867040"/>
                  <a:pt x="9825169" y="1849709"/>
                  <a:pt x="9846351" y="1849709"/>
                </a:cubicBezTo>
                <a:close/>
                <a:moveTo>
                  <a:pt x="9289846" y="1802846"/>
                </a:moveTo>
                <a:cubicBezTo>
                  <a:pt x="9336702" y="1802846"/>
                  <a:pt x="9374573" y="1840716"/>
                  <a:pt x="9374573" y="1887573"/>
                </a:cubicBezTo>
                <a:lnTo>
                  <a:pt x="9374508" y="1887897"/>
                </a:lnTo>
                <a:lnTo>
                  <a:pt x="9374573" y="1888221"/>
                </a:lnTo>
                <a:cubicBezTo>
                  <a:pt x="9374573" y="1935078"/>
                  <a:pt x="9336702" y="1972949"/>
                  <a:pt x="9289846" y="1972949"/>
                </a:cubicBezTo>
                <a:cubicBezTo>
                  <a:pt x="9242989" y="1972949"/>
                  <a:pt x="9205118" y="1935078"/>
                  <a:pt x="9205118" y="1888221"/>
                </a:cubicBezTo>
                <a:lnTo>
                  <a:pt x="9205183" y="1887897"/>
                </a:lnTo>
                <a:lnTo>
                  <a:pt x="9205118" y="1887573"/>
                </a:lnTo>
                <a:cubicBezTo>
                  <a:pt x="9205118" y="1840716"/>
                  <a:pt x="9242989" y="1802846"/>
                  <a:pt x="9289846" y="1802846"/>
                </a:cubicBezTo>
                <a:close/>
                <a:moveTo>
                  <a:pt x="8733341" y="1725828"/>
                </a:moveTo>
                <a:cubicBezTo>
                  <a:pt x="8822562" y="1725828"/>
                  <a:pt x="8895094" y="1798360"/>
                  <a:pt x="8895094" y="1887580"/>
                </a:cubicBezTo>
                <a:lnTo>
                  <a:pt x="8895028" y="1887898"/>
                </a:lnTo>
                <a:lnTo>
                  <a:pt x="8895094" y="1888215"/>
                </a:lnTo>
                <a:cubicBezTo>
                  <a:pt x="8895094" y="1977436"/>
                  <a:pt x="8822562" y="2049968"/>
                  <a:pt x="8733341" y="2049968"/>
                </a:cubicBezTo>
                <a:cubicBezTo>
                  <a:pt x="8644120" y="2049968"/>
                  <a:pt x="8571589" y="1977436"/>
                  <a:pt x="8571589" y="1888215"/>
                </a:cubicBezTo>
                <a:lnTo>
                  <a:pt x="8571653" y="1887898"/>
                </a:lnTo>
                <a:lnTo>
                  <a:pt x="8571589" y="1887580"/>
                </a:lnTo>
                <a:cubicBezTo>
                  <a:pt x="8571589" y="1798360"/>
                  <a:pt x="8644120" y="1725828"/>
                  <a:pt x="8733341" y="1725828"/>
                </a:cubicBezTo>
                <a:close/>
                <a:moveTo>
                  <a:pt x="9846351" y="1283568"/>
                </a:moveTo>
                <a:cubicBezTo>
                  <a:pt x="9872668" y="1283568"/>
                  <a:pt x="9893850" y="1304750"/>
                  <a:pt x="9893850" y="1331067"/>
                </a:cubicBezTo>
                <a:lnTo>
                  <a:pt x="9893849" y="1331071"/>
                </a:lnTo>
                <a:lnTo>
                  <a:pt x="9893850" y="1331074"/>
                </a:lnTo>
                <a:cubicBezTo>
                  <a:pt x="9893850" y="1357390"/>
                  <a:pt x="9872668" y="1378572"/>
                  <a:pt x="9846351" y="1378572"/>
                </a:cubicBezTo>
                <a:cubicBezTo>
                  <a:pt x="9820034" y="1378572"/>
                  <a:pt x="9798852" y="1357390"/>
                  <a:pt x="9798852" y="1331074"/>
                </a:cubicBezTo>
                <a:lnTo>
                  <a:pt x="9798853" y="1331071"/>
                </a:lnTo>
                <a:lnTo>
                  <a:pt x="9798852" y="1331067"/>
                </a:lnTo>
                <a:cubicBezTo>
                  <a:pt x="9798852" y="1304750"/>
                  <a:pt x="9820034" y="1283568"/>
                  <a:pt x="9846351" y="1283568"/>
                </a:cubicBezTo>
                <a:close/>
                <a:moveTo>
                  <a:pt x="9289846" y="1227085"/>
                </a:moveTo>
                <a:cubicBezTo>
                  <a:pt x="9346972" y="1227085"/>
                  <a:pt x="9393829" y="1273942"/>
                  <a:pt x="9393829" y="1331069"/>
                </a:cubicBezTo>
                <a:lnTo>
                  <a:pt x="9393764" y="1331392"/>
                </a:lnTo>
                <a:lnTo>
                  <a:pt x="9393829" y="1331716"/>
                </a:lnTo>
                <a:cubicBezTo>
                  <a:pt x="9393829" y="1388843"/>
                  <a:pt x="9346972" y="1435699"/>
                  <a:pt x="9289846" y="1435699"/>
                </a:cubicBezTo>
                <a:cubicBezTo>
                  <a:pt x="9232077" y="1435699"/>
                  <a:pt x="9185862" y="1388843"/>
                  <a:pt x="9185862" y="1331716"/>
                </a:cubicBezTo>
                <a:lnTo>
                  <a:pt x="9185928" y="1331392"/>
                </a:lnTo>
                <a:lnTo>
                  <a:pt x="9185862" y="1331069"/>
                </a:lnTo>
                <a:cubicBezTo>
                  <a:pt x="9185862" y="1273942"/>
                  <a:pt x="9232077" y="1227085"/>
                  <a:pt x="9289846" y="1227085"/>
                </a:cubicBezTo>
                <a:close/>
                <a:moveTo>
                  <a:pt x="8733341" y="1144925"/>
                </a:moveTo>
                <a:cubicBezTo>
                  <a:pt x="8836040" y="1144925"/>
                  <a:pt x="8919484" y="1228369"/>
                  <a:pt x="8919484" y="1331069"/>
                </a:cubicBezTo>
                <a:lnTo>
                  <a:pt x="8919483" y="1331072"/>
                </a:lnTo>
                <a:lnTo>
                  <a:pt x="8919484" y="1331076"/>
                </a:lnTo>
                <a:cubicBezTo>
                  <a:pt x="8919484" y="1433776"/>
                  <a:pt x="8836040" y="1517219"/>
                  <a:pt x="8733341" y="1517219"/>
                </a:cubicBezTo>
                <a:cubicBezTo>
                  <a:pt x="8630641" y="1517219"/>
                  <a:pt x="8547197" y="1433776"/>
                  <a:pt x="8547197" y="1331076"/>
                </a:cubicBezTo>
                <a:lnTo>
                  <a:pt x="8547198" y="1331072"/>
                </a:lnTo>
                <a:lnTo>
                  <a:pt x="8547197" y="1331069"/>
                </a:lnTo>
                <a:cubicBezTo>
                  <a:pt x="8547197" y="1228369"/>
                  <a:pt x="8630641" y="1144925"/>
                  <a:pt x="8733341" y="1144925"/>
                </a:cubicBezTo>
                <a:close/>
                <a:moveTo>
                  <a:pt x="9846351" y="721287"/>
                </a:moveTo>
                <a:cubicBezTo>
                  <a:pt x="9875877" y="721287"/>
                  <a:pt x="9899627" y="745036"/>
                  <a:pt x="9899627" y="774563"/>
                </a:cubicBezTo>
                <a:lnTo>
                  <a:pt x="9899626" y="774566"/>
                </a:lnTo>
                <a:lnTo>
                  <a:pt x="9899627" y="774569"/>
                </a:lnTo>
                <a:cubicBezTo>
                  <a:pt x="9899627" y="804095"/>
                  <a:pt x="9875877" y="827844"/>
                  <a:pt x="9846351" y="827844"/>
                </a:cubicBezTo>
                <a:cubicBezTo>
                  <a:pt x="9816825" y="827844"/>
                  <a:pt x="9793075" y="804095"/>
                  <a:pt x="9793075" y="774569"/>
                </a:cubicBezTo>
                <a:lnTo>
                  <a:pt x="9793076" y="774566"/>
                </a:lnTo>
                <a:lnTo>
                  <a:pt x="9793075" y="774563"/>
                </a:lnTo>
                <a:cubicBezTo>
                  <a:pt x="9793075" y="745036"/>
                  <a:pt x="9816825" y="721287"/>
                  <a:pt x="9846351" y="721287"/>
                </a:cubicBezTo>
                <a:close/>
                <a:moveTo>
                  <a:pt x="9289847" y="657747"/>
                </a:moveTo>
                <a:cubicBezTo>
                  <a:pt x="9354034" y="657747"/>
                  <a:pt x="9406667" y="709739"/>
                  <a:pt x="9406667" y="774568"/>
                </a:cubicBezTo>
                <a:lnTo>
                  <a:pt x="9406601" y="774885"/>
                </a:lnTo>
                <a:lnTo>
                  <a:pt x="9406667" y="775204"/>
                </a:lnTo>
                <a:cubicBezTo>
                  <a:pt x="9406667" y="840033"/>
                  <a:pt x="9354034" y="892025"/>
                  <a:pt x="9289847" y="892025"/>
                </a:cubicBezTo>
                <a:cubicBezTo>
                  <a:pt x="9225017" y="892025"/>
                  <a:pt x="9173025" y="839391"/>
                  <a:pt x="9173025" y="775204"/>
                </a:cubicBezTo>
                <a:lnTo>
                  <a:pt x="9173089" y="774886"/>
                </a:lnTo>
                <a:lnTo>
                  <a:pt x="9173025" y="774568"/>
                </a:lnTo>
                <a:cubicBezTo>
                  <a:pt x="9173025" y="710381"/>
                  <a:pt x="9225017" y="657747"/>
                  <a:pt x="9289847" y="657747"/>
                </a:cubicBezTo>
                <a:close/>
                <a:moveTo>
                  <a:pt x="8733165" y="568394"/>
                </a:moveTo>
                <a:lnTo>
                  <a:pt x="8738850" y="568939"/>
                </a:lnTo>
                <a:lnTo>
                  <a:pt x="8739361" y="568866"/>
                </a:lnTo>
                <a:lnTo>
                  <a:pt x="8742720" y="569310"/>
                </a:lnTo>
                <a:lnTo>
                  <a:pt x="8772517" y="572166"/>
                </a:lnTo>
                <a:lnTo>
                  <a:pt x="8779110" y="574120"/>
                </a:lnTo>
                <a:lnTo>
                  <a:pt x="8780734" y="574335"/>
                </a:lnTo>
                <a:lnTo>
                  <a:pt x="8786198" y="576220"/>
                </a:lnTo>
                <a:lnTo>
                  <a:pt x="8810698" y="583481"/>
                </a:lnTo>
                <a:lnTo>
                  <a:pt x="8817299" y="586955"/>
                </a:lnTo>
                <a:lnTo>
                  <a:pt x="8820184" y="587951"/>
                </a:lnTo>
                <a:lnTo>
                  <a:pt x="8828406" y="592800"/>
                </a:lnTo>
                <a:lnTo>
                  <a:pt x="8846535" y="602340"/>
                </a:lnTo>
                <a:lnTo>
                  <a:pt x="8851608" y="606484"/>
                </a:lnTo>
                <a:lnTo>
                  <a:pt x="8855065" y="608523"/>
                </a:lnTo>
                <a:lnTo>
                  <a:pt x="8858018" y="611719"/>
                </a:lnTo>
                <a:lnTo>
                  <a:pt x="8878857" y="628742"/>
                </a:lnTo>
                <a:lnTo>
                  <a:pt x="8891949" y="648458"/>
                </a:lnTo>
                <a:lnTo>
                  <a:pt x="8908655" y="666546"/>
                </a:lnTo>
                <a:lnTo>
                  <a:pt x="8914857" y="682955"/>
                </a:lnTo>
                <a:lnTo>
                  <a:pt x="8924117" y="696901"/>
                </a:lnTo>
                <a:lnTo>
                  <a:pt x="8928352" y="718665"/>
                </a:lnTo>
                <a:lnTo>
                  <a:pt x="8936578" y="740430"/>
                </a:lnTo>
                <a:lnTo>
                  <a:pt x="8938781" y="772260"/>
                </a:lnTo>
                <a:lnTo>
                  <a:pt x="8939204" y="774434"/>
                </a:lnTo>
                <a:lnTo>
                  <a:pt x="8939003" y="775467"/>
                </a:lnTo>
                <a:lnTo>
                  <a:pt x="8939374" y="780829"/>
                </a:lnTo>
                <a:cubicBezTo>
                  <a:pt x="8938963" y="794513"/>
                  <a:pt x="8937175" y="808359"/>
                  <a:pt x="8933906" y="822202"/>
                </a:cubicBezTo>
                <a:lnTo>
                  <a:pt x="8926978" y="837265"/>
                </a:lnTo>
                <a:lnTo>
                  <a:pt x="8924117" y="851967"/>
                </a:lnTo>
                <a:lnTo>
                  <a:pt x="8911425" y="871080"/>
                </a:lnTo>
                <a:lnTo>
                  <a:pt x="8899718" y="896533"/>
                </a:lnTo>
                <a:lnTo>
                  <a:pt x="8886283" y="908942"/>
                </a:lnTo>
                <a:lnTo>
                  <a:pt x="8878856" y="920126"/>
                </a:lnTo>
                <a:cubicBezTo>
                  <a:pt x="8868798" y="930184"/>
                  <a:pt x="8857959" y="938984"/>
                  <a:pt x="8846534" y="946528"/>
                </a:cubicBezTo>
                <a:lnTo>
                  <a:pt x="8844334" y="947686"/>
                </a:lnTo>
                <a:lnTo>
                  <a:pt x="8841695" y="950123"/>
                </a:lnTo>
                <a:cubicBezTo>
                  <a:pt x="8819267" y="963982"/>
                  <a:pt x="8794196" y="973564"/>
                  <a:pt x="8767810" y="978046"/>
                </a:cubicBezTo>
                <a:lnTo>
                  <a:pt x="8734266" y="980368"/>
                </a:lnTo>
                <a:lnTo>
                  <a:pt x="8733165" y="980473"/>
                </a:lnTo>
                <a:lnTo>
                  <a:pt x="8732987" y="980456"/>
                </a:lnTo>
                <a:lnTo>
                  <a:pt x="8727412" y="980842"/>
                </a:lnTo>
                <a:lnTo>
                  <a:pt x="8702082" y="977494"/>
                </a:lnTo>
                <a:lnTo>
                  <a:pt x="8693812" y="976701"/>
                </a:lnTo>
                <a:lnTo>
                  <a:pt x="8691982" y="976159"/>
                </a:lnTo>
                <a:lnTo>
                  <a:pt x="8686038" y="975373"/>
                </a:lnTo>
                <a:lnTo>
                  <a:pt x="8666035" y="968469"/>
                </a:lnTo>
                <a:lnTo>
                  <a:pt x="8655632" y="965386"/>
                </a:lnTo>
                <a:lnTo>
                  <a:pt x="8652829" y="963911"/>
                </a:lnTo>
                <a:lnTo>
                  <a:pt x="8646588" y="961757"/>
                </a:lnTo>
                <a:lnTo>
                  <a:pt x="8628806" y="951270"/>
                </a:lnTo>
                <a:lnTo>
                  <a:pt x="8619795" y="946528"/>
                </a:lnTo>
                <a:lnTo>
                  <a:pt x="8617273" y="944468"/>
                </a:lnTo>
                <a:lnTo>
                  <a:pt x="8611707" y="941186"/>
                </a:lnTo>
                <a:lnTo>
                  <a:pt x="8606954" y="936039"/>
                </a:lnTo>
                <a:lnTo>
                  <a:pt x="8587473" y="920126"/>
                </a:lnTo>
                <a:lnTo>
                  <a:pt x="8575234" y="901695"/>
                </a:lnTo>
                <a:lnTo>
                  <a:pt x="8558117" y="883162"/>
                </a:lnTo>
                <a:lnTo>
                  <a:pt x="8551763" y="866350"/>
                </a:lnTo>
                <a:lnTo>
                  <a:pt x="8542212" y="851967"/>
                </a:lnTo>
                <a:lnTo>
                  <a:pt x="8537844" y="829519"/>
                </a:lnTo>
                <a:lnTo>
                  <a:pt x="8530194" y="809278"/>
                </a:lnTo>
                <a:lnTo>
                  <a:pt x="8528145" y="779677"/>
                </a:lnTo>
                <a:lnTo>
                  <a:pt x="8527125" y="774434"/>
                </a:lnTo>
                <a:lnTo>
                  <a:pt x="8527610" y="771942"/>
                </a:lnTo>
                <a:lnTo>
                  <a:pt x="8527398" y="768879"/>
                </a:lnTo>
                <a:cubicBezTo>
                  <a:pt x="8527809" y="755195"/>
                  <a:pt x="8529597" y="741349"/>
                  <a:pt x="8532866" y="727506"/>
                </a:cubicBezTo>
                <a:lnTo>
                  <a:pt x="8539052" y="713137"/>
                </a:lnTo>
                <a:lnTo>
                  <a:pt x="8542212" y="696901"/>
                </a:lnTo>
                <a:lnTo>
                  <a:pt x="8553108" y="680492"/>
                </a:lnTo>
                <a:lnTo>
                  <a:pt x="8561314" y="661433"/>
                </a:lnTo>
                <a:lnTo>
                  <a:pt x="8576600" y="645115"/>
                </a:lnTo>
                <a:lnTo>
                  <a:pt x="8587472" y="628742"/>
                </a:lnTo>
                <a:lnTo>
                  <a:pt x="8606485" y="613212"/>
                </a:lnTo>
                <a:lnTo>
                  <a:pt x="8608773" y="610769"/>
                </a:lnTo>
                <a:lnTo>
                  <a:pt x="8610724" y="609749"/>
                </a:lnTo>
                <a:lnTo>
                  <a:pt x="8619794" y="602340"/>
                </a:lnTo>
                <a:cubicBezTo>
                  <a:pt x="8631219" y="594797"/>
                  <a:pt x="8643230" y="588510"/>
                  <a:pt x="8655631" y="583481"/>
                </a:cubicBezTo>
                <a:lnTo>
                  <a:pt x="8667964" y="579826"/>
                </a:lnTo>
                <a:lnTo>
                  <a:pt x="8669903" y="578812"/>
                </a:lnTo>
                <a:lnTo>
                  <a:pt x="8672770" y="578402"/>
                </a:lnTo>
                <a:lnTo>
                  <a:pt x="8693812" y="572166"/>
                </a:lnTo>
                <a:cubicBezTo>
                  <a:pt x="8706799" y="569651"/>
                  <a:pt x="8719982" y="568394"/>
                  <a:pt x="8733165" y="568394"/>
                </a:cubicBezTo>
                <a:close/>
                <a:moveTo>
                  <a:pt x="9846351" y="162856"/>
                </a:moveTo>
                <a:cubicBezTo>
                  <a:pt x="9869459" y="162856"/>
                  <a:pt x="9888955" y="176576"/>
                  <a:pt x="9897259" y="196434"/>
                </a:cubicBezTo>
                <a:lnTo>
                  <a:pt x="9901550" y="218047"/>
                </a:lnTo>
                <a:lnTo>
                  <a:pt x="9901550" y="218073"/>
                </a:lnTo>
                <a:lnTo>
                  <a:pt x="9897259" y="239415"/>
                </a:lnTo>
                <a:cubicBezTo>
                  <a:pt x="9888955" y="259183"/>
                  <a:pt x="9869459" y="273264"/>
                  <a:pt x="9846351" y="273264"/>
                </a:cubicBezTo>
                <a:lnTo>
                  <a:pt x="9842370" y="272457"/>
                </a:lnTo>
                <a:lnTo>
                  <a:pt x="9824999" y="268965"/>
                </a:lnTo>
                <a:lnTo>
                  <a:pt x="9824937" y="268924"/>
                </a:lnTo>
                <a:lnTo>
                  <a:pt x="9824728" y="268881"/>
                </a:lnTo>
                <a:lnTo>
                  <a:pt x="9814698" y="262071"/>
                </a:lnTo>
                <a:lnTo>
                  <a:pt x="9807437" y="257211"/>
                </a:lnTo>
                <a:lnTo>
                  <a:pt x="9807348" y="257080"/>
                </a:lnTo>
                <a:lnTo>
                  <a:pt x="9807197" y="256977"/>
                </a:lnTo>
                <a:lnTo>
                  <a:pt x="9801574" y="248576"/>
                </a:lnTo>
                <a:lnTo>
                  <a:pt x="9795533" y="239680"/>
                </a:lnTo>
                <a:lnTo>
                  <a:pt x="9795495" y="239494"/>
                </a:lnTo>
                <a:lnTo>
                  <a:pt x="9795442" y="239415"/>
                </a:lnTo>
                <a:cubicBezTo>
                  <a:pt x="9792674" y="232826"/>
                  <a:pt x="9791150" y="225605"/>
                  <a:pt x="9791150" y="218063"/>
                </a:cubicBezTo>
                <a:lnTo>
                  <a:pt x="9791151" y="218060"/>
                </a:lnTo>
                <a:lnTo>
                  <a:pt x="9791150" y="218057"/>
                </a:lnTo>
                <a:cubicBezTo>
                  <a:pt x="9791150" y="210515"/>
                  <a:pt x="9792674" y="203294"/>
                  <a:pt x="9795442" y="196704"/>
                </a:cubicBezTo>
                <a:lnTo>
                  <a:pt x="9795495" y="196626"/>
                </a:lnTo>
                <a:lnTo>
                  <a:pt x="9795533" y="196440"/>
                </a:lnTo>
                <a:lnTo>
                  <a:pt x="9801568" y="187552"/>
                </a:lnTo>
                <a:lnTo>
                  <a:pt x="9807197" y="179143"/>
                </a:lnTo>
                <a:lnTo>
                  <a:pt x="9807349" y="179040"/>
                </a:lnTo>
                <a:lnTo>
                  <a:pt x="9807437" y="178909"/>
                </a:lnTo>
                <a:lnTo>
                  <a:pt x="9814685" y="174058"/>
                </a:lnTo>
                <a:lnTo>
                  <a:pt x="9824728" y="167238"/>
                </a:lnTo>
                <a:lnTo>
                  <a:pt x="9824937" y="167196"/>
                </a:lnTo>
                <a:lnTo>
                  <a:pt x="9824999" y="167155"/>
                </a:lnTo>
                <a:lnTo>
                  <a:pt x="9842295" y="163678"/>
                </a:lnTo>
                <a:close/>
                <a:moveTo>
                  <a:pt x="9289846" y="94817"/>
                </a:moveTo>
                <a:cubicBezTo>
                  <a:pt x="9357885" y="94817"/>
                  <a:pt x="9413086" y="150018"/>
                  <a:pt x="9413086" y="218057"/>
                </a:cubicBezTo>
                <a:lnTo>
                  <a:pt x="9413085" y="218060"/>
                </a:lnTo>
                <a:lnTo>
                  <a:pt x="9413086" y="218064"/>
                </a:lnTo>
                <a:cubicBezTo>
                  <a:pt x="9413086" y="286103"/>
                  <a:pt x="9357885" y="341304"/>
                  <a:pt x="9289846" y="341304"/>
                </a:cubicBezTo>
                <a:cubicBezTo>
                  <a:pt x="9221807" y="341304"/>
                  <a:pt x="9166606" y="286103"/>
                  <a:pt x="9166606" y="218064"/>
                </a:cubicBezTo>
                <a:lnTo>
                  <a:pt x="9166607" y="218060"/>
                </a:lnTo>
                <a:lnTo>
                  <a:pt x="9166606" y="218057"/>
                </a:lnTo>
                <a:cubicBezTo>
                  <a:pt x="9166606" y="150018"/>
                  <a:pt x="9221807" y="94817"/>
                  <a:pt x="9289846" y="94817"/>
                </a:cubicBezTo>
                <a:close/>
                <a:moveTo>
                  <a:pt x="8726879" y="5061"/>
                </a:moveTo>
                <a:lnTo>
                  <a:pt x="8732902" y="5478"/>
                </a:lnTo>
                <a:lnTo>
                  <a:pt x="8733282" y="5442"/>
                </a:lnTo>
                <a:lnTo>
                  <a:pt x="8735639" y="5668"/>
                </a:lnTo>
                <a:lnTo>
                  <a:pt x="8768536" y="7945"/>
                </a:lnTo>
                <a:lnTo>
                  <a:pt x="8773514" y="9298"/>
                </a:lnTo>
                <a:lnTo>
                  <a:pt x="8773860" y="9331"/>
                </a:lnTo>
                <a:lnTo>
                  <a:pt x="8776342" y="10066"/>
                </a:lnTo>
                <a:lnTo>
                  <a:pt x="8808159" y="18715"/>
                </a:lnTo>
                <a:lnTo>
                  <a:pt x="8812132" y="20673"/>
                </a:lnTo>
                <a:lnTo>
                  <a:pt x="8813230" y="20999"/>
                </a:lnTo>
                <a:lnTo>
                  <a:pt x="8819708" y="24407"/>
                </a:lnTo>
                <a:lnTo>
                  <a:pt x="8844722" y="36737"/>
                </a:lnTo>
                <a:lnTo>
                  <a:pt x="8846819" y="38674"/>
                </a:lnTo>
                <a:lnTo>
                  <a:pt x="8850184" y="40445"/>
                </a:lnTo>
                <a:cubicBezTo>
                  <a:pt x="8861964" y="48223"/>
                  <a:pt x="8873141" y="57298"/>
                  <a:pt x="8883512" y="67669"/>
                </a:cubicBezTo>
                <a:lnTo>
                  <a:pt x="8891917" y="80327"/>
                </a:lnTo>
                <a:lnTo>
                  <a:pt x="8904553" y="91997"/>
                </a:lnTo>
                <a:lnTo>
                  <a:pt x="8915563" y="115935"/>
                </a:lnTo>
                <a:lnTo>
                  <a:pt x="8930183" y="137952"/>
                </a:lnTo>
                <a:lnTo>
                  <a:pt x="8933479" y="154886"/>
                </a:lnTo>
                <a:lnTo>
                  <a:pt x="8939806" y="168642"/>
                </a:lnTo>
                <a:cubicBezTo>
                  <a:pt x="8943177" y="182917"/>
                  <a:pt x="8945021" y="197195"/>
                  <a:pt x="8945445" y="211305"/>
                </a:cubicBezTo>
                <a:lnTo>
                  <a:pt x="8945186" y="215047"/>
                </a:lnTo>
                <a:lnTo>
                  <a:pt x="8945741" y="217900"/>
                </a:lnTo>
                <a:lnTo>
                  <a:pt x="8944573" y="223902"/>
                </a:lnTo>
                <a:lnTo>
                  <a:pt x="8942561" y="252962"/>
                </a:lnTo>
                <a:lnTo>
                  <a:pt x="8935051" y="272834"/>
                </a:lnTo>
                <a:lnTo>
                  <a:pt x="8930184" y="297848"/>
                </a:lnTo>
                <a:lnTo>
                  <a:pt x="8919541" y="313876"/>
                </a:lnTo>
                <a:lnTo>
                  <a:pt x="8913769" y="329149"/>
                </a:lnTo>
                <a:lnTo>
                  <a:pt x="8898219" y="345985"/>
                </a:lnTo>
                <a:lnTo>
                  <a:pt x="8883513" y="368131"/>
                </a:lnTo>
                <a:lnTo>
                  <a:pt x="8860106" y="387251"/>
                </a:lnTo>
                <a:lnTo>
                  <a:pt x="8858509" y="388980"/>
                </a:lnTo>
                <a:lnTo>
                  <a:pt x="8856639" y="390083"/>
                </a:lnTo>
                <a:lnTo>
                  <a:pt x="8850184" y="395355"/>
                </a:lnTo>
                <a:lnTo>
                  <a:pt x="8827118" y="407493"/>
                </a:lnTo>
                <a:lnTo>
                  <a:pt x="8822541" y="410192"/>
                </a:lnTo>
                <a:lnTo>
                  <a:pt x="8820935" y="410747"/>
                </a:lnTo>
                <a:lnTo>
                  <a:pt x="8813231" y="414801"/>
                </a:lnTo>
                <a:lnTo>
                  <a:pt x="8784638" y="423275"/>
                </a:lnTo>
                <a:lnTo>
                  <a:pt x="8781862" y="424233"/>
                </a:lnTo>
                <a:lnTo>
                  <a:pt x="8781037" y="424342"/>
                </a:lnTo>
                <a:lnTo>
                  <a:pt x="8773861" y="426469"/>
                </a:lnTo>
                <a:lnTo>
                  <a:pt x="8741428" y="429577"/>
                </a:lnTo>
                <a:lnTo>
                  <a:pt x="8739200" y="429872"/>
                </a:lnTo>
                <a:lnTo>
                  <a:pt x="8738709" y="429838"/>
                </a:lnTo>
                <a:lnTo>
                  <a:pt x="8733283" y="430358"/>
                </a:lnTo>
                <a:lnTo>
                  <a:pt x="8699647" y="427134"/>
                </a:lnTo>
                <a:lnTo>
                  <a:pt x="8697543" y="426988"/>
                </a:lnTo>
                <a:lnTo>
                  <a:pt x="8697225" y="426902"/>
                </a:lnTo>
                <a:lnTo>
                  <a:pt x="8692704" y="426469"/>
                </a:lnTo>
                <a:lnTo>
                  <a:pt x="8660296" y="416864"/>
                </a:lnTo>
                <a:lnTo>
                  <a:pt x="8657920" y="416218"/>
                </a:lnTo>
                <a:lnTo>
                  <a:pt x="8657623" y="416072"/>
                </a:lnTo>
                <a:lnTo>
                  <a:pt x="8653334" y="414801"/>
                </a:lnTo>
                <a:lnTo>
                  <a:pt x="8628036" y="401488"/>
                </a:lnTo>
                <a:lnTo>
                  <a:pt x="8621357" y="398196"/>
                </a:lnTo>
                <a:lnTo>
                  <a:pt x="8620797" y="397678"/>
                </a:lnTo>
                <a:lnTo>
                  <a:pt x="8616381" y="395354"/>
                </a:lnTo>
                <a:cubicBezTo>
                  <a:pt x="8604600" y="387576"/>
                  <a:pt x="8593423" y="378501"/>
                  <a:pt x="8583052" y="368130"/>
                </a:cubicBezTo>
                <a:lnTo>
                  <a:pt x="8573928" y="354390"/>
                </a:lnTo>
                <a:lnTo>
                  <a:pt x="8561526" y="342936"/>
                </a:lnTo>
                <a:lnTo>
                  <a:pt x="8550719" y="319439"/>
                </a:lnTo>
                <a:lnTo>
                  <a:pt x="8536381" y="297848"/>
                </a:lnTo>
                <a:lnTo>
                  <a:pt x="8533150" y="281241"/>
                </a:lnTo>
                <a:lnTo>
                  <a:pt x="8526273" y="266289"/>
                </a:lnTo>
                <a:cubicBezTo>
                  <a:pt x="8522903" y="252015"/>
                  <a:pt x="8521058" y="237737"/>
                  <a:pt x="8520634" y="223627"/>
                </a:cubicBezTo>
                <a:lnTo>
                  <a:pt x="8520977" y="218681"/>
                </a:lnTo>
                <a:lnTo>
                  <a:pt x="8520825" y="217900"/>
                </a:lnTo>
                <a:lnTo>
                  <a:pt x="8521144" y="216256"/>
                </a:lnTo>
                <a:lnTo>
                  <a:pt x="8523518" y="181970"/>
                </a:lnTo>
                <a:lnTo>
                  <a:pt x="8532378" y="158525"/>
                </a:lnTo>
                <a:lnTo>
                  <a:pt x="8536381" y="137951"/>
                </a:lnTo>
                <a:lnTo>
                  <a:pt x="8545135" y="124769"/>
                </a:lnTo>
                <a:lnTo>
                  <a:pt x="8552310" y="105784"/>
                </a:lnTo>
                <a:lnTo>
                  <a:pt x="8571639" y="84856"/>
                </a:lnTo>
                <a:lnTo>
                  <a:pt x="8583052" y="67669"/>
                </a:lnTo>
                <a:lnTo>
                  <a:pt x="8601218" y="52830"/>
                </a:lnTo>
                <a:lnTo>
                  <a:pt x="8607570" y="45953"/>
                </a:lnTo>
                <a:lnTo>
                  <a:pt x="8615007" y="41567"/>
                </a:lnTo>
                <a:lnTo>
                  <a:pt x="8616381" y="40445"/>
                </a:lnTo>
                <a:lnTo>
                  <a:pt x="8621291" y="37861"/>
                </a:lnTo>
                <a:lnTo>
                  <a:pt x="8643537" y="24741"/>
                </a:lnTo>
                <a:lnTo>
                  <a:pt x="8651343" y="22046"/>
                </a:lnTo>
                <a:lnTo>
                  <a:pt x="8653334" y="20998"/>
                </a:lnTo>
                <a:lnTo>
                  <a:pt x="8660724" y="18809"/>
                </a:lnTo>
                <a:lnTo>
                  <a:pt x="8684216" y="10700"/>
                </a:lnTo>
                <a:lnTo>
                  <a:pt x="8691197" y="9777"/>
                </a:lnTo>
                <a:lnTo>
                  <a:pt x="8692704" y="9331"/>
                </a:lnTo>
                <a:lnTo>
                  <a:pt x="8699514" y="8678"/>
                </a:lnTo>
                <a:close/>
                <a:moveTo>
                  <a:pt x="0" y="0"/>
                </a:moveTo>
                <a:lnTo>
                  <a:pt x="8399148" y="0"/>
                </a:lnTo>
                <a:lnTo>
                  <a:pt x="8442653" y="52212"/>
                </a:lnTo>
                <a:cubicBezTo>
                  <a:pt x="8472741" y="100272"/>
                  <a:pt x="8490071" y="157078"/>
                  <a:pt x="8490071" y="218056"/>
                </a:cubicBezTo>
                <a:cubicBezTo>
                  <a:pt x="8490071" y="341296"/>
                  <a:pt x="8418823" y="447847"/>
                  <a:pt x="8315481" y="496629"/>
                </a:cubicBezTo>
                <a:cubicBezTo>
                  <a:pt x="8415613" y="547337"/>
                  <a:pt x="8484936" y="651321"/>
                  <a:pt x="8484936" y="771993"/>
                </a:cubicBezTo>
                <a:cubicBezTo>
                  <a:pt x="8484936" y="905503"/>
                  <a:pt x="8399567" y="1019115"/>
                  <a:pt x="8280820" y="1062120"/>
                </a:cubicBezTo>
                <a:cubicBezTo>
                  <a:pt x="8387371" y="1103842"/>
                  <a:pt x="8463112" y="1207184"/>
                  <a:pt x="8463112" y="1328498"/>
                </a:cubicBezTo>
                <a:cubicBezTo>
                  <a:pt x="8463112" y="1486399"/>
                  <a:pt x="8334738" y="1614774"/>
                  <a:pt x="8176837" y="1614774"/>
                </a:cubicBezTo>
                <a:cubicBezTo>
                  <a:pt x="8085048" y="1614774"/>
                  <a:pt x="8003531" y="1571127"/>
                  <a:pt x="7950897" y="1503730"/>
                </a:cubicBezTo>
                <a:cubicBezTo>
                  <a:pt x="7925222" y="1551870"/>
                  <a:pt x="7889918" y="1593592"/>
                  <a:pt x="7846913" y="1626328"/>
                </a:cubicBezTo>
                <a:cubicBezTo>
                  <a:pt x="7891844" y="1665482"/>
                  <a:pt x="7926506" y="1716832"/>
                  <a:pt x="7946404" y="1775243"/>
                </a:cubicBezTo>
                <a:cubicBezTo>
                  <a:pt x="7987484" y="1689232"/>
                  <a:pt x="8074779" y="1629537"/>
                  <a:pt x="8176837" y="1629537"/>
                </a:cubicBezTo>
                <a:cubicBezTo>
                  <a:pt x="8318049" y="1629537"/>
                  <a:pt x="8432302" y="1743791"/>
                  <a:pt x="8432302" y="1885003"/>
                </a:cubicBezTo>
                <a:cubicBezTo>
                  <a:pt x="8432302" y="2026216"/>
                  <a:pt x="8318049" y="2140469"/>
                  <a:pt x="8176837" y="2140469"/>
                </a:cubicBezTo>
                <a:cubicBezTo>
                  <a:pt x="8075420" y="2140469"/>
                  <a:pt x="7987484" y="2080775"/>
                  <a:pt x="7946404" y="1994764"/>
                </a:cubicBezTo>
                <a:cubicBezTo>
                  <a:pt x="7918803" y="2076923"/>
                  <a:pt x="7861034" y="2145604"/>
                  <a:pt x="7786577" y="2186684"/>
                </a:cubicBezTo>
                <a:cubicBezTo>
                  <a:pt x="7870021" y="2241244"/>
                  <a:pt x="7925222" y="2334957"/>
                  <a:pt x="7925222" y="2442150"/>
                </a:cubicBezTo>
                <a:cubicBezTo>
                  <a:pt x="7925222" y="2610963"/>
                  <a:pt x="7788503" y="2747041"/>
                  <a:pt x="7620331" y="2747041"/>
                </a:cubicBezTo>
                <a:cubicBezTo>
                  <a:pt x="7526618" y="2747041"/>
                  <a:pt x="7443174" y="2704677"/>
                  <a:pt x="7387331" y="2638564"/>
                </a:cubicBezTo>
                <a:cubicBezTo>
                  <a:pt x="7359730" y="2683495"/>
                  <a:pt x="7323786" y="2722007"/>
                  <a:pt x="7280780" y="2752175"/>
                </a:cubicBezTo>
                <a:cubicBezTo>
                  <a:pt x="7330204" y="2795823"/>
                  <a:pt x="7366791" y="2854234"/>
                  <a:pt x="7382838" y="2920347"/>
                </a:cubicBezTo>
                <a:cubicBezTo>
                  <a:pt x="7415574" y="2821498"/>
                  <a:pt x="7509288" y="2749608"/>
                  <a:pt x="7619690" y="2749608"/>
                </a:cubicBezTo>
                <a:cubicBezTo>
                  <a:pt x="7758334" y="2749608"/>
                  <a:pt x="7870021" y="2861936"/>
                  <a:pt x="7870021" y="2999939"/>
                </a:cubicBezTo>
                <a:cubicBezTo>
                  <a:pt x="7870021" y="3138584"/>
                  <a:pt x="7757693" y="3250270"/>
                  <a:pt x="7619690" y="3250270"/>
                </a:cubicBezTo>
                <a:cubicBezTo>
                  <a:pt x="7509288" y="3250270"/>
                  <a:pt x="7416216" y="3179022"/>
                  <a:pt x="7382838" y="3079531"/>
                </a:cubicBezTo>
                <a:cubicBezTo>
                  <a:pt x="7355879" y="3188650"/>
                  <a:pt x="7275645" y="3275945"/>
                  <a:pt x="7171019" y="3311890"/>
                </a:cubicBezTo>
                <a:cubicBezTo>
                  <a:pt x="7265375" y="3353612"/>
                  <a:pt x="7331488" y="3447967"/>
                  <a:pt x="7331488" y="3557728"/>
                </a:cubicBezTo>
                <a:cubicBezTo>
                  <a:pt x="7331488" y="3706001"/>
                  <a:pt x="7211458" y="3826031"/>
                  <a:pt x="7063185" y="3826031"/>
                </a:cubicBezTo>
                <a:cubicBezTo>
                  <a:pt x="6954066" y="3826031"/>
                  <a:pt x="6860994" y="3761202"/>
                  <a:pt x="6818631" y="3668130"/>
                </a:cubicBezTo>
                <a:cubicBezTo>
                  <a:pt x="6783328" y="3767621"/>
                  <a:pt x="6701809" y="3845287"/>
                  <a:pt x="6599751" y="3875455"/>
                </a:cubicBezTo>
                <a:cubicBezTo>
                  <a:pt x="6695391" y="3912684"/>
                  <a:pt x="6763429" y="4005114"/>
                  <a:pt x="6763429" y="4114233"/>
                </a:cubicBezTo>
                <a:cubicBezTo>
                  <a:pt x="6763429" y="4256087"/>
                  <a:pt x="6648534" y="4370982"/>
                  <a:pt x="6506680" y="4370982"/>
                </a:cubicBezTo>
                <a:cubicBezTo>
                  <a:pt x="6386008" y="4370982"/>
                  <a:pt x="6284591" y="4286897"/>
                  <a:pt x="6257633" y="4174569"/>
                </a:cubicBezTo>
                <a:cubicBezTo>
                  <a:pt x="6229390" y="4318991"/>
                  <a:pt x="6102299" y="4427467"/>
                  <a:pt x="5950176" y="4427467"/>
                </a:cubicBezTo>
                <a:cubicBezTo>
                  <a:pt x="5846833" y="4427467"/>
                  <a:pt x="5755045" y="4377401"/>
                  <a:pt x="5697918" y="4300376"/>
                </a:cubicBezTo>
                <a:cubicBezTo>
                  <a:pt x="5660047" y="4362638"/>
                  <a:pt x="5603563" y="4412063"/>
                  <a:pt x="5536166" y="4441589"/>
                </a:cubicBezTo>
                <a:cubicBezTo>
                  <a:pt x="5612549" y="4489729"/>
                  <a:pt x="5663899" y="4574457"/>
                  <a:pt x="5663899" y="4671380"/>
                </a:cubicBezTo>
                <a:cubicBezTo>
                  <a:pt x="5663899" y="4820294"/>
                  <a:pt x="5543226" y="4941609"/>
                  <a:pt x="5393671" y="4941609"/>
                </a:cubicBezTo>
                <a:cubicBezTo>
                  <a:pt x="5269788" y="4941609"/>
                  <a:pt x="5165804" y="4857523"/>
                  <a:pt x="5133711" y="4743911"/>
                </a:cubicBezTo>
                <a:cubicBezTo>
                  <a:pt x="5100975" y="4877421"/>
                  <a:pt x="4980303" y="4976270"/>
                  <a:pt x="4837165" y="4976270"/>
                </a:cubicBezTo>
                <a:cubicBezTo>
                  <a:pt x="4722911" y="4976270"/>
                  <a:pt x="4624063" y="4913366"/>
                  <a:pt x="4571430" y="4820936"/>
                </a:cubicBezTo>
                <a:cubicBezTo>
                  <a:pt x="4516871" y="4926204"/>
                  <a:pt x="4407109" y="4998093"/>
                  <a:pt x="4280660" y="4998093"/>
                </a:cubicBezTo>
                <a:cubicBezTo>
                  <a:pt x="4167048" y="4998093"/>
                  <a:pt x="4066274" y="4939683"/>
                  <a:pt x="4007863" y="4851105"/>
                </a:cubicBezTo>
                <a:cubicBezTo>
                  <a:pt x="3960364" y="4925562"/>
                  <a:pt x="3884623" y="4980121"/>
                  <a:pt x="3796045" y="4999377"/>
                </a:cubicBezTo>
                <a:cubicBezTo>
                  <a:pt x="3892968" y="5030187"/>
                  <a:pt x="3962932" y="5120692"/>
                  <a:pt x="3962932" y="5227885"/>
                </a:cubicBezTo>
                <a:cubicBezTo>
                  <a:pt x="3962932" y="5360111"/>
                  <a:pt x="3855739" y="5467304"/>
                  <a:pt x="3723513" y="5467304"/>
                </a:cubicBezTo>
                <a:cubicBezTo>
                  <a:pt x="3591287" y="5467304"/>
                  <a:pt x="3484094" y="5360111"/>
                  <a:pt x="3484094" y="5227885"/>
                </a:cubicBezTo>
                <a:cubicBezTo>
                  <a:pt x="3484094" y="5120692"/>
                  <a:pt x="3554058" y="5030187"/>
                  <a:pt x="3650981" y="4999377"/>
                </a:cubicBezTo>
                <a:cubicBezTo>
                  <a:pt x="3565612" y="4980763"/>
                  <a:pt x="3492438" y="4929413"/>
                  <a:pt x="3444939" y="4859449"/>
                </a:cubicBezTo>
                <a:cubicBezTo>
                  <a:pt x="3397441" y="4929413"/>
                  <a:pt x="3324267" y="4980763"/>
                  <a:pt x="3238898" y="4999377"/>
                </a:cubicBezTo>
                <a:cubicBezTo>
                  <a:pt x="3335821" y="5030187"/>
                  <a:pt x="3405785" y="5120692"/>
                  <a:pt x="3405785" y="5227885"/>
                </a:cubicBezTo>
                <a:cubicBezTo>
                  <a:pt x="3405785" y="5360111"/>
                  <a:pt x="3298592" y="5467304"/>
                  <a:pt x="3166366" y="5467304"/>
                </a:cubicBezTo>
                <a:cubicBezTo>
                  <a:pt x="3034140" y="5467304"/>
                  <a:pt x="2926947" y="5360111"/>
                  <a:pt x="2926947" y="5227885"/>
                </a:cubicBezTo>
                <a:cubicBezTo>
                  <a:pt x="2926947" y="5120692"/>
                  <a:pt x="2996911" y="5030187"/>
                  <a:pt x="3093834" y="4999377"/>
                </a:cubicBezTo>
                <a:cubicBezTo>
                  <a:pt x="3004614" y="4979480"/>
                  <a:pt x="2929514" y="4925562"/>
                  <a:pt x="2882016" y="4851105"/>
                </a:cubicBezTo>
                <a:cubicBezTo>
                  <a:pt x="2823605" y="4939683"/>
                  <a:pt x="2723473" y="4998093"/>
                  <a:pt x="2609219" y="4998093"/>
                </a:cubicBezTo>
                <a:cubicBezTo>
                  <a:pt x="2482770" y="4998093"/>
                  <a:pt x="2373009" y="4926204"/>
                  <a:pt x="2318450" y="4820936"/>
                </a:cubicBezTo>
                <a:cubicBezTo>
                  <a:pt x="2266458" y="4913366"/>
                  <a:pt x="2166968" y="4976270"/>
                  <a:pt x="2052714" y="4976270"/>
                </a:cubicBezTo>
                <a:cubicBezTo>
                  <a:pt x="1908934" y="4976270"/>
                  <a:pt x="1788904" y="4877421"/>
                  <a:pt x="1756168" y="4743911"/>
                </a:cubicBezTo>
                <a:cubicBezTo>
                  <a:pt x="1724716" y="4858165"/>
                  <a:pt x="1620091" y="4941609"/>
                  <a:pt x="1496209" y="4941609"/>
                </a:cubicBezTo>
                <a:cubicBezTo>
                  <a:pt x="1347294" y="4941609"/>
                  <a:pt x="1225980" y="4820936"/>
                  <a:pt x="1225980" y="4671380"/>
                </a:cubicBezTo>
                <a:cubicBezTo>
                  <a:pt x="1225980" y="4574457"/>
                  <a:pt x="1276688" y="4489087"/>
                  <a:pt x="1353713" y="4441589"/>
                </a:cubicBezTo>
                <a:cubicBezTo>
                  <a:pt x="1286316" y="4412063"/>
                  <a:pt x="1229831" y="4362638"/>
                  <a:pt x="1191961" y="4300376"/>
                </a:cubicBezTo>
                <a:cubicBezTo>
                  <a:pt x="1134834" y="4377401"/>
                  <a:pt x="1043046" y="4427467"/>
                  <a:pt x="939704" y="4427467"/>
                </a:cubicBezTo>
                <a:cubicBezTo>
                  <a:pt x="787580" y="4427467"/>
                  <a:pt x="660489" y="4318349"/>
                  <a:pt x="632246" y="4174569"/>
                </a:cubicBezTo>
                <a:cubicBezTo>
                  <a:pt x="605287" y="4287539"/>
                  <a:pt x="503871" y="4370982"/>
                  <a:pt x="383199" y="4370982"/>
                </a:cubicBezTo>
                <a:cubicBezTo>
                  <a:pt x="241345" y="4370982"/>
                  <a:pt x="126449" y="4256087"/>
                  <a:pt x="126449" y="4114233"/>
                </a:cubicBezTo>
                <a:cubicBezTo>
                  <a:pt x="126449" y="4005756"/>
                  <a:pt x="194488" y="3912684"/>
                  <a:pt x="290127" y="3875455"/>
                </a:cubicBezTo>
                <a:cubicBezTo>
                  <a:pt x="188711" y="3845929"/>
                  <a:pt x="107835" y="3769546"/>
                  <a:pt x="71890" y="3670698"/>
                </a:cubicBezTo>
                <a:cubicBezTo>
                  <a:pt x="55201" y="3706643"/>
                  <a:pt x="30168" y="3738736"/>
                  <a:pt x="0" y="3764411"/>
                </a:cubicBezTo>
                <a:close/>
              </a:path>
            </a:pathLst>
          </a:custGeom>
        </p:spPr>
        <p:txBody>
          <a:bodyPr wrap="square" anchor="ctr" anchorCtr="0">
            <a:noAutofit/>
          </a:bodyPr>
          <a:lstStyle>
            <a:lvl1pPr marL="0" indent="0" algn="ctr">
              <a:buNone/>
              <a:defRPr/>
            </a:lvl1pPr>
          </a:lstStyle>
          <a:p>
            <a:r>
              <a:rPr lang="en-US"/>
              <a:t>Add image</a:t>
            </a:r>
          </a:p>
        </p:txBody>
      </p:sp>
      <p:sp>
        <p:nvSpPr>
          <p:cNvPr id="340" name="Slide Number Placeholder 339">
            <a:extLst>
              <a:ext uri="{FF2B5EF4-FFF2-40B4-BE49-F238E27FC236}">
                <a16:creationId xmlns:a16="http://schemas.microsoft.com/office/drawing/2014/main" id="{05CED6C7-9660-41DF-B0AE-203005F87BB4}"/>
              </a:ext>
            </a:extLst>
          </p:cNvPr>
          <p:cNvSpPr>
            <a:spLocks noGrp="1"/>
          </p:cNvSpPr>
          <p:nvPr>
            <p:ph type="sldNum" sz="quarter" idx="21"/>
          </p:nvPr>
        </p:nvSpPr>
        <p:spPr/>
        <p:txBody>
          <a:bodyPr/>
          <a:lstStyle/>
          <a:p>
            <a:fld id="{9E2BE927-25C7-4379-86F1-C17ED9D2A7F2}" type="slidenum">
              <a:rPr lang="en-US" smtClean="0"/>
              <a:pPr/>
              <a:t>‹#›</a:t>
            </a:fld>
            <a:endParaRPr lang="en-US"/>
          </a:p>
        </p:txBody>
      </p:sp>
      <p:cxnSp>
        <p:nvCxnSpPr>
          <p:cNvPr id="10" name="Straight Connector 9">
            <a:extLst>
              <a:ext uri="{FF2B5EF4-FFF2-40B4-BE49-F238E27FC236}">
                <a16:creationId xmlns:a16="http://schemas.microsoft.com/office/drawing/2014/main" id="{3C671CAD-EFA0-4FF6-B475-A267CC785C76}"/>
              </a:ext>
            </a:extLst>
          </p:cNvPr>
          <p:cNvCxnSpPr>
            <a:cxnSpLocks/>
          </p:cNvCxnSpPr>
          <p:nvPr userDrawn="1"/>
        </p:nvCxnSpPr>
        <p:spPr>
          <a:xfrm>
            <a:off x="10099675" y="470271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99103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8" pos="2547"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graphy and Dot Screen Picture">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Picture Placeholder 8">
            <a:extLst>
              <a:ext uri="{FF2B5EF4-FFF2-40B4-BE49-F238E27FC236}">
                <a16:creationId xmlns:a16="http://schemas.microsoft.com/office/drawing/2014/main" id="{5C854EB1-7CCC-45DE-AF0F-E195688CE364}"/>
              </a:ext>
            </a:extLst>
          </p:cNvPr>
          <p:cNvSpPr>
            <a:spLocks noGrp="1"/>
          </p:cNvSpPr>
          <p:nvPr>
            <p:ph type="pic" sz="quarter" idx="10" hasCustomPrompt="1"/>
          </p:nvPr>
        </p:nvSpPr>
        <p:spPr>
          <a:xfrm>
            <a:off x="5575736" y="0"/>
            <a:ext cx="6616264" cy="6858000"/>
          </a:xfrm>
          <a:custGeom>
            <a:avLst/>
            <a:gdLst>
              <a:gd name="connsiteX0" fmla="*/ 56772 w 6616264"/>
              <a:gd name="connsiteY0" fmla="*/ 6855419 h 6858000"/>
              <a:gd name="connsiteX1" fmla="*/ 69029 w 6616264"/>
              <a:gd name="connsiteY1" fmla="*/ 6858000 h 6858000"/>
              <a:gd name="connsiteX2" fmla="*/ 44514 w 6616264"/>
              <a:gd name="connsiteY2" fmla="*/ 6858000 h 6858000"/>
              <a:gd name="connsiteX3" fmla="*/ 56772 w 6616264"/>
              <a:gd name="connsiteY3" fmla="*/ 6855419 h 6858000"/>
              <a:gd name="connsiteX4" fmla="*/ 629011 w 6616264"/>
              <a:gd name="connsiteY4" fmla="*/ 6807680 h 6858000"/>
              <a:gd name="connsiteX5" fmla="*/ 703848 w 6616264"/>
              <a:gd name="connsiteY5" fmla="*/ 6858000 h 6858000"/>
              <a:gd name="connsiteX6" fmla="*/ 554820 w 6616264"/>
              <a:gd name="connsiteY6" fmla="*/ 6858000 h 6858000"/>
              <a:gd name="connsiteX7" fmla="*/ 629011 w 6616264"/>
              <a:gd name="connsiteY7" fmla="*/ 6807680 h 6858000"/>
              <a:gd name="connsiteX8" fmla="*/ 1201250 w 6616264"/>
              <a:gd name="connsiteY8" fmla="*/ 6737359 h 6858000"/>
              <a:gd name="connsiteX9" fmla="*/ 1348988 w 6616264"/>
              <a:gd name="connsiteY9" fmla="*/ 6858000 h 6858000"/>
              <a:gd name="connsiteX10" fmla="*/ 1053513 w 6616264"/>
              <a:gd name="connsiteY10" fmla="*/ 6858000 h 6858000"/>
              <a:gd name="connsiteX11" fmla="*/ 1201250 w 6616264"/>
              <a:gd name="connsiteY11" fmla="*/ 6737359 h 6858000"/>
              <a:gd name="connsiteX12" fmla="*/ 56772 w 6616264"/>
              <a:gd name="connsiteY12" fmla="*/ 6273504 h 6858000"/>
              <a:gd name="connsiteX13" fmla="*/ 99350 w 6616264"/>
              <a:gd name="connsiteY13" fmla="*/ 6316083 h 6858000"/>
              <a:gd name="connsiteX14" fmla="*/ 56772 w 6616264"/>
              <a:gd name="connsiteY14" fmla="*/ 6358662 h 6858000"/>
              <a:gd name="connsiteX15" fmla="*/ 14192 w 6616264"/>
              <a:gd name="connsiteY15" fmla="*/ 6316083 h 6858000"/>
              <a:gd name="connsiteX16" fmla="*/ 56772 w 6616264"/>
              <a:gd name="connsiteY16" fmla="*/ 6273504 h 6858000"/>
              <a:gd name="connsiteX17" fmla="*/ 629011 w 6616264"/>
              <a:gd name="connsiteY17" fmla="*/ 6216086 h 6858000"/>
              <a:gd name="connsiteX18" fmla="*/ 729008 w 6616264"/>
              <a:gd name="connsiteY18" fmla="*/ 6316082 h 6858000"/>
              <a:gd name="connsiteX19" fmla="*/ 629011 w 6616264"/>
              <a:gd name="connsiteY19" fmla="*/ 6416080 h 6858000"/>
              <a:gd name="connsiteX20" fmla="*/ 529015 w 6616264"/>
              <a:gd name="connsiteY20" fmla="*/ 6316082 h 6858000"/>
              <a:gd name="connsiteX21" fmla="*/ 629011 w 6616264"/>
              <a:gd name="connsiteY21" fmla="*/ 6216086 h 6858000"/>
              <a:gd name="connsiteX22" fmla="*/ 1201251 w 6616264"/>
              <a:gd name="connsiteY22" fmla="*/ 6134799 h 6858000"/>
              <a:gd name="connsiteX23" fmla="*/ 1382536 w 6616264"/>
              <a:gd name="connsiteY23" fmla="*/ 6316083 h 6858000"/>
              <a:gd name="connsiteX24" fmla="*/ 1201251 w 6616264"/>
              <a:gd name="connsiteY24" fmla="*/ 6497367 h 6858000"/>
              <a:gd name="connsiteX25" fmla="*/ 1019967 w 6616264"/>
              <a:gd name="connsiteY25" fmla="*/ 6316083 h 6858000"/>
              <a:gd name="connsiteX26" fmla="*/ 1201251 w 6616264"/>
              <a:gd name="connsiteY26" fmla="*/ 6134799 h 6858000"/>
              <a:gd name="connsiteX27" fmla="*/ 56773 w 6616264"/>
              <a:gd name="connsiteY27" fmla="*/ 5692878 h 6858000"/>
              <a:gd name="connsiteX28" fmla="*/ 107738 w 6616264"/>
              <a:gd name="connsiteY28" fmla="*/ 5743844 h 6858000"/>
              <a:gd name="connsiteX29" fmla="*/ 56773 w 6616264"/>
              <a:gd name="connsiteY29" fmla="*/ 5794810 h 6858000"/>
              <a:gd name="connsiteX30" fmla="*/ 5806 w 6616264"/>
              <a:gd name="connsiteY30" fmla="*/ 5743844 h 6858000"/>
              <a:gd name="connsiteX31" fmla="*/ 56773 w 6616264"/>
              <a:gd name="connsiteY31" fmla="*/ 5692878 h 6858000"/>
              <a:gd name="connsiteX32" fmla="*/ 629011 w 6616264"/>
              <a:gd name="connsiteY32" fmla="*/ 5627718 h 6858000"/>
              <a:gd name="connsiteX33" fmla="*/ 744491 w 6616264"/>
              <a:gd name="connsiteY33" fmla="*/ 5743198 h 6858000"/>
              <a:gd name="connsiteX34" fmla="*/ 629011 w 6616264"/>
              <a:gd name="connsiteY34" fmla="*/ 5858678 h 6858000"/>
              <a:gd name="connsiteX35" fmla="*/ 513532 w 6616264"/>
              <a:gd name="connsiteY35" fmla="*/ 5743198 h 6858000"/>
              <a:gd name="connsiteX36" fmla="*/ 629011 w 6616264"/>
              <a:gd name="connsiteY36" fmla="*/ 5627718 h 6858000"/>
              <a:gd name="connsiteX37" fmla="*/ 1201250 w 6616264"/>
              <a:gd name="connsiteY37" fmla="*/ 5539979 h 6858000"/>
              <a:gd name="connsiteX38" fmla="*/ 1404470 w 6616264"/>
              <a:gd name="connsiteY38" fmla="*/ 5743198 h 6858000"/>
              <a:gd name="connsiteX39" fmla="*/ 1201250 w 6616264"/>
              <a:gd name="connsiteY39" fmla="*/ 5946418 h 6858000"/>
              <a:gd name="connsiteX40" fmla="*/ 998031 w 6616264"/>
              <a:gd name="connsiteY40" fmla="*/ 5743198 h 6858000"/>
              <a:gd name="connsiteX41" fmla="*/ 1201250 w 6616264"/>
              <a:gd name="connsiteY41" fmla="*/ 5539979 h 6858000"/>
              <a:gd name="connsiteX42" fmla="*/ 56772 w 6616264"/>
              <a:gd name="connsiteY42" fmla="*/ 5114187 h 6858000"/>
              <a:gd name="connsiteX43" fmla="*/ 113543 w 6616264"/>
              <a:gd name="connsiteY43" fmla="*/ 5170959 h 6858000"/>
              <a:gd name="connsiteX44" fmla="*/ 56772 w 6616264"/>
              <a:gd name="connsiteY44" fmla="*/ 5227731 h 6858000"/>
              <a:gd name="connsiteX45" fmla="*/ 0 w 6616264"/>
              <a:gd name="connsiteY45" fmla="*/ 5170959 h 6858000"/>
              <a:gd name="connsiteX46" fmla="*/ 56772 w 6616264"/>
              <a:gd name="connsiteY46" fmla="*/ 5114187 h 6858000"/>
              <a:gd name="connsiteX47" fmla="*/ 629011 w 6616264"/>
              <a:gd name="connsiteY47" fmla="*/ 5045802 h 6858000"/>
              <a:gd name="connsiteX48" fmla="*/ 754168 w 6616264"/>
              <a:gd name="connsiteY48" fmla="*/ 5170959 h 6858000"/>
              <a:gd name="connsiteX49" fmla="*/ 629011 w 6616264"/>
              <a:gd name="connsiteY49" fmla="*/ 5296116 h 6858000"/>
              <a:gd name="connsiteX50" fmla="*/ 503854 w 6616264"/>
              <a:gd name="connsiteY50" fmla="*/ 5170959 h 6858000"/>
              <a:gd name="connsiteX51" fmla="*/ 629011 w 6616264"/>
              <a:gd name="connsiteY51" fmla="*/ 5045802 h 6858000"/>
              <a:gd name="connsiteX52" fmla="*/ 1201250 w 6616264"/>
              <a:gd name="connsiteY52" fmla="*/ 4954191 h 6858000"/>
              <a:gd name="connsiteX53" fmla="*/ 1401022 w 6616264"/>
              <a:gd name="connsiteY53" fmla="*/ 5086465 h 6858000"/>
              <a:gd name="connsiteX54" fmla="*/ 1410074 w 6616264"/>
              <a:gd name="connsiteY54" fmla="*/ 5131469 h 6858000"/>
              <a:gd name="connsiteX55" fmla="*/ 1406404 w 6616264"/>
              <a:gd name="connsiteY55" fmla="*/ 5157373 h 6858000"/>
              <a:gd name="connsiteX56" fmla="*/ 1412511 w 6616264"/>
              <a:gd name="connsiteY56" fmla="*/ 5198248 h 6858000"/>
              <a:gd name="connsiteX57" fmla="*/ 1401022 w 6616264"/>
              <a:gd name="connsiteY57" fmla="*/ 5255179 h 6858000"/>
              <a:gd name="connsiteX58" fmla="*/ 1201250 w 6616264"/>
              <a:gd name="connsiteY58" fmla="*/ 5387726 h 6858000"/>
              <a:gd name="connsiteX59" fmla="*/ 984484 w 6616264"/>
              <a:gd name="connsiteY59" fmla="*/ 5170958 h 6858000"/>
              <a:gd name="connsiteX60" fmla="*/ 1201250 w 6616264"/>
              <a:gd name="connsiteY60" fmla="*/ 4954191 h 6858000"/>
              <a:gd name="connsiteX61" fmla="*/ 56772 w 6616264"/>
              <a:gd name="connsiteY61" fmla="*/ 4541947 h 6858000"/>
              <a:gd name="connsiteX62" fmla="*/ 113543 w 6616264"/>
              <a:gd name="connsiteY62" fmla="*/ 4598719 h 6858000"/>
              <a:gd name="connsiteX63" fmla="*/ 56772 w 6616264"/>
              <a:gd name="connsiteY63" fmla="*/ 4655491 h 6858000"/>
              <a:gd name="connsiteX64" fmla="*/ 0 w 6616264"/>
              <a:gd name="connsiteY64" fmla="*/ 4598719 h 6858000"/>
              <a:gd name="connsiteX65" fmla="*/ 56772 w 6616264"/>
              <a:gd name="connsiteY65" fmla="*/ 4541947 h 6858000"/>
              <a:gd name="connsiteX66" fmla="*/ 629011 w 6616264"/>
              <a:gd name="connsiteY66" fmla="*/ 4471627 h 6858000"/>
              <a:gd name="connsiteX67" fmla="*/ 756105 w 6616264"/>
              <a:gd name="connsiteY67" fmla="*/ 4598719 h 6858000"/>
              <a:gd name="connsiteX68" fmla="*/ 629011 w 6616264"/>
              <a:gd name="connsiteY68" fmla="*/ 4725813 h 6858000"/>
              <a:gd name="connsiteX69" fmla="*/ 501919 w 6616264"/>
              <a:gd name="connsiteY69" fmla="*/ 4598719 h 6858000"/>
              <a:gd name="connsiteX70" fmla="*/ 629011 w 6616264"/>
              <a:gd name="connsiteY70" fmla="*/ 4471627 h 6858000"/>
              <a:gd name="connsiteX71" fmla="*/ 1201250 w 6616264"/>
              <a:gd name="connsiteY71" fmla="*/ 4380017 h 6858000"/>
              <a:gd name="connsiteX72" fmla="*/ 1402746 w 6616264"/>
              <a:gd name="connsiteY72" fmla="*/ 4513652 h 6858000"/>
              <a:gd name="connsiteX73" fmla="*/ 1409763 w 6616264"/>
              <a:gd name="connsiteY73" fmla="*/ 4548337 h 6858000"/>
              <a:gd name="connsiteX74" fmla="*/ 1404469 w 6616264"/>
              <a:gd name="connsiteY74" fmla="*/ 4585133 h 6858000"/>
              <a:gd name="connsiteX75" fmla="*/ 1411993 w 6616264"/>
              <a:gd name="connsiteY75" fmla="*/ 4638075 h 6858000"/>
              <a:gd name="connsiteX76" fmla="*/ 1402746 w 6616264"/>
              <a:gd name="connsiteY76" fmla="*/ 4683788 h 6858000"/>
              <a:gd name="connsiteX77" fmla="*/ 1201250 w 6616264"/>
              <a:gd name="connsiteY77" fmla="*/ 4817423 h 6858000"/>
              <a:gd name="connsiteX78" fmla="*/ 982548 w 6616264"/>
              <a:gd name="connsiteY78" fmla="*/ 4598719 h 6858000"/>
              <a:gd name="connsiteX79" fmla="*/ 1201250 w 6616264"/>
              <a:gd name="connsiteY79" fmla="*/ 4380017 h 6858000"/>
              <a:gd name="connsiteX80" fmla="*/ 56772 w 6616264"/>
              <a:gd name="connsiteY80" fmla="*/ 3971644 h 6858000"/>
              <a:gd name="connsiteX81" fmla="*/ 111609 w 6616264"/>
              <a:gd name="connsiteY81" fmla="*/ 4026481 h 6858000"/>
              <a:gd name="connsiteX82" fmla="*/ 56772 w 6616264"/>
              <a:gd name="connsiteY82" fmla="*/ 4081318 h 6858000"/>
              <a:gd name="connsiteX83" fmla="*/ 1935 w 6616264"/>
              <a:gd name="connsiteY83" fmla="*/ 4026481 h 6858000"/>
              <a:gd name="connsiteX84" fmla="*/ 56772 w 6616264"/>
              <a:gd name="connsiteY84" fmla="*/ 3971644 h 6858000"/>
              <a:gd name="connsiteX85" fmla="*/ 629011 w 6616264"/>
              <a:gd name="connsiteY85" fmla="*/ 3905839 h 6858000"/>
              <a:gd name="connsiteX86" fmla="*/ 749008 w 6616264"/>
              <a:gd name="connsiteY86" fmla="*/ 4025835 h 6858000"/>
              <a:gd name="connsiteX87" fmla="*/ 629011 w 6616264"/>
              <a:gd name="connsiteY87" fmla="*/ 4145832 h 6858000"/>
              <a:gd name="connsiteX88" fmla="*/ 509015 w 6616264"/>
              <a:gd name="connsiteY88" fmla="*/ 4025835 h 6858000"/>
              <a:gd name="connsiteX89" fmla="*/ 629011 w 6616264"/>
              <a:gd name="connsiteY89" fmla="*/ 3905839 h 6858000"/>
              <a:gd name="connsiteX90" fmla="*/ 1203892 w 6616264"/>
              <a:gd name="connsiteY90" fmla="*/ 3814492 h 6858000"/>
              <a:gd name="connsiteX91" fmla="*/ 1409012 w 6616264"/>
              <a:gd name="connsiteY91" fmla="*/ 3986118 h 6858000"/>
              <a:gd name="connsiteX92" fmla="*/ 1241229 w 6616264"/>
              <a:gd name="connsiteY92" fmla="*/ 4233929 h 6858000"/>
              <a:gd name="connsiteX93" fmla="*/ 993420 w 6616264"/>
              <a:gd name="connsiteY93" fmla="*/ 4066147 h 6858000"/>
              <a:gd name="connsiteX94" fmla="*/ 1161200 w 6616264"/>
              <a:gd name="connsiteY94" fmla="*/ 3818335 h 6858000"/>
              <a:gd name="connsiteX95" fmla="*/ 1203892 w 6616264"/>
              <a:gd name="connsiteY95" fmla="*/ 3814492 h 6858000"/>
              <a:gd name="connsiteX96" fmla="*/ 56773 w 6616264"/>
              <a:gd name="connsiteY96" fmla="*/ 3404566 h 6858000"/>
              <a:gd name="connsiteX97" fmla="*/ 105802 w 6616264"/>
              <a:gd name="connsiteY97" fmla="*/ 3453597 h 6858000"/>
              <a:gd name="connsiteX98" fmla="*/ 56773 w 6616264"/>
              <a:gd name="connsiteY98" fmla="*/ 3502626 h 6858000"/>
              <a:gd name="connsiteX99" fmla="*/ 7742 w 6616264"/>
              <a:gd name="connsiteY99" fmla="*/ 3453597 h 6858000"/>
              <a:gd name="connsiteX100" fmla="*/ 56773 w 6616264"/>
              <a:gd name="connsiteY100" fmla="*/ 3404566 h 6858000"/>
              <a:gd name="connsiteX101" fmla="*/ 629011 w 6616264"/>
              <a:gd name="connsiteY101" fmla="*/ 3346503 h 6858000"/>
              <a:gd name="connsiteX102" fmla="*/ 736105 w 6616264"/>
              <a:gd name="connsiteY102" fmla="*/ 3453597 h 6858000"/>
              <a:gd name="connsiteX103" fmla="*/ 629011 w 6616264"/>
              <a:gd name="connsiteY103" fmla="*/ 3560690 h 6858000"/>
              <a:gd name="connsiteX104" fmla="*/ 521918 w 6616264"/>
              <a:gd name="connsiteY104" fmla="*/ 3453597 h 6858000"/>
              <a:gd name="connsiteX105" fmla="*/ 629011 w 6616264"/>
              <a:gd name="connsiteY105" fmla="*/ 3346503 h 6858000"/>
              <a:gd name="connsiteX106" fmla="*/ 1202686 w 6616264"/>
              <a:gd name="connsiteY106" fmla="*/ 3262069 h 6858000"/>
              <a:gd name="connsiteX107" fmla="*/ 1378371 w 6616264"/>
              <a:gd name="connsiteY107" fmla="*/ 3380399 h 6858000"/>
              <a:gd name="connsiteX108" fmla="*/ 1274673 w 6616264"/>
              <a:gd name="connsiteY108" fmla="*/ 3630752 h 6858000"/>
              <a:gd name="connsiteX109" fmla="*/ 1024320 w 6616264"/>
              <a:gd name="connsiteY109" fmla="*/ 3527054 h 6858000"/>
              <a:gd name="connsiteX110" fmla="*/ 1128017 w 6616264"/>
              <a:gd name="connsiteY110" fmla="*/ 3276701 h 6858000"/>
              <a:gd name="connsiteX111" fmla="*/ 1202686 w 6616264"/>
              <a:gd name="connsiteY111" fmla="*/ 3262069 h 6858000"/>
              <a:gd name="connsiteX112" fmla="*/ 56772 w 6616264"/>
              <a:gd name="connsiteY112" fmla="*/ 2842649 h 6858000"/>
              <a:gd name="connsiteX113" fmla="*/ 95481 w 6616264"/>
              <a:gd name="connsiteY113" fmla="*/ 2881357 h 6858000"/>
              <a:gd name="connsiteX114" fmla="*/ 56772 w 6616264"/>
              <a:gd name="connsiteY114" fmla="*/ 2920066 h 6858000"/>
              <a:gd name="connsiteX115" fmla="*/ 18064 w 6616264"/>
              <a:gd name="connsiteY115" fmla="*/ 2881357 h 6858000"/>
              <a:gd name="connsiteX116" fmla="*/ 56772 w 6616264"/>
              <a:gd name="connsiteY116" fmla="*/ 2842649 h 6858000"/>
              <a:gd name="connsiteX117" fmla="*/ 629011 w 6616264"/>
              <a:gd name="connsiteY117" fmla="*/ 2794263 h 6858000"/>
              <a:gd name="connsiteX118" fmla="*/ 716105 w 6616264"/>
              <a:gd name="connsiteY118" fmla="*/ 2881357 h 6858000"/>
              <a:gd name="connsiteX119" fmla="*/ 629011 w 6616264"/>
              <a:gd name="connsiteY119" fmla="*/ 2968450 h 6858000"/>
              <a:gd name="connsiteX120" fmla="*/ 541918 w 6616264"/>
              <a:gd name="connsiteY120" fmla="*/ 2881357 h 6858000"/>
              <a:gd name="connsiteX121" fmla="*/ 629011 w 6616264"/>
              <a:gd name="connsiteY121" fmla="*/ 2794263 h 6858000"/>
              <a:gd name="connsiteX122" fmla="*/ 1201251 w 6616264"/>
              <a:gd name="connsiteY122" fmla="*/ 2715555 h 6858000"/>
              <a:gd name="connsiteX123" fmla="*/ 1367053 w 6616264"/>
              <a:gd name="connsiteY123" fmla="*/ 2881357 h 6858000"/>
              <a:gd name="connsiteX124" fmla="*/ 1201251 w 6616264"/>
              <a:gd name="connsiteY124" fmla="*/ 3047158 h 6858000"/>
              <a:gd name="connsiteX125" fmla="*/ 1035450 w 6616264"/>
              <a:gd name="connsiteY125" fmla="*/ 2881357 h 6858000"/>
              <a:gd name="connsiteX126" fmla="*/ 1201251 w 6616264"/>
              <a:gd name="connsiteY126" fmla="*/ 2715555 h 6858000"/>
              <a:gd name="connsiteX127" fmla="*/ 629011 w 6616264"/>
              <a:gd name="connsiteY127" fmla="*/ 2240732 h 6858000"/>
              <a:gd name="connsiteX128" fmla="*/ 696752 w 6616264"/>
              <a:gd name="connsiteY128" fmla="*/ 2308473 h 6858000"/>
              <a:gd name="connsiteX129" fmla="*/ 629011 w 6616264"/>
              <a:gd name="connsiteY129" fmla="*/ 2376214 h 6858000"/>
              <a:gd name="connsiteX130" fmla="*/ 561272 w 6616264"/>
              <a:gd name="connsiteY130" fmla="*/ 2308473 h 6858000"/>
              <a:gd name="connsiteX131" fmla="*/ 629011 w 6616264"/>
              <a:gd name="connsiteY131" fmla="*/ 2240732 h 6858000"/>
              <a:gd name="connsiteX132" fmla="*/ 1201250 w 6616264"/>
              <a:gd name="connsiteY132" fmla="*/ 2176227 h 6858000"/>
              <a:gd name="connsiteX133" fmla="*/ 1333504 w 6616264"/>
              <a:gd name="connsiteY133" fmla="*/ 2308479 h 6858000"/>
              <a:gd name="connsiteX134" fmla="*/ 1201250 w 6616264"/>
              <a:gd name="connsiteY134" fmla="*/ 2440726 h 6858000"/>
              <a:gd name="connsiteX135" fmla="*/ 1068997 w 6616264"/>
              <a:gd name="connsiteY135" fmla="*/ 2308479 h 6858000"/>
              <a:gd name="connsiteX136" fmla="*/ 1201250 w 6616264"/>
              <a:gd name="connsiteY136" fmla="*/ 2176227 h 6858000"/>
              <a:gd name="connsiteX137" fmla="*/ 1773490 w 6616264"/>
              <a:gd name="connsiteY137" fmla="*/ 2088481 h 6858000"/>
              <a:gd name="connsiteX138" fmla="*/ 1976166 w 6616264"/>
              <a:gd name="connsiteY138" fmla="*/ 2222935 h 6858000"/>
              <a:gd name="connsiteX139" fmla="*/ 1987399 w 6616264"/>
              <a:gd name="connsiteY139" fmla="*/ 2278426 h 6858000"/>
              <a:gd name="connsiteX140" fmla="*/ 1985740 w 6616264"/>
              <a:gd name="connsiteY140" fmla="*/ 2294890 h 6858000"/>
              <a:gd name="connsiteX141" fmla="*/ 1989817 w 6616264"/>
              <a:gd name="connsiteY141" fmla="*/ 2326586 h 6858000"/>
              <a:gd name="connsiteX142" fmla="*/ 1976166 w 6616264"/>
              <a:gd name="connsiteY142" fmla="*/ 2394018 h 6858000"/>
              <a:gd name="connsiteX143" fmla="*/ 1773490 w 6616264"/>
              <a:gd name="connsiteY143" fmla="*/ 2528464 h 6858000"/>
              <a:gd name="connsiteX144" fmla="*/ 1553498 w 6616264"/>
              <a:gd name="connsiteY144" fmla="*/ 2308473 h 6858000"/>
              <a:gd name="connsiteX145" fmla="*/ 1773490 w 6616264"/>
              <a:gd name="connsiteY145" fmla="*/ 2088481 h 6858000"/>
              <a:gd name="connsiteX146" fmla="*/ 629011 w 6616264"/>
              <a:gd name="connsiteY146" fmla="*/ 1688493 h 6858000"/>
              <a:gd name="connsiteX147" fmla="*/ 676752 w 6616264"/>
              <a:gd name="connsiteY147" fmla="*/ 1736234 h 6858000"/>
              <a:gd name="connsiteX148" fmla="*/ 629011 w 6616264"/>
              <a:gd name="connsiteY148" fmla="*/ 1783975 h 6858000"/>
              <a:gd name="connsiteX149" fmla="*/ 581271 w 6616264"/>
              <a:gd name="connsiteY149" fmla="*/ 1736234 h 6858000"/>
              <a:gd name="connsiteX150" fmla="*/ 629011 w 6616264"/>
              <a:gd name="connsiteY150" fmla="*/ 1688493 h 6858000"/>
              <a:gd name="connsiteX151" fmla="*/ 1201250 w 6616264"/>
              <a:gd name="connsiteY151" fmla="*/ 1639465 h 6858000"/>
              <a:gd name="connsiteX152" fmla="*/ 1298022 w 6616264"/>
              <a:gd name="connsiteY152" fmla="*/ 1736237 h 6858000"/>
              <a:gd name="connsiteX153" fmla="*/ 1201250 w 6616264"/>
              <a:gd name="connsiteY153" fmla="*/ 1833008 h 6858000"/>
              <a:gd name="connsiteX154" fmla="*/ 1104480 w 6616264"/>
              <a:gd name="connsiteY154" fmla="*/ 1736237 h 6858000"/>
              <a:gd name="connsiteX155" fmla="*/ 1201250 w 6616264"/>
              <a:gd name="connsiteY155" fmla="*/ 1639465 h 6858000"/>
              <a:gd name="connsiteX156" fmla="*/ 1741933 w 6616264"/>
              <a:gd name="connsiteY156" fmla="*/ 1572389 h 6858000"/>
              <a:gd name="connsiteX157" fmla="*/ 1937614 w 6616264"/>
              <a:gd name="connsiteY157" fmla="*/ 1704875 h 6858000"/>
              <a:gd name="connsiteX158" fmla="*/ 1805127 w 6616264"/>
              <a:gd name="connsiteY158" fmla="*/ 1900555 h 6858000"/>
              <a:gd name="connsiteX159" fmla="*/ 1609447 w 6616264"/>
              <a:gd name="connsiteY159" fmla="*/ 1768068 h 6858000"/>
              <a:gd name="connsiteX160" fmla="*/ 1741933 w 6616264"/>
              <a:gd name="connsiteY160" fmla="*/ 1572389 h 6858000"/>
              <a:gd name="connsiteX161" fmla="*/ 1189474 w 6616264"/>
              <a:gd name="connsiteY161" fmla="*/ 1102707 h 6858000"/>
              <a:gd name="connsiteX162" fmla="*/ 1262761 w 6616264"/>
              <a:gd name="connsiteY162" fmla="*/ 1152327 h 6858000"/>
              <a:gd name="connsiteX163" fmla="*/ 1213141 w 6616264"/>
              <a:gd name="connsiteY163" fmla="*/ 1225613 h 6858000"/>
              <a:gd name="connsiteX164" fmla="*/ 1139856 w 6616264"/>
              <a:gd name="connsiteY164" fmla="*/ 1175994 h 6858000"/>
              <a:gd name="connsiteX165" fmla="*/ 1189474 w 6616264"/>
              <a:gd name="connsiteY165" fmla="*/ 1102707 h 6858000"/>
              <a:gd name="connsiteX166" fmla="*/ 1773490 w 6616264"/>
              <a:gd name="connsiteY166" fmla="*/ 1043355 h 6858000"/>
              <a:gd name="connsiteX167" fmla="*/ 1894132 w 6616264"/>
              <a:gd name="connsiteY167" fmla="*/ 1163996 h 6858000"/>
              <a:gd name="connsiteX168" fmla="*/ 1773490 w 6616264"/>
              <a:gd name="connsiteY168" fmla="*/ 1284638 h 6858000"/>
              <a:gd name="connsiteX169" fmla="*/ 1652849 w 6616264"/>
              <a:gd name="connsiteY169" fmla="*/ 1163996 h 6858000"/>
              <a:gd name="connsiteX170" fmla="*/ 1773490 w 6616264"/>
              <a:gd name="connsiteY170" fmla="*/ 1043355 h 6858000"/>
              <a:gd name="connsiteX171" fmla="*/ 2346375 w 6616264"/>
              <a:gd name="connsiteY171" fmla="*/ 973034 h 6858000"/>
              <a:gd name="connsiteX172" fmla="*/ 2537335 w 6616264"/>
              <a:gd name="connsiteY172" fmla="*/ 1163996 h 6858000"/>
              <a:gd name="connsiteX173" fmla="*/ 2346375 w 6616264"/>
              <a:gd name="connsiteY173" fmla="*/ 1354957 h 6858000"/>
              <a:gd name="connsiteX174" fmla="*/ 2155413 w 6616264"/>
              <a:gd name="connsiteY174" fmla="*/ 1163996 h 6858000"/>
              <a:gd name="connsiteX175" fmla="*/ 2346375 w 6616264"/>
              <a:gd name="connsiteY175" fmla="*/ 973034 h 6858000"/>
              <a:gd name="connsiteX176" fmla="*/ 1201251 w 6616264"/>
              <a:gd name="connsiteY176" fmla="*/ 554986 h 6858000"/>
              <a:gd name="connsiteX177" fmla="*/ 1238024 w 6616264"/>
              <a:gd name="connsiteY177" fmla="*/ 591758 h 6858000"/>
              <a:gd name="connsiteX178" fmla="*/ 1201251 w 6616264"/>
              <a:gd name="connsiteY178" fmla="*/ 628531 h 6858000"/>
              <a:gd name="connsiteX179" fmla="*/ 1164478 w 6616264"/>
              <a:gd name="connsiteY179" fmla="*/ 591758 h 6858000"/>
              <a:gd name="connsiteX180" fmla="*/ 1201251 w 6616264"/>
              <a:gd name="connsiteY180" fmla="*/ 554986 h 6858000"/>
              <a:gd name="connsiteX181" fmla="*/ 1773490 w 6616264"/>
              <a:gd name="connsiteY181" fmla="*/ 516275 h 6858000"/>
              <a:gd name="connsiteX182" fmla="*/ 1848972 w 6616264"/>
              <a:gd name="connsiteY182" fmla="*/ 591757 h 6858000"/>
              <a:gd name="connsiteX183" fmla="*/ 1773490 w 6616264"/>
              <a:gd name="connsiteY183" fmla="*/ 667238 h 6858000"/>
              <a:gd name="connsiteX184" fmla="*/ 1698009 w 6616264"/>
              <a:gd name="connsiteY184" fmla="*/ 591757 h 6858000"/>
              <a:gd name="connsiteX185" fmla="*/ 1773490 w 6616264"/>
              <a:gd name="connsiteY185" fmla="*/ 516275 h 6858000"/>
              <a:gd name="connsiteX186" fmla="*/ 2346375 w 6616264"/>
              <a:gd name="connsiteY186" fmla="*/ 462084 h 6858000"/>
              <a:gd name="connsiteX187" fmla="*/ 2476048 w 6616264"/>
              <a:gd name="connsiteY187" fmla="*/ 591757 h 6858000"/>
              <a:gd name="connsiteX188" fmla="*/ 2346375 w 6616264"/>
              <a:gd name="connsiteY188" fmla="*/ 721429 h 6858000"/>
              <a:gd name="connsiteX189" fmla="*/ 2216701 w 6616264"/>
              <a:gd name="connsiteY189" fmla="*/ 591757 h 6858000"/>
              <a:gd name="connsiteX190" fmla="*/ 2346375 w 6616264"/>
              <a:gd name="connsiteY190" fmla="*/ 462084 h 6858000"/>
              <a:gd name="connsiteX191" fmla="*/ 2918614 w 6616264"/>
              <a:gd name="connsiteY191" fmla="*/ 395638 h 6858000"/>
              <a:gd name="connsiteX192" fmla="*/ 3114092 w 6616264"/>
              <a:gd name="connsiteY192" fmla="*/ 591115 h 6858000"/>
              <a:gd name="connsiteX193" fmla="*/ 2918614 w 6616264"/>
              <a:gd name="connsiteY193" fmla="*/ 786593 h 6858000"/>
              <a:gd name="connsiteX194" fmla="*/ 2723137 w 6616264"/>
              <a:gd name="connsiteY194" fmla="*/ 591115 h 6858000"/>
              <a:gd name="connsiteX195" fmla="*/ 2918614 w 6616264"/>
              <a:gd name="connsiteY195" fmla="*/ 395638 h 6858000"/>
              <a:gd name="connsiteX196" fmla="*/ 4310582 w 6616264"/>
              <a:gd name="connsiteY196" fmla="*/ 0 h 6858000"/>
              <a:gd name="connsiteX197" fmla="*/ 6616264 w 6616264"/>
              <a:gd name="connsiteY197" fmla="*/ 0 h 6858000"/>
              <a:gd name="connsiteX198" fmla="*/ 6616264 w 6616264"/>
              <a:gd name="connsiteY198" fmla="*/ 6845058 h 6858000"/>
              <a:gd name="connsiteX199" fmla="*/ 1487047 w 6616264"/>
              <a:gd name="connsiteY199" fmla="*/ 6845058 h 6858000"/>
              <a:gd name="connsiteX200" fmla="*/ 1727039 w 6616264"/>
              <a:gd name="connsiteY200" fmla="*/ 6632807 h 6858000"/>
              <a:gd name="connsiteX201" fmla="*/ 1965741 w 6616264"/>
              <a:gd name="connsiteY201" fmla="*/ 6834091 h 6858000"/>
              <a:gd name="connsiteX202" fmla="*/ 2090254 w 6616264"/>
              <a:gd name="connsiteY202" fmla="*/ 6611518 h 6858000"/>
              <a:gd name="connsiteX203" fmla="*/ 1960580 w 6616264"/>
              <a:gd name="connsiteY203" fmla="*/ 6459265 h 6858000"/>
              <a:gd name="connsiteX204" fmla="*/ 1727039 w 6616264"/>
              <a:gd name="connsiteY204" fmla="*/ 6583777 h 6858000"/>
              <a:gd name="connsiteX205" fmla="*/ 1445758 w 6616264"/>
              <a:gd name="connsiteY205" fmla="*/ 6302496 h 6858000"/>
              <a:gd name="connsiteX206" fmla="*/ 1658654 w 6616264"/>
              <a:gd name="connsiteY206" fmla="*/ 6029602 h 6858000"/>
              <a:gd name="connsiteX207" fmla="*/ 1419307 w 6616264"/>
              <a:gd name="connsiteY207" fmla="*/ 5729611 h 6858000"/>
              <a:gd name="connsiteX208" fmla="*/ 1598012 w 6616264"/>
              <a:gd name="connsiteY208" fmla="*/ 5450911 h 6858000"/>
              <a:gd name="connsiteX209" fmla="*/ 1420467 w 6616264"/>
              <a:gd name="connsiteY209" fmla="*/ 5251502 h 6858000"/>
              <a:gd name="connsiteX210" fmla="*/ 1412511 w 6616264"/>
              <a:gd name="connsiteY210" fmla="*/ 5198248 h 6858000"/>
              <a:gd name="connsiteX211" fmla="*/ 1418018 w 6616264"/>
              <a:gd name="connsiteY211" fmla="*/ 5170958 h 6858000"/>
              <a:gd name="connsiteX212" fmla="*/ 1410074 w 6616264"/>
              <a:gd name="connsiteY212" fmla="*/ 5131469 h 6858000"/>
              <a:gd name="connsiteX213" fmla="*/ 1419106 w 6616264"/>
              <a:gd name="connsiteY213" fmla="*/ 5067728 h 6858000"/>
              <a:gd name="connsiteX214" fmla="*/ 1580592 w 6616264"/>
              <a:gd name="connsiteY214" fmla="*/ 4872220 h 6858000"/>
              <a:gd name="connsiteX215" fmla="*/ 1417291 w 6616264"/>
              <a:gd name="connsiteY215" fmla="*/ 4675352 h 6858000"/>
              <a:gd name="connsiteX216" fmla="*/ 1411993 w 6616264"/>
              <a:gd name="connsiteY216" fmla="*/ 4638075 h 6858000"/>
              <a:gd name="connsiteX217" fmla="*/ 1419954 w 6616264"/>
              <a:gd name="connsiteY217" fmla="*/ 4598719 h 6858000"/>
              <a:gd name="connsiteX218" fmla="*/ 1409763 w 6616264"/>
              <a:gd name="connsiteY218" fmla="*/ 4548337 h 6858000"/>
              <a:gd name="connsiteX219" fmla="*/ 1417623 w 6616264"/>
              <a:gd name="connsiteY219" fmla="*/ 4493695 h 6858000"/>
              <a:gd name="connsiteX220" fmla="*/ 1584463 w 6616264"/>
              <a:gd name="connsiteY220" fmla="*/ 4295465 h 6858000"/>
              <a:gd name="connsiteX221" fmla="*/ 1410276 w 6616264"/>
              <a:gd name="connsiteY221" fmla="*/ 4012249 h 6858000"/>
              <a:gd name="connsiteX222" fmla="*/ 1619945 w 6616264"/>
              <a:gd name="connsiteY222" fmla="*/ 3714194 h 6858000"/>
              <a:gd name="connsiteX223" fmla="*/ 1432210 w 6616264"/>
              <a:gd name="connsiteY223" fmla="*/ 3440009 h 6858000"/>
              <a:gd name="connsiteX224" fmla="*/ 1727039 w 6616264"/>
              <a:gd name="connsiteY224" fmla="*/ 3145180 h 6858000"/>
              <a:gd name="connsiteX225" fmla="*/ 1959290 w 6616264"/>
              <a:gd name="connsiteY225" fmla="*/ 3259370 h 6858000"/>
              <a:gd name="connsiteX226" fmla="*/ 2066382 w 6616264"/>
              <a:gd name="connsiteY226" fmla="*/ 3133568 h 6858000"/>
              <a:gd name="connsiteX227" fmla="*/ 1963805 w 6616264"/>
              <a:gd name="connsiteY227" fmla="*/ 2980025 h 6858000"/>
              <a:gd name="connsiteX228" fmla="*/ 1726393 w 6616264"/>
              <a:gd name="connsiteY228" fmla="*/ 3129696 h 6858000"/>
              <a:gd name="connsiteX229" fmla="*/ 1463822 w 6616264"/>
              <a:gd name="connsiteY229" fmla="*/ 2867125 h 6858000"/>
              <a:gd name="connsiteX230" fmla="*/ 1726393 w 6616264"/>
              <a:gd name="connsiteY230" fmla="*/ 2604553 h 6858000"/>
              <a:gd name="connsiteX231" fmla="*/ 1963805 w 6616264"/>
              <a:gd name="connsiteY231" fmla="*/ 2754226 h 6858000"/>
              <a:gd name="connsiteX232" fmla="*/ 2128316 w 6616264"/>
              <a:gd name="connsiteY232" fmla="*/ 2557458 h 6858000"/>
              <a:gd name="connsiteX233" fmla="*/ 1995952 w 6616264"/>
              <a:gd name="connsiteY233" fmla="*/ 2374289 h 6858000"/>
              <a:gd name="connsiteX234" fmla="*/ 1989817 w 6616264"/>
              <a:gd name="connsiteY234" fmla="*/ 2326586 h 6858000"/>
              <a:gd name="connsiteX235" fmla="*/ 1993483 w 6616264"/>
              <a:gd name="connsiteY235" fmla="*/ 2308473 h 6858000"/>
              <a:gd name="connsiteX236" fmla="*/ 1987399 w 6616264"/>
              <a:gd name="connsiteY236" fmla="*/ 2278426 h 6858000"/>
              <a:gd name="connsiteX237" fmla="*/ 1992121 w 6616264"/>
              <a:gd name="connsiteY237" fmla="*/ 2231592 h 6858000"/>
              <a:gd name="connsiteX238" fmla="*/ 2299279 w 6616264"/>
              <a:gd name="connsiteY238" fmla="*/ 1981352 h 6858000"/>
              <a:gd name="connsiteX239" fmla="*/ 2538626 w 6616264"/>
              <a:gd name="connsiteY239" fmla="*/ 2092962 h 6858000"/>
              <a:gd name="connsiteX240" fmla="*/ 2647654 w 6616264"/>
              <a:gd name="connsiteY240" fmla="*/ 1976190 h 6858000"/>
              <a:gd name="connsiteX241" fmla="*/ 2542496 w 6616264"/>
              <a:gd name="connsiteY241" fmla="*/ 1803293 h 6858000"/>
              <a:gd name="connsiteX242" fmla="*/ 2298633 w 6616264"/>
              <a:gd name="connsiteY242" fmla="*/ 1979417 h 6858000"/>
              <a:gd name="connsiteX243" fmla="*/ 2041223 w 6616264"/>
              <a:gd name="connsiteY243" fmla="*/ 1722003 h 6858000"/>
              <a:gd name="connsiteX244" fmla="*/ 2298633 w 6616264"/>
              <a:gd name="connsiteY244" fmla="*/ 1464593 h 6858000"/>
              <a:gd name="connsiteX245" fmla="*/ 2542496 w 6616264"/>
              <a:gd name="connsiteY245" fmla="*/ 1640718 h 6858000"/>
              <a:gd name="connsiteX246" fmla="*/ 2760554 w 6616264"/>
              <a:gd name="connsiteY246" fmla="*/ 1402016 h 6858000"/>
              <a:gd name="connsiteX247" fmla="*/ 2595399 w 6616264"/>
              <a:gd name="connsiteY247" fmla="*/ 1149118 h 6858000"/>
              <a:gd name="connsiteX248" fmla="*/ 2871517 w 6616264"/>
              <a:gd name="connsiteY248" fmla="*/ 872997 h 6858000"/>
              <a:gd name="connsiteX249" fmla="*/ 3123122 w 6616264"/>
              <a:gd name="connsiteY249" fmla="*/ 1035574 h 6858000"/>
              <a:gd name="connsiteX250" fmla="*/ 3348276 w 6616264"/>
              <a:gd name="connsiteY250" fmla="*/ 822035 h 6858000"/>
              <a:gd name="connsiteX251" fmla="*/ 3179894 w 6616264"/>
              <a:gd name="connsiteY251" fmla="*/ 576235 h 6858000"/>
              <a:gd name="connsiteX252" fmla="*/ 3443756 w 6616264"/>
              <a:gd name="connsiteY252" fmla="*/ 312373 h 6858000"/>
              <a:gd name="connsiteX253" fmla="*/ 3699877 w 6616264"/>
              <a:gd name="connsiteY253" fmla="*/ 514303 h 6858000"/>
              <a:gd name="connsiteX254" fmla="*/ 4015996 w 6616264"/>
              <a:gd name="connsiteY254" fmla="*/ 254311 h 6858000"/>
              <a:gd name="connsiteX255" fmla="*/ 4275343 w 6616264"/>
              <a:gd name="connsiteY255" fmla="*/ 385274 h 6858000"/>
              <a:gd name="connsiteX256" fmla="*/ 4441788 w 6616264"/>
              <a:gd name="connsiteY256" fmla="*/ 240118 h 6858000"/>
              <a:gd name="connsiteX257" fmla="*/ 4310179 w 6616264"/>
              <a:gd name="connsiteY257" fmla="*/ 3997 h 6858000"/>
              <a:gd name="connsiteX258" fmla="*/ 3836709 w 6616264"/>
              <a:gd name="connsiteY258" fmla="*/ 0 h 6858000"/>
              <a:gd name="connsiteX259" fmla="*/ 4290765 w 6616264"/>
              <a:gd name="connsiteY259" fmla="*/ 0 h 6858000"/>
              <a:gd name="connsiteX260" fmla="*/ 4294697 w 6616264"/>
              <a:gd name="connsiteY260" fmla="*/ 19521 h 6858000"/>
              <a:gd name="connsiteX261" fmla="*/ 4063738 w 6616264"/>
              <a:gd name="connsiteY261" fmla="*/ 250481 h 6858000"/>
              <a:gd name="connsiteX262" fmla="*/ 3832777 w 6616264"/>
              <a:gd name="connsiteY262" fmla="*/ 19521 h 6858000"/>
              <a:gd name="connsiteX263" fmla="*/ 3315960 w 6616264"/>
              <a:gd name="connsiteY263" fmla="*/ 0 h 6858000"/>
              <a:gd name="connsiteX264" fmla="*/ 3665746 w 6616264"/>
              <a:gd name="connsiteY264" fmla="*/ 0 h 6858000"/>
              <a:gd name="connsiteX265" fmla="*/ 3669557 w 6616264"/>
              <a:gd name="connsiteY265" fmla="*/ 18877 h 6858000"/>
              <a:gd name="connsiteX266" fmla="*/ 3490853 w 6616264"/>
              <a:gd name="connsiteY266" fmla="*/ 197580 h 6858000"/>
              <a:gd name="connsiteX267" fmla="*/ 3312149 w 6616264"/>
              <a:gd name="connsiteY267" fmla="*/ 18877 h 6858000"/>
              <a:gd name="connsiteX268" fmla="*/ 2797406 w 6616264"/>
              <a:gd name="connsiteY268" fmla="*/ 0 h 6858000"/>
              <a:gd name="connsiteX269" fmla="*/ 3039822 w 6616264"/>
              <a:gd name="connsiteY269" fmla="*/ 0 h 6858000"/>
              <a:gd name="connsiteX270" fmla="*/ 3043771 w 6616264"/>
              <a:gd name="connsiteY270" fmla="*/ 19521 h 6858000"/>
              <a:gd name="connsiteX271" fmla="*/ 2918614 w 6616264"/>
              <a:gd name="connsiteY271" fmla="*/ 144678 h 6858000"/>
              <a:gd name="connsiteX272" fmla="*/ 2793456 w 6616264"/>
              <a:gd name="connsiteY272" fmla="*/ 19521 h 6858000"/>
              <a:gd name="connsiteX273" fmla="*/ 2274893 w 6616264"/>
              <a:gd name="connsiteY273" fmla="*/ 0 h 6858000"/>
              <a:gd name="connsiteX274" fmla="*/ 2417855 w 6616264"/>
              <a:gd name="connsiteY274" fmla="*/ 0 h 6858000"/>
              <a:gd name="connsiteX275" fmla="*/ 2421856 w 6616264"/>
              <a:gd name="connsiteY275" fmla="*/ 19518 h 6858000"/>
              <a:gd name="connsiteX276" fmla="*/ 2346375 w 6616264"/>
              <a:gd name="connsiteY276" fmla="*/ 94999 h 6858000"/>
              <a:gd name="connsiteX277" fmla="*/ 2270893 w 6616264"/>
              <a:gd name="connsiteY277" fmla="*/ 19518 h 6858000"/>
              <a:gd name="connsiteX278" fmla="*/ 1740884 w 6616264"/>
              <a:gd name="connsiteY278" fmla="*/ 0 h 6858000"/>
              <a:gd name="connsiteX279" fmla="*/ 1806098 w 6616264"/>
              <a:gd name="connsiteY279" fmla="*/ 0 h 6858000"/>
              <a:gd name="connsiteX280" fmla="*/ 1814136 w 6616264"/>
              <a:gd name="connsiteY280" fmla="*/ 19519 h 6858000"/>
              <a:gd name="connsiteX281" fmla="*/ 1773490 w 6616264"/>
              <a:gd name="connsiteY281" fmla="*/ 60163 h 6858000"/>
              <a:gd name="connsiteX282" fmla="*/ 1732847 w 6616264"/>
              <a:gd name="connsiteY282" fmla="*/ 19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6616264" h="6858000">
                <a:moveTo>
                  <a:pt x="56772" y="6855419"/>
                </a:moveTo>
                <a:cubicBezTo>
                  <a:pt x="61288" y="6855419"/>
                  <a:pt x="65160" y="6856710"/>
                  <a:pt x="69029" y="6858000"/>
                </a:cubicBezTo>
                <a:lnTo>
                  <a:pt x="44514" y="6858000"/>
                </a:lnTo>
                <a:cubicBezTo>
                  <a:pt x="47740" y="6856710"/>
                  <a:pt x="52255" y="6856064"/>
                  <a:pt x="56772" y="6855419"/>
                </a:cubicBezTo>
                <a:close/>
                <a:moveTo>
                  <a:pt x="629011" y="6807680"/>
                </a:moveTo>
                <a:cubicBezTo>
                  <a:pt x="662559" y="6807680"/>
                  <a:pt x="691590" y="6828969"/>
                  <a:pt x="703848" y="6858000"/>
                </a:cubicBezTo>
                <a:lnTo>
                  <a:pt x="554820" y="6858000"/>
                </a:lnTo>
                <a:cubicBezTo>
                  <a:pt x="566433" y="6828324"/>
                  <a:pt x="595464" y="6807680"/>
                  <a:pt x="629011" y="6807680"/>
                </a:cubicBezTo>
                <a:close/>
                <a:moveTo>
                  <a:pt x="1201250" y="6737359"/>
                </a:moveTo>
                <a:cubicBezTo>
                  <a:pt x="1274151" y="6737359"/>
                  <a:pt x="1335439" y="6789614"/>
                  <a:pt x="1348988" y="6858000"/>
                </a:cubicBezTo>
                <a:lnTo>
                  <a:pt x="1053513" y="6858000"/>
                </a:lnTo>
                <a:cubicBezTo>
                  <a:pt x="1067706" y="6788970"/>
                  <a:pt x="1128349" y="6737359"/>
                  <a:pt x="1201250" y="6737359"/>
                </a:cubicBezTo>
                <a:close/>
                <a:moveTo>
                  <a:pt x="56772" y="6273504"/>
                </a:moveTo>
                <a:cubicBezTo>
                  <a:pt x="79998" y="6273504"/>
                  <a:pt x="99350" y="6292214"/>
                  <a:pt x="99350" y="6316083"/>
                </a:cubicBezTo>
                <a:cubicBezTo>
                  <a:pt x="99350" y="6339308"/>
                  <a:pt x="80642" y="6358662"/>
                  <a:pt x="56772" y="6358662"/>
                </a:cubicBezTo>
                <a:cubicBezTo>
                  <a:pt x="33547" y="6358662"/>
                  <a:pt x="14192" y="6339954"/>
                  <a:pt x="14192" y="6316083"/>
                </a:cubicBezTo>
                <a:cubicBezTo>
                  <a:pt x="14192" y="6292859"/>
                  <a:pt x="32902" y="6273504"/>
                  <a:pt x="56772" y="6273504"/>
                </a:cubicBezTo>
                <a:close/>
                <a:moveTo>
                  <a:pt x="629011" y="6216086"/>
                </a:moveTo>
                <a:cubicBezTo>
                  <a:pt x="684494" y="6216086"/>
                  <a:pt x="729008" y="6260600"/>
                  <a:pt x="729008" y="6316082"/>
                </a:cubicBezTo>
                <a:cubicBezTo>
                  <a:pt x="729008" y="6371564"/>
                  <a:pt x="684494" y="6416080"/>
                  <a:pt x="629011" y="6416080"/>
                </a:cubicBezTo>
                <a:cubicBezTo>
                  <a:pt x="573530" y="6416080"/>
                  <a:pt x="529015" y="6371564"/>
                  <a:pt x="529015" y="6316082"/>
                </a:cubicBezTo>
                <a:cubicBezTo>
                  <a:pt x="529015" y="6260600"/>
                  <a:pt x="573530" y="6216086"/>
                  <a:pt x="629011" y="6216086"/>
                </a:cubicBezTo>
                <a:close/>
                <a:moveTo>
                  <a:pt x="1201251" y="6134799"/>
                </a:moveTo>
                <a:cubicBezTo>
                  <a:pt x="1301248" y="6134799"/>
                  <a:pt x="1382536" y="6216086"/>
                  <a:pt x="1382536" y="6316083"/>
                </a:cubicBezTo>
                <a:cubicBezTo>
                  <a:pt x="1382536" y="6416080"/>
                  <a:pt x="1301248" y="6497367"/>
                  <a:pt x="1201251" y="6497367"/>
                </a:cubicBezTo>
                <a:cubicBezTo>
                  <a:pt x="1101255" y="6497367"/>
                  <a:pt x="1019967" y="6416080"/>
                  <a:pt x="1019967" y="6316083"/>
                </a:cubicBezTo>
                <a:cubicBezTo>
                  <a:pt x="1019967" y="6216086"/>
                  <a:pt x="1101255" y="6134799"/>
                  <a:pt x="1201251" y="6134799"/>
                </a:cubicBezTo>
                <a:close/>
                <a:moveTo>
                  <a:pt x="56773" y="5692878"/>
                </a:moveTo>
                <a:cubicBezTo>
                  <a:pt x="84514" y="5692878"/>
                  <a:pt x="107093" y="5715457"/>
                  <a:pt x="107738" y="5743844"/>
                </a:cubicBezTo>
                <a:cubicBezTo>
                  <a:pt x="107738" y="5772231"/>
                  <a:pt x="85159" y="5794810"/>
                  <a:pt x="56773" y="5794810"/>
                </a:cubicBezTo>
                <a:cubicBezTo>
                  <a:pt x="28385" y="5794810"/>
                  <a:pt x="5806" y="5772231"/>
                  <a:pt x="5806" y="5743844"/>
                </a:cubicBezTo>
                <a:cubicBezTo>
                  <a:pt x="5806" y="5715457"/>
                  <a:pt x="28385" y="5692878"/>
                  <a:pt x="56773" y="5692878"/>
                </a:cubicBezTo>
                <a:close/>
                <a:moveTo>
                  <a:pt x="629011" y="5627718"/>
                </a:moveTo>
                <a:cubicBezTo>
                  <a:pt x="692881" y="5627718"/>
                  <a:pt x="744491" y="5679330"/>
                  <a:pt x="744491" y="5743198"/>
                </a:cubicBezTo>
                <a:cubicBezTo>
                  <a:pt x="744491" y="5807067"/>
                  <a:pt x="692881" y="5858678"/>
                  <a:pt x="629011" y="5858678"/>
                </a:cubicBezTo>
                <a:cubicBezTo>
                  <a:pt x="565143" y="5858678"/>
                  <a:pt x="513532" y="5807067"/>
                  <a:pt x="513532" y="5743198"/>
                </a:cubicBezTo>
                <a:cubicBezTo>
                  <a:pt x="513532" y="5679330"/>
                  <a:pt x="565143" y="5627718"/>
                  <a:pt x="629011" y="5627718"/>
                </a:cubicBezTo>
                <a:close/>
                <a:moveTo>
                  <a:pt x="1201250" y="5539979"/>
                </a:moveTo>
                <a:cubicBezTo>
                  <a:pt x="1313506" y="5539979"/>
                  <a:pt x="1404470" y="5630944"/>
                  <a:pt x="1404470" y="5743198"/>
                </a:cubicBezTo>
                <a:cubicBezTo>
                  <a:pt x="1404470" y="5855452"/>
                  <a:pt x="1313506" y="5946418"/>
                  <a:pt x="1201250" y="5946418"/>
                </a:cubicBezTo>
                <a:cubicBezTo>
                  <a:pt x="1088996" y="5946418"/>
                  <a:pt x="998031" y="5855452"/>
                  <a:pt x="998031" y="5743198"/>
                </a:cubicBezTo>
                <a:cubicBezTo>
                  <a:pt x="998031" y="5630944"/>
                  <a:pt x="1088996" y="5539979"/>
                  <a:pt x="1201250" y="5539979"/>
                </a:cubicBezTo>
                <a:close/>
                <a:moveTo>
                  <a:pt x="56772" y="5114187"/>
                </a:moveTo>
                <a:cubicBezTo>
                  <a:pt x="87739" y="5114187"/>
                  <a:pt x="113543" y="5139347"/>
                  <a:pt x="113543" y="5170959"/>
                </a:cubicBezTo>
                <a:cubicBezTo>
                  <a:pt x="113543" y="5201926"/>
                  <a:pt x="88383" y="5227731"/>
                  <a:pt x="56772" y="5227731"/>
                </a:cubicBezTo>
                <a:cubicBezTo>
                  <a:pt x="25805" y="5227731"/>
                  <a:pt x="0" y="5202571"/>
                  <a:pt x="0" y="5170959"/>
                </a:cubicBezTo>
                <a:cubicBezTo>
                  <a:pt x="0" y="5139992"/>
                  <a:pt x="25160" y="5114187"/>
                  <a:pt x="56772" y="5114187"/>
                </a:cubicBezTo>
                <a:close/>
                <a:moveTo>
                  <a:pt x="629011" y="5045802"/>
                </a:moveTo>
                <a:cubicBezTo>
                  <a:pt x="698041" y="5045802"/>
                  <a:pt x="754168" y="5101930"/>
                  <a:pt x="754168" y="5170959"/>
                </a:cubicBezTo>
                <a:cubicBezTo>
                  <a:pt x="754168" y="5239989"/>
                  <a:pt x="698041" y="5296116"/>
                  <a:pt x="629011" y="5296116"/>
                </a:cubicBezTo>
                <a:cubicBezTo>
                  <a:pt x="559981" y="5296116"/>
                  <a:pt x="503854" y="5239989"/>
                  <a:pt x="503854" y="5170959"/>
                </a:cubicBezTo>
                <a:cubicBezTo>
                  <a:pt x="503854" y="5101930"/>
                  <a:pt x="559981" y="5045802"/>
                  <a:pt x="629011" y="5045802"/>
                </a:cubicBezTo>
                <a:close/>
                <a:moveTo>
                  <a:pt x="1201250" y="4954191"/>
                </a:moveTo>
                <a:cubicBezTo>
                  <a:pt x="1291247" y="4954191"/>
                  <a:pt x="1368181" y="5008626"/>
                  <a:pt x="1401022" y="5086465"/>
                </a:cubicBezTo>
                <a:lnTo>
                  <a:pt x="1410074" y="5131469"/>
                </a:lnTo>
                <a:lnTo>
                  <a:pt x="1406404" y="5157373"/>
                </a:lnTo>
                <a:lnTo>
                  <a:pt x="1412511" y="5198248"/>
                </a:lnTo>
                <a:lnTo>
                  <a:pt x="1401022" y="5255179"/>
                </a:lnTo>
                <a:cubicBezTo>
                  <a:pt x="1368181" y="5332930"/>
                  <a:pt x="1291247" y="5387726"/>
                  <a:pt x="1201250" y="5387726"/>
                </a:cubicBezTo>
                <a:cubicBezTo>
                  <a:pt x="1081899" y="5387726"/>
                  <a:pt x="984484" y="5290954"/>
                  <a:pt x="984484" y="5170958"/>
                </a:cubicBezTo>
                <a:cubicBezTo>
                  <a:pt x="984484" y="5051607"/>
                  <a:pt x="1081254" y="4954191"/>
                  <a:pt x="1201250" y="4954191"/>
                </a:cubicBezTo>
                <a:close/>
                <a:moveTo>
                  <a:pt x="56772" y="4541947"/>
                </a:moveTo>
                <a:cubicBezTo>
                  <a:pt x="87739" y="4541947"/>
                  <a:pt x="113543" y="4567107"/>
                  <a:pt x="113543" y="4598719"/>
                </a:cubicBezTo>
                <a:cubicBezTo>
                  <a:pt x="113543" y="4629686"/>
                  <a:pt x="88383" y="4655491"/>
                  <a:pt x="56772" y="4655491"/>
                </a:cubicBezTo>
                <a:cubicBezTo>
                  <a:pt x="25805" y="4655491"/>
                  <a:pt x="0" y="4630331"/>
                  <a:pt x="0" y="4598719"/>
                </a:cubicBezTo>
                <a:cubicBezTo>
                  <a:pt x="0" y="4567752"/>
                  <a:pt x="25160" y="4541947"/>
                  <a:pt x="56772" y="4541947"/>
                </a:cubicBezTo>
                <a:close/>
                <a:moveTo>
                  <a:pt x="629011" y="4471627"/>
                </a:moveTo>
                <a:cubicBezTo>
                  <a:pt x="698687" y="4471627"/>
                  <a:pt x="755461" y="4528399"/>
                  <a:pt x="756105" y="4598719"/>
                </a:cubicBezTo>
                <a:cubicBezTo>
                  <a:pt x="756105" y="4669041"/>
                  <a:pt x="699333" y="4725813"/>
                  <a:pt x="629011" y="4725813"/>
                </a:cubicBezTo>
                <a:cubicBezTo>
                  <a:pt x="558691" y="4725813"/>
                  <a:pt x="501919" y="4669041"/>
                  <a:pt x="501919" y="4598719"/>
                </a:cubicBezTo>
                <a:cubicBezTo>
                  <a:pt x="501919" y="4528399"/>
                  <a:pt x="558691" y="4471627"/>
                  <a:pt x="629011" y="4471627"/>
                </a:cubicBezTo>
                <a:close/>
                <a:moveTo>
                  <a:pt x="1201250" y="4380017"/>
                </a:moveTo>
                <a:cubicBezTo>
                  <a:pt x="1291731" y="4380017"/>
                  <a:pt x="1369511" y="4435177"/>
                  <a:pt x="1402746" y="4513652"/>
                </a:cubicBezTo>
                <a:lnTo>
                  <a:pt x="1409763" y="4548337"/>
                </a:lnTo>
                <a:lnTo>
                  <a:pt x="1404469" y="4585133"/>
                </a:lnTo>
                <a:lnTo>
                  <a:pt x="1411993" y="4638075"/>
                </a:lnTo>
                <a:lnTo>
                  <a:pt x="1402746" y="4683788"/>
                </a:lnTo>
                <a:cubicBezTo>
                  <a:pt x="1369511" y="4762263"/>
                  <a:pt x="1291731" y="4817423"/>
                  <a:pt x="1201250" y="4817423"/>
                </a:cubicBezTo>
                <a:cubicBezTo>
                  <a:pt x="1080609" y="4817423"/>
                  <a:pt x="982548" y="4719361"/>
                  <a:pt x="982548" y="4598719"/>
                </a:cubicBezTo>
                <a:cubicBezTo>
                  <a:pt x="982548" y="4478078"/>
                  <a:pt x="1080609" y="4380017"/>
                  <a:pt x="1201250" y="4380017"/>
                </a:cubicBezTo>
                <a:close/>
                <a:moveTo>
                  <a:pt x="56772" y="3971644"/>
                </a:moveTo>
                <a:cubicBezTo>
                  <a:pt x="87093" y="3971644"/>
                  <a:pt x="111609" y="3996159"/>
                  <a:pt x="111609" y="4026481"/>
                </a:cubicBezTo>
                <a:cubicBezTo>
                  <a:pt x="111609" y="4056802"/>
                  <a:pt x="87093" y="4081318"/>
                  <a:pt x="56772" y="4081318"/>
                </a:cubicBezTo>
                <a:cubicBezTo>
                  <a:pt x="26450" y="4081318"/>
                  <a:pt x="1935" y="4056802"/>
                  <a:pt x="1935" y="4026481"/>
                </a:cubicBezTo>
                <a:cubicBezTo>
                  <a:pt x="1935" y="3996159"/>
                  <a:pt x="26450" y="3971644"/>
                  <a:pt x="56772" y="3971644"/>
                </a:cubicBezTo>
                <a:close/>
                <a:moveTo>
                  <a:pt x="629011" y="3905839"/>
                </a:moveTo>
                <a:cubicBezTo>
                  <a:pt x="695461" y="3905839"/>
                  <a:pt x="749008" y="3959385"/>
                  <a:pt x="749008" y="4025835"/>
                </a:cubicBezTo>
                <a:cubicBezTo>
                  <a:pt x="749008" y="4092285"/>
                  <a:pt x="695461" y="4145832"/>
                  <a:pt x="629011" y="4145832"/>
                </a:cubicBezTo>
                <a:cubicBezTo>
                  <a:pt x="562561" y="4145832"/>
                  <a:pt x="509015" y="4092285"/>
                  <a:pt x="509015" y="4025835"/>
                </a:cubicBezTo>
                <a:cubicBezTo>
                  <a:pt x="509015" y="3959385"/>
                  <a:pt x="562561" y="3905839"/>
                  <a:pt x="629011" y="3905839"/>
                </a:cubicBezTo>
                <a:close/>
                <a:moveTo>
                  <a:pt x="1203892" y="3814492"/>
                </a:moveTo>
                <a:cubicBezTo>
                  <a:pt x="1302314" y="3815634"/>
                  <a:pt x="1389676" y="3885700"/>
                  <a:pt x="1409012" y="3986118"/>
                </a:cubicBezTo>
                <a:cubicBezTo>
                  <a:pt x="1431111" y="4100879"/>
                  <a:pt x="1355993" y="4211830"/>
                  <a:pt x="1241229" y="4233929"/>
                </a:cubicBezTo>
                <a:cubicBezTo>
                  <a:pt x="1126467" y="4256029"/>
                  <a:pt x="1015518" y="4180910"/>
                  <a:pt x="993420" y="4066147"/>
                </a:cubicBezTo>
                <a:cubicBezTo>
                  <a:pt x="971319" y="3951383"/>
                  <a:pt x="1046437" y="3840434"/>
                  <a:pt x="1161200" y="3818335"/>
                </a:cubicBezTo>
                <a:cubicBezTo>
                  <a:pt x="1175546" y="3815573"/>
                  <a:pt x="1189832" y="3814329"/>
                  <a:pt x="1203892" y="3814492"/>
                </a:cubicBezTo>
                <a:close/>
                <a:moveTo>
                  <a:pt x="56773" y="3404566"/>
                </a:moveTo>
                <a:cubicBezTo>
                  <a:pt x="83868" y="3404566"/>
                  <a:pt x="105802" y="3426501"/>
                  <a:pt x="105802" y="3453597"/>
                </a:cubicBezTo>
                <a:cubicBezTo>
                  <a:pt x="105802" y="3480692"/>
                  <a:pt x="83868" y="3502626"/>
                  <a:pt x="56773" y="3502626"/>
                </a:cubicBezTo>
                <a:cubicBezTo>
                  <a:pt x="29677" y="3502626"/>
                  <a:pt x="7742" y="3480692"/>
                  <a:pt x="7742" y="3453597"/>
                </a:cubicBezTo>
                <a:cubicBezTo>
                  <a:pt x="7742" y="3426501"/>
                  <a:pt x="29677" y="3404566"/>
                  <a:pt x="56773" y="3404566"/>
                </a:cubicBezTo>
                <a:close/>
                <a:moveTo>
                  <a:pt x="629011" y="3346503"/>
                </a:moveTo>
                <a:cubicBezTo>
                  <a:pt x="688364" y="3346503"/>
                  <a:pt x="736105" y="3394244"/>
                  <a:pt x="736105" y="3453597"/>
                </a:cubicBezTo>
                <a:cubicBezTo>
                  <a:pt x="736105" y="3512950"/>
                  <a:pt x="688364" y="3560690"/>
                  <a:pt x="629011" y="3560690"/>
                </a:cubicBezTo>
                <a:cubicBezTo>
                  <a:pt x="569658" y="3560690"/>
                  <a:pt x="521918" y="3512950"/>
                  <a:pt x="521918" y="3453597"/>
                </a:cubicBezTo>
                <a:cubicBezTo>
                  <a:pt x="521918" y="3394244"/>
                  <a:pt x="569658" y="3346503"/>
                  <a:pt x="629011" y="3346503"/>
                </a:cubicBezTo>
                <a:close/>
                <a:moveTo>
                  <a:pt x="1202686" y="3262069"/>
                </a:moveTo>
                <a:cubicBezTo>
                  <a:pt x="1277355" y="3262625"/>
                  <a:pt x="1347997" y="3307072"/>
                  <a:pt x="1378371" y="3380399"/>
                </a:cubicBezTo>
                <a:cubicBezTo>
                  <a:pt x="1418869" y="3478167"/>
                  <a:pt x="1372441" y="3590254"/>
                  <a:pt x="1274673" y="3630752"/>
                </a:cubicBezTo>
                <a:cubicBezTo>
                  <a:pt x="1176904" y="3671250"/>
                  <a:pt x="1064816" y="3624823"/>
                  <a:pt x="1024320" y="3527054"/>
                </a:cubicBezTo>
                <a:cubicBezTo>
                  <a:pt x="983821" y="3429286"/>
                  <a:pt x="1030249" y="3317198"/>
                  <a:pt x="1128017" y="3276701"/>
                </a:cubicBezTo>
                <a:cubicBezTo>
                  <a:pt x="1152459" y="3266577"/>
                  <a:pt x="1177796" y="3261885"/>
                  <a:pt x="1202686" y="3262069"/>
                </a:cubicBezTo>
                <a:close/>
                <a:moveTo>
                  <a:pt x="56772" y="2842649"/>
                </a:moveTo>
                <a:cubicBezTo>
                  <a:pt x="78062" y="2842649"/>
                  <a:pt x="95481" y="2860068"/>
                  <a:pt x="95481" y="2881357"/>
                </a:cubicBezTo>
                <a:cubicBezTo>
                  <a:pt x="95481" y="2902647"/>
                  <a:pt x="78062" y="2920066"/>
                  <a:pt x="56772" y="2920066"/>
                </a:cubicBezTo>
                <a:cubicBezTo>
                  <a:pt x="34837" y="2920066"/>
                  <a:pt x="18064" y="2902647"/>
                  <a:pt x="18064" y="2881357"/>
                </a:cubicBezTo>
                <a:cubicBezTo>
                  <a:pt x="18064" y="2860068"/>
                  <a:pt x="35482" y="2842649"/>
                  <a:pt x="56772" y="2842649"/>
                </a:cubicBezTo>
                <a:close/>
                <a:moveTo>
                  <a:pt x="629011" y="2794263"/>
                </a:moveTo>
                <a:cubicBezTo>
                  <a:pt x="676752" y="2794263"/>
                  <a:pt x="716105" y="2832971"/>
                  <a:pt x="716105" y="2881357"/>
                </a:cubicBezTo>
                <a:cubicBezTo>
                  <a:pt x="716105" y="2929097"/>
                  <a:pt x="677397" y="2968450"/>
                  <a:pt x="629011" y="2968450"/>
                </a:cubicBezTo>
                <a:cubicBezTo>
                  <a:pt x="580626" y="2968450"/>
                  <a:pt x="541273" y="2929743"/>
                  <a:pt x="541918" y="2881357"/>
                </a:cubicBezTo>
                <a:cubicBezTo>
                  <a:pt x="541918" y="2833616"/>
                  <a:pt x="580626" y="2794263"/>
                  <a:pt x="629011" y="2794263"/>
                </a:cubicBezTo>
                <a:close/>
                <a:moveTo>
                  <a:pt x="1201251" y="2715555"/>
                </a:moveTo>
                <a:cubicBezTo>
                  <a:pt x="1292862" y="2715555"/>
                  <a:pt x="1367053" y="2789747"/>
                  <a:pt x="1367053" y="2881357"/>
                </a:cubicBezTo>
                <a:cubicBezTo>
                  <a:pt x="1367053" y="2972967"/>
                  <a:pt x="1292862" y="3047158"/>
                  <a:pt x="1201251" y="3047158"/>
                </a:cubicBezTo>
                <a:cubicBezTo>
                  <a:pt x="1109641" y="3047158"/>
                  <a:pt x="1035450" y="2972967"/>
                  <a:pt x="1035450" y="2881357"/>
                </a:cubicBezTo>
                <a:cubicBezTo>
                  <a:pt x="1035450" y="2789747"/>
                  <a:pt x="1109641" y="2715555"/>
                  <a:pt x="1201251" y="2715555"/>
                </a:cubicBezTo>
                <a:close/>
                <a:moveTo>
                  <a:pt x="629011" y="2240732"/>
                </a:moveTo>
                <a:cubicBezTo>
                  <a:pt x="666430" y="2240732"/>
                  <a:pt x="696752" y="2271055"/>
                  <a:pt x="696752" y="2308473"/>
                </a:cubicBezTo>
                <a:cubicBezTo>
                  <a:pt x="696752" y="2345890"/>
                  <a:pt x="666430" y="2376214"/>
                  <a:pt x="629011" y="2376214"/>
                </a:cubicBezTo>
                <a:cubicBezTo>
                  <a:pt x="591594" y="2376214"/>
                  <a:pt x="561272" y="2345890"/>
                  <a:pt x="561272" y="2308473"/>
                </a:cubicBezTo>
                <a:cubicBezTo>
                  <a:pt x="561272" y="2271055"/>
                  <a:pt x="591594" y="2240732"/>
                  <a:pt x="629011" y="2240732"/>
                </a:cubicBezTo>
                <a:close/>
                <a:moveTo>
                  <a:pt x="1201250" y="2176227"/>
                </a:moveTo>
                <a:cubicBezTo>
                  <a:pt x="1274151" y="2176227"/>
                  <a:pt x="1333504" y="2235576"/>
                  <a:pt x="1333504" y="2308479"/>
                </a:cubicBezTo>
                <a:cubicBezTo>
                  <a:pt x="1333504" y="2381376"/>
                  <a:pt x="1274151" y="2440726"/>
                  <a:pt x="1201250" y="2440726"/>
                </a:cubicBezTo>
                <a:cubicBezTo>
                  <a:pt x="1128349" y="2440726"/>
                  <a:pt x="1068997" y="2382022"/>
                  <a:pt x="1068997" y="2308479"/>
                </a:cubicBezTo>
                <a:cubicBezTo>
                  <a:pt x="1068997" y="2235576"/>
                  <a:pt x="1128349" y="2176227"/>
                  <a:pt x="1201250" y="2176227"/>
                </a:cubicBezTo>
                <a:close/>
                <a:moveTo>
                  <a:pt x="1773490" y="2088481"/>
                </a:moveTo>
                <a:cubicBezTo>
                  <a:pt x="1864456" y="2088481"/>
                  <a:pt x="1942719" y="2144006"/>
                  <a:pt x="1976166" y="2222935"/>
                </a:cubicBezTo>
                <a:lnTo>
                  <a:pt x="1987399" y="2278426"/>
                </a:lnTo>
                <a:lnTo>
                  <a:pt x="1985740" y="2294890"/>
                </a:lnTo>
                <a:lnTo>
                  <a:pt x="1989817" y="2326586"/>
                </a:lnTo>
                <a:lnTo>
                  <a:pt x="1976166" y="2394018"/>
                </a:lnTo>
                <a:cubicBezTo>
                  <a:pt x="1942719" y="2472945"/>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5" y="1058530"/>
                  <a:pt x="2537335" y="1163996"/>
                </a:cubicBezTo>
                <a:cubicBezTo>
                  <a:pt x="2537335"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4" y="395638"/>
                </a:moveTo>
                <a:cubicBezTo>
                  <a:pt x="3026353" y="395638"/>
                  <a:pt x="3114092" y="483377"/>
                  <a:pt x="3114092" y="591115"/>
                </a:cubicBezTo>
                <a:cubicBezTo>
                  <a:pt x="3114092" y="698853"/>
                  <a:pt x="3026353" y="786593"/>
                  <a:pt x="2918614" y="786593"/>
                </a:cubicBezTo>
                <a:cubicBezTo>
                  <a:pt x="2810875" y="786593"/>
                  <a:pt x="2723137" y="699498"/>
                  <a:pt x="2723137" y="591115"/>
                </a:cubicBezTo>
                <a:cubicBezTo>
                  <a:pt x="2723137" y="483377"/>
                  <a:pt x="2810875" y="395638"/>
                  <a:pt x="2918614" y="395638"/>
                </a:cubicBezTo>
                <a:close/>
                <a:moveTo>
                  <a:pt x="4310582" y="0"/>
                </a:moveTo>
                <a:lnTo>
                  <a:pt x="6616264" y="0"/>
                </a:lnTo>
                <a:lnTo>
                  <a:pt x="6616264" y="6845058"/>
                </a:lnTo>
                <a:lnTo>
                  <a:pt x="1487047" y="6845058"/>
                </a:lnTo>
                <a:cubicBezTo>
                  <a:pt x="1501885" y="6725707"/>
                  <a:pt x="1603173" y="6632807"/>
                  <a:pt x="1727039" y="6632807"/>
                </a:cubicBezTo>
                <a:cubicBezTo>
                  <a:pt x="1847035" y="6632807"/>
                  <a:pt x="1946387" y="6719901"/>
                  <a:pt x="1965741" y="6834091"/>
                </a:cubicBezTo>
                <a:cubicBezTo>
                  <a:pt x="1976709" y="6743772"/>
                  <a:pt x="2023158" y="6665064"/>
                  <a:pt x="2090254" y="6611518"/>
                </a:cubicBezTo>
                <a:cubicBezTo>
                  <a:pt x="2034126" y="6573454"/>
                  <a:pt x="1988966" y="6521199"/>
                  <a:pt x="1960580" y="6459265"/>
                </a:cubicBezTo>
                <a:cubicBezTo>
                  <a:pt x="1910259" y="6534101"/>
                  <a:pt x="1824455" y="6583777"/>
                  <a:pt x="1727039" y="6583777"/>
                </a:cubicBezTo>
                <a:cubicBezTo>
                  <a:pt x="1571560" y="6583777"/>
                  <a:pt x="1445758" y="6457975"/>
                  <a:pt x="1445758" y="6302496"/>
                </a:cubicBezTo>
                <a:cubicBezTo>
                  <a:pt x="1445758" y="6170243"/>
                  <a:pt x="1536078" y="6059923"/>
                  <a:pt x="1658654" y="6029602"/>
                </a:cubicBezTo>
                <a:cubicBezTo>
                  <a:pt x="1521884" y="5997990"/>
                  <a:pt x="1419307" y="5876059"/>
                  <a:pt x="1419307" y="5729611"/>
                </a:cubicBezTo>
                <a:cubicBezTo>
                  <a:pt x="1419307" y="5606390"/>
                  <a:pt x="1492853" y="5499942"/>
                  <a:pt x="1598012" y="5450911"/>
                </a:cubicBezTo>
                <a:cubicBezTo>
                  <a:pt x="1513337" y="5413654"/>
                  <a:pt x="1447894" y="5340834"/>
                  <a:pt x="1420467" y="5251502"/>
                </a:cubicBezTo>
                <a:lnTo>
                  <a:pt x="1412511" y="5198248"/>
                </a:lnTo>
                <a:lnTo>
                  <a:pt x="1418018" y="5170958"/>
                </a:lnTo>
                <a:lnTo>
                  <a:pt x="1410074" y="5131469"/>
                </a:lnTo>
                <a:lnTo>
                  <a:pt x="1419106" y="5067728"/>
                </a:lnTo>
                <a:cubicBezTo>
                  <a:pt x="1443902" y="4982419"/>
                  <a:pt x="1503175" y="4911897"/>
                  <a:pt x="1580592" y="4872220"/>
                </a:cubicBezTo>
                <a:cubicBezTo>
                  <a:pt x="1502208" y="4832545"/>
                  <a:pt x="1442330" y="4761297"/>
                  <a:pt x="1417291" y="4675352"/>
                </a:cubicBezTo>
                <a:lnTo>
                  <a:pt x="1411993" y="4638075"/>
                </a:lnTo>
                <a:lnTo>
                  <a:pt x="1419954" y="4598719"/>
                </a:lnTo>
                <a:lnTo>
                  <a:pt x="1409763" y="4548337"/>
                </a:lnTo>
                <a:lnTo>
                  <a:pt x="1417623" y="4493695"/>
                </a:lnTo>
                <a:cubicBezTo>
                  <a:pt x="1443297" y="4406752"/>
                  <a:pt x="1504626" y="4335142"/>
                  <a:pt x="1584463" y="4295465"/>
                </a:cubicBezTo>
                <a:cubicBezTo>
                  <a:pt x="1481241" y="4243208"/>
                  <a:pt x="1410276" y="4136115"/>
                  <a:pt x="1410276" y="4012249"/>
                </a:cubicBezTo>
                <a:cubicBezTo>
                  <a:pt x="1410276" y="3874833"/>
                  <a:pt x="1497370" y="3758063"/>
                  <a:pt x="1619945" y="3714194"/>
                </a:cubicBezTo>
                <a:cubicBezTo>
                  <a:pt x="1510272" y="3670970"/>
                  <a:pt x="1432210" y="3564521"/>
                  <a:pt x="1432210" y="3440009"/>
                </a:cubicBezTo>
                <a:cubicBezTo>
                  <a:pt x="1432210" y="3276789"/>
                  <a:pt x="1564463" y="3145180"/>
                  <a:pt x="1727039" y="3145180"/>
                </a:cubicBezTo>
                <a:cubicBezTo>
                  <a:pt x="1821230" y="3145180"/>
                  <a:pt x="1905097" y="3189694"/>
                  <a:pt x="1959290" y="3259370"/>
                </a:cubicBezTo>
                <a:cubicBezTo>
                  <a:pt x="1985740" y="3210339"/>
                  <a:pt x="2022513" y="3167115"/>
                  <a:pt x="2066382" y="3133568"/>
                </a:cubicBezTo>
                <a:cubicBezTo>
                  <a:pt x="2019932" y="3092924"/>
                  <a:pt x="1983805" y="3040022"/>
                  <a:pt x="1963805" y="2980025"/>
                </a:cubicBezTo>
                <a:cubicBezTo>
                  <a:pt x="1921226" y="3068408"/>
                  <a:pt x="1830907" y="3129696"/>
                  <a:pt x="1726393" y="3129696"/>
                </a:cubicBezTo>
                <a:cubicBezTo>
                  <a:pt x="1581237" y="3129696"/>
                  <a:pt x="1463822" y="3012281"/>
                  <a:pt x="1463822" y="2867125"/>
                </a:cubicBezTo>
                <a:cubicBezTo>
                  <a:pt x="1463822" y="2721968"/>
                  <a:pt x="1581237" y="2604553"/>
                  <a:pt x="1726393" y="2604553"/>
                </a:cubicBezTo>
                <a:cubicBezTo>
                  <a:pt x="1831551" y="2604553"/>
                  <a:pt x="1921871" y="2665842"/>
                  <a:pt x="1963805" y="2754226"/>
                </a:cubicBezTo>
                <a:cubicBezTo>
                  <a:pt x="1992191" y="2670357"/>
                  <a:pt x="2051544" y="2600037"/>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7" y="2024578"/>
                  <a:pt x="2538626" y="2092962"/>
                </a:cubicBezTo>
                <a:cubicBezTo>
                  <a:pt x="2566367" y="2047155"/>
                  <a:pt x="2603784" y="2007158"/>
                  <a:pt x="2647654" y="1976190"/>
                </a:cubicBezTo>
                <a:cubicBezTo>
                  <a:pt x="2596688" y="1931031"/>
                  <a:pt x="2559269" y="1871032"/>
                  <a:pt x="2542496" y="1803293"/>
                </a:cubicBezTo>
                <a:cubicBezTo>
                  <a:pt x="2508304"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4" y="1538784"/>
                  <a:pt x="2542496" y="1640718"/>
                </a:cubicBezTo>
                <a:cubicBezTo>
                  <a:pt x="2570239" y="1529109"/>
                  <a:pt x="2652815" y="1439433"/>
                  <a:pt x="2760554" y="1402016"/>
                </a:cubicBezTo>
                <a:cubicBezTo>
                  <a:pt x="2663137" y="1358789"/>
                  <a:pt x="2595399" y="1262019"/>
                  <a:pt x="2595399" y="1149118"/>
                </a:cubicBezTo>
                <a:cubicBezTo>
                  <a:pt x="2595399" y="996221"/>
                  <a:pt x="2719264" y="872997"/>
                  <a:pt x="2871517" y="872997"/>
                </a:cubicBezTo>
                <a:cubicBezTo>
                  <a:pt x="2983772" y="872997"/>
                  <a:pt x="3079897" y="939449"/>
                  <a:pt x="3123122" y="1035574"/>
                </a:cubicBezTo>
                <a:cubicBezTo>
                  <a:pt x="3159250" y="932997"/>
                  <a:pt x="3243118" y="853000"/>
                  <a:pt x="3348276" y="822035"/>
                </a:cubicBezTo>
                <a:cubicBezTo>
                  <a:pt x="3249570" y="783327"/>
                  <a:pt x="3179894" y="688491"/>
                  <a:pt x="3179894" y="576235"/>
                </a:cubicBezTo>
                <a:cubicBezTo>
                  <a:pt x="3179894" y="430434"/>
                  <a:pt x="3297955" y="312373"/>
                  <a:pt x="3443756" y="312373"/>
                </a:cubicBezTo>
                <a:cubicBezTo>
                  <a:pt x="3567623" y="312373"/>
                  <a:pt x="3672136" y="398822"/>
                  <a:pt x="3699877" y="514303"/>
                </a:cubicBezTo>
                <a:cubicBezTo>
                  <a:pt x="3728908" y="365921"/>
                  <a:pt x="3859227" y="254311"/>
                  <a:pt x="4015996" y="254311"/>
                </a:cubicBezTo>
                <a:cubicBezTo>
                  <a:pt x="4122445" y="254311"/>
                  <a:pt x="4216635" y="305923"/>
                  <a:pt x="4275343" y="385274"/>
                </a:cubicBezTo>
                <a:cubicBezTo>
                  <a:pt x="4314051" y="321405"/>
                  <a:pt x="4372759" y="270440"/>
                  <a:pt x="4441788" y="240118"/>
                </a:cubicBezTo>
                <a:cubicBezTo>
                  <a:pt x="4363082" y="191087"/>
                  <a:pt x="4310179" y="103993"/>
                  <a:pt x="4310179" y="3997"/>
                </a:cubicBezTo>
                <a:close/>
                <a:moveTo>
                  <a:pt x="3836709" y="0"/>
                </a:moveTo>
                <a:lnTo>
                  <a:pt x="4290765" y="0"/>
                </a:lnTo>
                <a:lnTo>
                  <a:pt x="4294697" y="19521"/>
                </a:lnTo>
                <a:cubicBezTo>
                  <a:pt x="4294697" y="147259"/>
                  <a:pt x="4191475" y="250481"/>
                  <a:pt x="4063738" y="250481"/>
                </a:cubicBezTo>
                <a:cubicBezTo>
                  <a:pt x="3935999" y="250481"/>
                  <a:pt x="3832132" y="146614"/>
                  <a:pt x="3832777" y="19521"/>
                </a:cubicBezTo>
                <a:close/>
                <a:moveTo>
                  <a:pt x="3315960" y="0"/>
                </a:moveTo>
                <a:lnTo>
                  <a:pt x="3665746" y="0"/>
                </a:lnTo>
                <a:lnTo>
                  <a:pt x="3669557" y="18877"/>
                </a:lnTo>
                <a:cubicBezTo>
                  <a:pt x="3669557" y="117572"/>
                  <a:pt x="3589548" y="197580"/>
                  <a:pt x="3490853" y="197580"/>
                </a:cubicBezTo>
                <a:cubicBezTo>
                  <a:pt x="3392157" y="197580"/>
                  <a:pt x="3312149" y="117572"/>
                  <a:pt x="3312149" y="18877"/>
                </a:cubicBezTo>
                <a:close/>
                <a:moveTo>
                  <a:pt x="2797406" y="0"/>
                </a:moveTo>
                <a:lnTo>
                  <a:pt x="3039822" y="0"/>
                </a:lnTo>
                <a:lnTo>
                  <a:pt x="3043771" y="19521"/>
                </a:lnTo>
                <a:cubicBezTo>
                  <a:pt x="3043771" y="88551"/>
                  <a:pt x="2987643" y="144678"/>
                  <a:pt x="2918614" y="144678"/>
                </a:cubicBezTo>
                <a:cubicBezTo>
                  <a:pt x="2849583" y="144678"/>
                  <a:pt x="2793456" y="88551"/>
                  <a:pt x="2793456"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Slide Number Placeholder 9">
            <a:extLst>
              <a:ext uri="{FF2B5EF4-FFF2-40B4-BE49-F238E27FC236}">
                <a16:creationId xmlns:a16="http://schemas.microsoft.com/office/drawing/2014/main" id="{FE567CD6-3B78-4067-89C5-1D44BD3BA306}"/>
              </a:ext>
            </a:extLst>
          </p:cNvPr>
          <p:cNvSpPr>
            <a:spLocks noGrp="1"/>
          </p:cNvSpPr>
          <p:nvPr>
            <p:ph type="sldNum" sz="quarter" idx="20"/>
          </p:nvPr>
        </p:nvSpPr>
        <p:spPr/>
        <p:txBody>
          <a:bodyPr/>
          <a:lstStyle/>
          <a:p>
            <a:fld id="{9E2BE927-25C7-4379-86F1-C17ED9D2A7F2}" type="slidenum">
              <a:rPr lang="en-US" smtClean="0"/>
              <a:pPr/>
              <a:t>‹#›</a:t>
            </a:fld>
            <a:endParaRPr lang="en-US"/>
          </a:p>
        </p:txBody>
      </p:sp>
      <p:sp>
        <p:nvSpPr>
          <p:cNvPr id="12" name="Text Placeholder 11">
            <a:extLst>
              <a:ext uri="{FF2B5EF4-FFF2-40B4-BE49-F238E27FC236}">
                <a16:creationId xmlns:a16="http://schemas.microsoft.com/office/drawing/2014/main" id="{8BAC30FE-1767-4175-A595-03CBD296F150}"/>
              </a:ext>
            </a:extLst>
          </p:cNvPr>
          <p:cNvSpPr>
            <a:spLocks noGrp="1"/>
          </p:cNvSpPr>
          <p:nvPr>
            <p:ph type="body" sz="quarter" idx="21" hasCustomPrompt="1"/>
          </p:nvPr>
        </p:nvSpPr>
        <p:spPr>
          <a:xfrm>
            <a:off x="358775" y="1798638"/>
            <a:ext cx="5068888" cy="496887"/>
          </a:xfrm>
        </p:spPr>
        <p:txBody>
          <a:bodyPr/>
          <a:lstStyle>
            <a:lvl1pPr marL="0" indent="0">
              <a:buNone/>
              <a:defRPr sz="3200"/>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p:txBody>
      </p:sp>
      <p:sp>
        <p:nvSpPr>
          <p:cNvPr id="15" name="Text Placeholder 11">
            <a:extLst>
              <a:ext uri="{FF2B5EF4-FFF2-40B4-BE49-F238E27FC236}">
                <a16:creationId xmlns:a16="http://schemas.microsoft.com/office/drawing/2014/main" id="{4E15BA4C-2851-4908-B582-A726DAB9715C}"/>
              </a:ext>
            </a:extLst>
          </p:cNvPr>
          <p:cNvSpPr>
            <a:spLocks noGrp="1"/>
          </p:cNvSpPr>
          <p:nvPr>
            <p:ph type="body" sz="quarter" idx="22" hasCustomPrompt="1"/>
          </p:nvPr>
        </p:nvSpPr>
        <p:spPr>
          <a:xfrm>
            <a:off x="358775" y="3641952"/>
            <a:ext cx="5068888" cy="2315936"/>
          </a:xfrm>
        </p:spPr>
        <p:txBody>
          <a:bodyPr/>
          <a:lstStyle>
            <a:lvl1pPr marL="0" indent="0">
              <a:buNone/>
              <a:defRPr sz="16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6" name="Text Placeholder 11">
            <a:extLst>
              <a:ext uri="{FF2B5EF4-FFF2-40B4-BE49-F238E27FC236}">
                <a16:creationId xmlns:a16="http://schemas.microsoft.com/office/drawing/2014/main" id="{F838E057-8933-4F9A-98C2-E00BD0C8CC67}"/>
              </a:ext>
            </a:extLst>
          </p:cNvPr>
          <p:cNvSpPr>
            <a:spLocks noGrp="1"/>
          </p:cNvSpPr>
          <p:nvPr>
            <p:ph type="body" sz="quarter" idx="23" hasCustomPrompt="1"/>
          </p:nvPr>
        </p:nvSpPr>
        <p:spPr>
          <a:xfrm>
            <a:off x="358775" y="2295525"/>
            <a:ext cx="5068888" cy="1133475"/>
          </a:xfrm>
        </p:spPr>
        <p:txBody>
          <a:bodyPr/>
          <a:lstStyle>
            <a:lvl1pPr marL="0" indent="0">
              <a:buNone/>
              <a:defRPr sz="3200">
                <a:latin typeface="+mn-lt"/>
              </a:defRPr>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Tree>
    <p:extLst>
      <p:ext uri="{BB962C8B-B14F-4D97-AF65-F5344CB8AC3E}">
        <p14:creationId xmlns:p14="http://schemas.microsoft.com/office/powerpoint/2010/main" val="25184129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B111059-DBC4-45AB-8F17-173A4FC288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520782517" name="image" descr="{&quot;templafy&quot;:{&quot;id&quot;:&quot;fc1af127-7322-4e2c-a207-f2b910943082&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120385843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22" name="Picture Placeholder 21">
            <a:extLst>
              <a:ext uri="{FF2B5EF4-FFF2-40B4-BE49-F238E27FC236}">
                <a16:creationId xmlns:a16="http://schemas.microsoft.com/office/drawing/2014/main" id="{89DF3D7C-2012-4482-86D3-CFB853384A1E}"/>
              </a:ext>
            </a:extLst>
          </p:cNvPr>
          <p:cNvSpPr>
            <a:spLocks noGrp="1"/>
          </p:cNvSpPr>
          <p:nvPr>
            <p:ph type="pic" sz="quarter" idx="13" hasCustomPrompt="1"/>
          </p:nvPr>
        </p:nvSpPr>
        <p:spPr>
          <a:xfrm>
            <a:off x="358775"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10" name="Text Placeholder 11">
            <a:extLst>
              <a:ext uri="{FF2B5EF4-FFF2-40B4-BE49-F238E27FC236}">
                <a16:creationId xmlns:a16="http://schemas.microsoft.com/office/drawing/2014/main" id="{0CB3A235-36BA-4A89-8632-E343C5C86384}"/>
              </a:ext>
            </a:extLst>
          </p:cNvPr>
          <p:cNvSpPr>
            <a:spLocks noGrp="1"/>
          </p:cNvSpPr>
          <p:nvPr>
            <p:ph type="body" sz="quarter" idx="21" hasCustomPrompt="1"/>
          </p:nvPr>
        </p:nvSpPr>
        <p:spPr>
          <a:xfrm>
            <a:off x="358775"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11" name="Text Placeholder 11">
            <a:extLst>
              <a:ext uri="{FF2B5EF4-FFF2-40B4-BE49-F238E27FC236}">
                <a16:creationId xmlns:a16="http://schemas.microsoft.com/office/drawing/2014/main" id="{3C81E87E-86C2-441F-8BC2-56BC77F4622B}"/>
              </a:ext>
            </a:extLst>
          </p:cNvPr>
          <p:cNvSpPr>
            <a:spLocks noGrp="1"/>
          </p:cNvSpPr>
          <p:nvPr>
            <p:ph type="body" sz="quarter" idx="22" hasCustomPrompt="1"/>
          </p:nvPr>
        </p:nvSpPr>
        <p:spPr>
          <a:xfrm>
            <a:off x="359465" y="47627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3" name="Text Placeholder 11">
            <a:extLst>
              <a:ext uri="{FF2B5EF4-FFF2-40B4-BE49-F238E27FC236}">
                <a16:creationId xmlns:a16="http://schemas.microsoft.com/office/drawing/2014/main" id="{9B284DEE-FBF9-4B12-8CAC-08EA5237D530}"/>
              </a:ext>
            </a:extLst>
          </p:cNvPr>
          <p:cNvSpPr>
            <a:spLocks noGrp="1"/>
          </p:cNvSpPr>
          <p:nvPr>
            <p:ph type="body" sz="quarter" idx="24" hasCustomPrompt="1"/>
          </p:nvPr>
        </p:nvSpPr>
        <p:spPr>
          <a:xfrm>
            <a:off x="358086"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14" name="Text Placeholder 11">
            <a:extLst>
              <a:ext uri="{FF2B5EF4-FFF2-40B4-BE49-F238E27FC236}">
                <a16:creationId xmlns:a16="http://schemas.microsoft.com/office/drawing/2014/main" id="{0C3B1F89-2B51-4803-AA81-E770D55BE140}"/>
              </a:ext>
            </a:extLst>
          </p:cNvPr>
          <p:cNvSpPr>
            <a:spLocks noGrp="1"/>
          </p:cNvSpPr>
          <p:nvPr>
            <p:ph type="body" sz="quarter" idx="25" hasCustomPrompt="1"/>
          </p:nvPr>
        </p:nvSpPr>
        <p:spPr>
          <a:xfrm>
            <a:off x="3282053" y="47555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7" name="Text Placeholder 11">
            <a:extLst>
              <a:ext uri="{FF2B5EF4-FFF2-40B4-BE49-F238E27FC236}">
                <a16:creationId xmlns:a16="http://schemas.microsoft.com/office/drawing/2014/main" id="{8CDD4FF4-10BE-4B8A-BB7D-A9E41E108E70}"/>
              </a:ext>
            </a:extLst>
          </p:cNvPr>
          <p:cNvSpPr>
            <a:spLocks noGrp="1"/>
          </p:cNvSpPr>
          <p:nvPr>
            <p:ph type="body" sz="quarter" idx="28" hasCustomPrompt="1"/>
          </p:nvPr>
        </p:nvSpPr>
        <p:spPr>
          <a:xfrm>
            <a:off x="6204641"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0" name="Text Placeholder 11">
            <a:extLst>
              <a:ext uri="{FF2B5EF4-FFF2-40B4-BE49-F238E27FC236}">
                <a16:creationId xmlns:a16="http://schemas.microsoft.com/office/drawing/2014/main" id="{A4833988-7703-4670-BBA7-955D2D020051}"/>
              </a:ext>
            </a:extLst>
          </p:cNvPr>
          <p:cNvSpPr>
            <a:spLocks noGrp="1"/>
          </p:cNvSpPr>
          <p:nvPr>
            <p:ph type="body" sz="quarter" idx="31" hasCustomPrompt="1"/>
          </p:nvPr>
        </p:nvSpPr>
        <p:spPr>
          <a:xfrm>
            <a:off x="9124416"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3" name="Picture Placeholder 22">
            <a:extLst>
              <a:ext uri="{FF2B5EF4-FFF2-40B4-BE49-F238E27FC236}">
                <a16:creationId xmlns:a16="http://schemas.microsoft.com/office/drawing/2014/main" id="{87D64EBA-46E7-416E-858E-9E600D31BD62}"/>
              </a:ext>
            </a:extLst>
          </p:cNvPr>
          <p:cNvSpPr>
            <a:spLocks noGrp="1"/>
          </p:cNvSpPr>
          <p:nvPr>
            <p:ph type="pic" sz="quarter" idx="32" hasCustomPrompt="1"/>
          </p:nvPr>
        </p:nvSpPr>
        <p:spPr>
          <a:xfrm>
            <a:off x="3281363"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4" name="Picture Placeholder 23">
            <a:extLst>
              <a:ext uri="{FF2B5EF4-FFF2-40B4-BE49-F238E27FC236}">
                <a16:creationId xmlns:a16="http://schemas.microsoft.com/office/drawing/2014/main" id="{922F2B85-8898-4229-AFDB-5B818CE0DAB3}"/>
              </a:ext>
            </a:extLst>
          </p:cNvPr>
          <p:cNvSpPr>
            <a:spLocks noGrp="1"/>
          </p:cNvSpPr>
          <p:nvPr>
            <p:ph type="pic" sz="quarter" idx="33" hasCustomPrompt="1"/>
          </p:nvPr>
        </p:nvSpPr>
        <p:spPr>
          <a:xfrm>
            <a:off x="6203951"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5" name="Picture Placeholder 24">
            <a:extLst>
              <a:ext uri="{FF2B5EF4-FFF2-40B4-BE49-F238E27FC236}">
                <a16:creationId xmlns:a16="http://schemas.microsoft.com/office/drawing/2014/main" id="{C6AE4C92-FE95-4268-8D5A-398BDF4B9FA9}"/>
              </a:ext>
            </a:extLst>
          </p:cNvPr>
          <p:cNvSpPr>
            <a:spLocks noGrp="1"/>
          </p:cNvSpPr>
          <p:nvPr>
            <p:ph type="pic" sz="quarter" idx="34" hasCustomPrompt="1"/>
          </p:nvPr>
        </p:nvSpPr>
        <p:spPr>
          <a:xfrm>
            <a:off x="9123726"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30" name="Text Placeholder 11">
            <a:extLst>
              <a:ext uri="{FF2B5EF4-FFF2-40B4-BE49-F238E27FC236}">
                <a16:creationId xmlns:a16="http://schemas.microsoft.com/office/drawing/2014/main" id="{7200D26E-A515-49EB-BE84-EF1A30D3E1FB}"/>
              </a:ext>
            </a:extLst>
          </p:cNvPr>
          <p:cNvSpPr>
            <a:spLocks noGrp="1"/>
          </p:cNvSpPr>
          <p:nvPr>
            <p:ph type="body" sz="quarter" idx="39" hasCustomPrompt="1"/>
          </p:nvPr>
        </p:nvSpPr>
        <p:spPr>
          <a:xfrm>
            <a:off x="3280674"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1" name="Text Placeholder 11">
            <a:extLst>
              <a:ext uri="{FF2B5EF4-FFF2-40B4-BE49-F238E27FC236}">
                <a16:creationId xmlns:a16="http://schemas.microsoft.com/office/drawing/2014/main" id="{D8A8956B-591F-4412-A18F-677993039BD8}"/>
              </a:ext>
            </a:extLst>
          </p:cNvPr>
          <p:cNvSpPr>
            <a:spLocks noGrp="1"/>
          </p:cNvSpPr>
          <p:nvPr>
            <p:ph type="body" sz="quarter" idx="40" hasCustomPrompt="1"/>
          </p:nvPr>
        </p:nvSpPr>
        <p:spPr>
          <a:xfrm>
            <a:off x="3279985"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2" name="Text Placeholder 11">
            <a:extLst>
              <a:ext uri="{FF2B5EF4-FFF2-40B4-BE49-F238E27FC236}">
                <a16:creationId xmlns:a16="http://schemas.microsoft.com/office/drawing/2014/main" id="{E0003D8B-21E2-43CC-B944-A41DF737B757}"/>
              </a:ext>
            </a:extLst>
          </p:cNvPr>
          <p:cNvSpPr>
            <a:spLocks noGrp="1"/>
          </p:cNvSpPr>
          <p:nvPr>
            <p:ph type="body" sz="quarter" idx="41" hasCustomPrompt="1"/>
          </p:nvPr>
        </p:nvSpPr>
        <p:spPr>
          <a:xfrm>
            <a:off x="6203951"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3" name="Text Placeholder 11">
            <a:extLst>
              <a:ext uri="{FF2B5EF4-FFF2-40B4-BE49-F238E27FC236}">
                <a16:creationId xmlns:a16="http://schemas.microsoft.com/office/drawing/2014/main" id="{CE6FCABE-4211-42FB-A6B4-AC8F654572A8}"/>
              </a:ext>
            </a:extLst>
          </p:cNvPr>
          <p:cNvSpPr>
            <a:spLocks noGrp="1"/>
          </p:cNvSpPr>
          <p:nvPr>
            <p:ph type="body" sz="quarter" idx="42" hasCustomPrompt="1"/>
          </p:nvPr>
        </p:nvSpPr>
        <p:spPr>
          <a:xfrm>
            <a:off x="6203262"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4" name="Text Placeholder 11">
            <a:extLst>
              <a:ext uri="{FF2B5EF4-FFF2-40B4-BE49-F238E27FC236}">
                <a16:creationId xmlns:a16="http://schemas.microsoft.com/office/drawing/2014/main" id="{688685DE-A8C4-4EA1-AC89-C40A5D9BB782}"/>
              </a:ext>
            </a:extLst>
          </p:cNvPr>
          <p:cNvSpPr>
            <a:spLocks noGrp="1"/>
          </p:cNvSpPr>
          <p:nvPr>
            <p:ph type="body" sz="quarter" idx="43" hasCustomPrompt="1"/>
          </p:nvPr>
        </p:nvSpPr>
        <p:spPr>
          <a:xfrm>
            <a:off x="9123726"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5" name="Text Placeholder 11">
            <a:extLst>
              <a:ext uri="{FF2B5EF4-FFF2-40B4-BE49-F238E27FC236}">
                <a16:creationId xmlns:a16="http://schemas.microsoft.com/office/drawing/2014/main" id="{D6C0EC03-56B7-49CF-8D18-ABCE69A2EA86}"/>
              </a:ext>
            </a:extLst>
          </p:cNvPr>
          <p:cNvSpPr>
            <a:spLocks noGrp="1"/>
          </p:cNvSpPr>
          <p:nvPr>
            <p:ph type="body" sz="quarter" idx="44" hasCustomPrompt="1"/>
          </p:nvPr>
        </p:nvSpPr>
        <p:spPr>
          <a:xfrm>
            <a:off x="9123037"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6" name="Title 1">
            <a:extLst>
              <a:ext uri="{FF2B5EF4-FFF2-40B4-BE49-F238E27FC236}">
                <a16:creationId xmlns:a16="http://schemas.microsoft.com/office/drawing/2014/main" id="{C9D8454D-4B42-4517-9698-F08282F418DC}"/>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37" name="Text Placeholder 8">
            <a:extLst>
              <a:ext uri="{FF2B5EF4-FFF2-40B4-BE49-F238E27FC236}">
                <a16:creationId xmlns:a16="http://schemas.microsoft.com/office/drawing/2014/main" id="{56EEF4CE-6E53-4B83-90D8-5B225E39A776}"/>
              </a:ext>
            </a:extLst>
          </p:cNvPr>
          <p:cNvSpPr>
            <a:spLocks noGrp="1"/>
          </p:cNvSpPr>
          <p:nvPr>
            <p:ph type="body" sz="quarter" idx="45"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39" name="Straight Connector 38">
            <a:extLst>
              <a:ext uri="{FF2B5EF4-FFF2-40B4-BE49-F238E27FC236}">
                <a16:creationId xmlns:a16="http://schemas.microsoft.com/office/drawing/2014/main" id="{D31B07D2-7539-421E-8DFA-87C982A9F9A6}"/>
              </a:ext>
            </a:extLst>
          </p:cNvPr>
          <p:cNvCxnSpPr>
            <a:cxnSpLocks/>
          </p:cNvCxnSpPr>
          <p:nvPr userDrawn="1"/>
        </p:nvCxnSpPr>
        <p:spPr>
          <a:xfrm>
            <a:off x="358775"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F00363-8198-4B06-9AF1-262D568EA998}"/>
              </a:ext>
            </a:extLst>
          </p:cNvPr>
          <p:cNvCxnSpPr>
            <a:cxnSpLocks/>
          </p:cNvCxnSpPr>
          <p:nvPr userDrawn="1"/>
        </p:nvCxnSpPr>
        <p:spPr>
          <a:xfrm>
            <a:off x="3281363"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DBDF40C-650F-4898-9269-00A4419543B7}"/>
              </a:ext>
            </a:extLst>
          </p:cNvPr>
          <p:cNvCxnSpPr>
            <a:cxnSpLocks/>
          </p:cNvCxnSpPr>
          <p:nvPr userDrawn="1"/>
        </p:nvCxnSpPr>
        <p:spPr>
          <a:xfrm>
            <a:off x="6202362"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BF1F72-4BBD-46EF-AD1F-AB34CB1AEBE0}"/>
              </a:ext>
            </a:extLst>
          </p:cNvPr>
          <p:cNvCxnSpPr>
            <a:cxnSpLocks/>
          </p:cNvCxnSpPr>
          <p:nvPr userDrawn="1"/>
        </p:nvCxnSpPr>
        <p:spPr>
          <a:xfrm>
            <a:off x="9124950"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6CB9A9-E63F-44D3-83DE-6C5CA4610EDB}"/>
              </a:ext>
            </a:extLst>
          </p:cNvPr>
          <p:cNvCxnSpPr>
            <a:cxnSpLocks/>
          </p:cNvCxnSpPr>
          <p:nvPr userDrawn="1"/>
        </p:nvCxnSpPr>
        <p:spPr>
          <a:xfrm>
            <a:off x="358775"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26FA096-86F2-4CD8-8F8E-40898485B0ED}"/>
              </a:ext>
            </a:extLst>
          </p:cNvPr>
          <p:cNvCxnSpPr>
            <a:cxnSpLocks/>
          </p:cNvCxnSpPr>
          <p:nvPr userDrawn="1"/>
        </p:nvCxnSpPr>
        <p:spPr>
          <a:xfrm>
            <a:off x="3281363"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20BE58D-ED5F-4824-88AB-64D4A5D7FDE4}"/>
              </a:ext>
            </a:extLst>
          </p:cNvPr>
          <p:cNvCxnSpPr>
            <a:cxnSpLocks/>
          </p:cNvCxnSpPr>
          <p:nvPr userDrawn="1"/>
        </p:nvCxnSpPr>
        <p:spPr>
          <a:xfrm>
            <a:off x="6202362"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9F8E370-4DEB-4E82-8B09-75A08C2C01A2}"/>
              </a:ext>
            </a:extLst>
          </p:cNvPr>
          <p:cNvCxnSpPr>
            <a:cxnSpLocks/>
          </p:cNvCxnSpPr>
          <p:nvPr userDrawn="1"/>
        </p:nvCxnSpPr>
        <p:spPr>
          <a:xfrm>
            <a:off x="9124950"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19194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931" userDrawn="1">
          <p15:clr>
            <a:srgbClr val="FF96FF"/>
          </p15:clr>
        </p15:guide>
        <p15:guide id="7" pos="2067" userDrawn="1">
          <p15:clr>
            <a:srgbClr val="FF96FF"/>
          </p15:clr>
        </p15:guide>
        <p15:guide id="8" pos="3771" userDrawn="1">
          <p15:clr>
            <a:srgbClr val="FF96FF"/>
          </p15:clr>
        </p15:guide>
        <p15:guide id="9" pos="3908" userDrawn="1">
          <p15:clr>
            <a:srgbClr val="FF96FF"/>
          </p15:clr>
        </p15:guide>
        <p15:guide id="10" pos="5612" userDrawn="1">
          <p15:clr>
            <a:srgbClr val="FF96FF"/>
          </p15:clr>
        </p15:guide>
        <p15:guide id="11" pos="5748" userDrawn="1">
          <p15:clr>
            <a:srgbClr val="FF96FF"/>
          </p15:clr>
        </p15:guide>
        <p15:guide id="12" pos="7453" userDrawn="1">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B18E97-E055-4F98-9C60-8B7FFD3F86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2" name="Straight Connector 11">
            <a:extLst>
              <a:ext uri="{FF2B5EF4-FFF2-40B4-BE49-F238E27FC236}">
                <a16:creationId xmlns:a16="http://schemas.microsoft.com/office/drawing/2014/main" id="{9813EA91-65AB-4D32-8B12-19D2BEE96493}"/>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97744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4065C1A-9875-427F-A08A-6281CACC8C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7" name="Straight Connector 16">
            <a:extLst>
              <a:ext uri="{FF2B5EF4-FFF2-40B4-BE49-F238E27FC236}">
                <a16:creationId xmlns:a16="http://schemas.microsoft.com/office/drawing/2014/main" id="{F7A59D94-1A4B-4ADA-9DA1-168B73BC0C09}"/>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09094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itle 1">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9" name="Text Placeholder 8">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Tree>
    <p:extLst>
      <p:ext uri="{BB962C8B-B14F-4D97-AF65-F5344CB8AC3E}">
        <p14:creationId xmlns:p14="http://schemas.microsoft.com/office/powerpoint/2010/main" val="423950235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307002415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1">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C1FD63CC-A978-4C2B-99A8-7C2D950AF9CB}"/>
              </a:ext>
            </a:extLst>
          </p:cNvPr>
          <p:cNvSpPr>
            <a:spLocks noGrp="1"/>
          </p:cNvSpPr>
          <p:nvPr>
            <p:ph type="body" sz="quarter" idx="12" hasCustomPrompt="1"/>
          </p:nvPr>
        </p:nvSpPr>
        <p:spPr>
          <a:xfrm>
            <a:off x="358775" y="1557339"/>
            <a:ext cx="11474450" cy="18716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2" name="TextBox 11">
            <a:extLst>
              <a:ext uri="{FF2B5EF4-FFF2-40B4-BE49-F238E27FC236}">
                <a16:creationId xmlns:a16="http://schemas.microsoft.com/office/drawing/2014/main" id="{5225C59A-8675-4B03-ACEC-03DF1D570DD4}"/>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1771052387" name="image" descr="{&quot;templafy&quot;:{&quot;id&quot;:&quot;f902db8c-7fe8-4e60-9b24-316fb43d7eda&quot;}}"/>
          <p:cNvPicPr>
            <a:picLocks noChangeAspect="1"/>
          </p:cNvPicPr>
          <p:nvPr/>
        </p:nvPicPr>
        <p:blipFill>
          <a:blip r:embed="rId4"/>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2856525836"/>
      </p:ext>
    </p:extLst>
  </p:cSld>
  <p:clrMapOvr>
    <a:masterClrMapping/>
  </p:clrMapOvr>
  <p:extLst>
    <p:ext uri="{DCECCB84-F9BA-43D5-87BE-67443E8EF086}">
      <p15:sldGuideLst xmlns:p15="http://schemas.microsoft.com/office/powerpoint/2012/main">
        <p15:guide id="1" orient="horz" pos="170" userDrawn="1">
          <p15:clr>
            <a:srgbClr val="717275"/>
          </p15:clr>
        </p15:guide>
        <p15:guide id="3" orient="horz" pos="981"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B44933-F307-4411-8D48-0B57B30565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V="1">
            <a:off x="76200" y="34890"/>
            <a:ext cx="12049125" cy="678822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4">
            <a:extLst>
              <a:ext uri="{FF2B5EF4-FFF2-40B4-BE49-F238E27FC236}">
                <a16:creationId xmlns:a16="http://schemas.microsoft.com/office/drawing/2014/main" id="{789ECC92-A128-4CDE-8B97-635C44BBBF57}"/>
              </a:ext>
            </a:extLst>
          </p:cNvPr>
          <p:cNvSpPr>
            <a:spLocks noGrp="1"/>
          </p:cNvSpPr>
          <p:nvPr>
            <p:ph type="body" sz="quarter" idx="12" hasCustomPrompt="1"/>
          </p:nvPr>
        </p:nvSpPr>
        <p:spPr>
          <a:xfrm>
            <a:off x="358775" y="1557338"/>
            <a:ext cx="11474450" cy="1728787"/>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4" name="TextBox 13">
            <a:extLst>
              <a:ext uri="{FF2B5EF4-FFF2-40B4-BE49-F238E27FC236}">
                <a16:creationId xmlns:a16="http://schemas.microsoft.com/office/drawing/2014/main" id="{E38C1E33-0E03-4092-A13C-B799FA398BC0}"/>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1513753928" name="image" descr="{&quot;templafy&quot;:{&quot;id&quot;:&quot;a3ed2d68-3620-49fd-9323-8b186f575fc7&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14881886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3">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6" name="Graphic 5">
            <a:extLst>
              <a:ext uri="{FF2B5EF4-FFF2-40B4-BE49-F238E27FC236}">
                <a16:creationId xmlns:a16="http://schemas.microsoft.com/office/drawing/2014/main" id="{5B1CC8A8-179D-4E05-89A7-90C0DCAD90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pic>
        <p:nvPicPr>
          <p:cNvPr id="973608056" name="image" descr="{&quot;templafy&quot;:{&quot;id&quot;:&quot;781168b6-02cc-411a-b1dd-2186b2b2344f&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2274105865"/>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C42528-88D8-420D-AABE-2B141DA6D0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1278899836" name="image" descr="{&quot;templafy&quot;:{&quot;id&quot;:&quot;6dfbb706-72bd-42b4-a530-bf0f1eb3e977&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154381374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Expressive">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235D266-659B-40C3-8BD8-8A7B77EFFE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7" name="Text Placeholder 4">
            <a:extLst>
              <a:ext uri="{FF2B5EF4-FFF2-40B4-BE49-F238E27FC236}">
                <a16:creationId xmlns:a16="http://schemas.microsoft.com/office/drawing/2014/main" id="{ACA73310-EDD7-4370-88AD-A94D36BEC3A4}"/>
              </a:ext>
            </a:extLst>
          </p:cNvPr>
          <p:cNvSpPr>
            <a:spLocks noGrp="1"/>
          </p:cNvSpPr>
          <p:nvPr>
            <p:ph type="body" sz="quarter" idx="12" hasCustomPrompt="1"/>
          </p:nvPr>
        </p:nvSpPr>
        <p:spPr>
          <a:xfrm>
            <a:off x="358775" y="269877"/>
            <a:ext cx="11474450" cy="1528762"/>
          </a:xfrm>
        </p:spPr>
        <p:txBody>
          <a:bodyPr/>
          <a:lstStyle>
            <a:lvl1pPr marL="0" indent="0">
              <a:buNone/>
              <a:defRPr sz="8800">
                <a:solidFill>
                  <a:schemeClr val="bg1"/>
                </a:solidFill>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1" name="TextBox 10">
            <a:extLst>
              <a:ext uri="{FF2B5EF4-FFF2-40B4-BE49-F238E27FC236}">
                <a16:creationId xmlns:a16="http://schemas.microsoft.com/office/drawing/2014/main" id="{BDD4E985-E71F-463E-A5D2-7805115D9398}"/>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986914129" name="image" descr="{&quot;templafy&quot;:{&quot;id&quot;:&quot;6a8b426f-1687-460a-8314-ab2aea8c54b1&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44156298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DBFF792-994D-4763-9021-2FEF7589E6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97"/>
            <a:ext cx="12192000" cy="6856806"/>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47904"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F998D014-E3E3-471F-8933-C27D84BED96D}"/>
              </a:ext>
            </a:extLst>
          </p:cNvPr>
          <p:cNvSpPr>
            <a:spLocks noGrp="1"/>
          </p:cNvSpPr>
          <p:nvPr>
            <p:ph type="body" sz="quarter" idx="11" hasCustomPrompt="1"/>
          </p:nvPr>
        </p:nvSpPr>
        <p:spPr>
          <a:xfrm>
            <a:off x="358775" y="4392000"/>
            <a:ext cx="6147903"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971768376" name="image" descr="{&quot;templafy&quot;:{&quot;id&quot;:&quot;c5940eb9-6c23-41bb-9448-1b642e1d2ae8&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385512968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4320000" y="274721"/>
            <a:ext cx="7511638" cy="1477444"/>
          </a:xfrm>
        </p:spPr>
        <p:txBody>
          <a:bodyPr anchor="t" anchorCtr="0">
            <a:noAutofit/>
          </a:bodyPr>
          <a:lstStyle>
            <a:lvl1pPr algn="l">
              <a:defRPr sz="4800"/>
            </a:lvl1pPr>
          </a:lstStyle>
          <a:p>
            <a:r>
              <a:rPr lang="en-US"/>
              <a:t>Add session/event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5" name="Picture Placeholder 4">
            <a:extLst>
              <a:ext uri="{FF2B5EF4-FFF2-40B4-BE49-F238E27FC236}">
                <a16:creationId xmlns:a16="http://schemas.microsoft.com/office/drawing/2014/main" id="{E1CC5257-9E4F-4CA0-9178-9F39848BB31F}"/>
              </a:ext>
            </a:extLst>
          </p:cNvPr>
          <p:cNvSpPr>
            <a:spLocks noGrp="1"/>
          </p:cNvSpPr>
          <p:nvPr>
            <p:ph type="pic" sz="quarter" idx="10" hasCustomPrompt="1"/>
          </p:nvPr>
        </p:nvSpPr>
        <p:spPr>
          <a:xfrm>
            <a:off x="0" y="1798638"/>
            <a:ext cx="12192000" cy="5059362"/>
          </a:xfrm>
        </p:spPr>
        <p:txBody>
          <a:bodyPr tIns="144000"/>
          <a:lstStyle>
            <a:lvl1pPr marL="0" indent="0" algn="ctr">
              <a:buNone/>
              <a:defRPr/>
            </a:lvl1pPr>
          </a:lstStyle>
          <a:p>
            <a:r>
              <a:rPr lang="en-US"/>
              <a:t>Add image</a:t>
            </a:r>
          </a:p>
        </p:txBody>
      </p:sp>
      <p:pic>
        <p:nvPicPr>
          <p:cNvPr id="635790693" name="image" descr="{&quot;templafy&quot;:{&quot;id&quot;:&quot;90a9f142-a4c5-415e-8cc6-f20aa8f6e049&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1803006006"/>
      </p:ext>
    </p:extLst>
  </p:cSld>
  <p:clrMapOvr>
    <a:masterClrMapping/>
  </p:clrMapOvr>
  <p:extLst>
    <p:ext uri="{DCECCB84-F9BA-43D5-87BE-67443E8EF086}">
      <p15:sldGuideLst xmlns:p15="http://schemas.microsoft.com/office/powerpoint/2012/main">
        <p15:guide id="1" orient="horz" pos="170"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Dot Screen Pictur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E7CCDCC5-8D49-4870-BD90-2BE867A06DCB}"/>
              </a:ext>
            </a:extLst>
          </p:cNvPr>
          <p:cNvSpPr>
            <a:spLocks noGrp="1"/>
          </p:cNvSpPr>
          <p:nvPr userDrawn="1">
            <p:ph type="pic" sz="quarter" idx="10" hasCustomPrompt="1"/>
          </p:nvPr>
        </p:nvSpPr>
        <p:spPr>
          <a:xfrm>
            <a:off x="5561925" y="1"/>
            <a:ext cx="6630075" cy="6858000"/>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Title 1">
            <a:extLst>
              <a:ext uri="{FF2B5EF4-FFF2-40B4-BE49-F238E27FC236}">
                <a16:creationId xmlns:a16="http://schemas.microsoft.com/office/drawing/2014/main" id="{404A15FC-D2AD-44A4-AC62-1D8C94F6F7A5}"/>
              </a:ext>
            </a:extLst>
          </p:cNvPr>
          <p:cNvSpPr>
            <a:spLocks noGrp="1"/>
          </p:cNvSpPr>
          <p:nvPr>
            <p:ph type="ctrTitle" hasCustomPrompt="1"/>
          </p:nvPr>
        </p:nvSpPr>
        <p:spPr>
          <a:xfrm>
            <a:off x="358774" y="1798637"/>
            <a:ext cx="5627689" cy="2173288"/>
          </a:xfrm>
        </p:spPr>
        <p:txBody>
          <a:bodyPr anchor="t" anchorCtr="0">
            <a:noAutofit/>
          </a:bodyPr>
          <a:lstStyle>
            <a:lvl1pPr algn="l">
              <a:defRPr sz="4800"/>
            </a:lvl1pPr>
          </a:lstStyle>
          <a:p>
            <a:r>
              <a:rPr lang="en-US"/>
              <a:t>Add session/event title</a:t>
            </a:r>
          </a:p>
        </p:txBody>
      </p:sp>
      <p:sp>
        <p:nvSpPr>
          <p:cNvPr id="11" name="Text Placeholder 4">
            <a:extLst>
              <a:ext uri="{FF2B5EF4-FFF2-40B4-BE49-F238E27FC236}">
                <a16:creationId xmlns:a16="http://schemas.microsoft.com/office/drawing/2014/main" id="{1DBC2EDC-359D-4273-A170-21DF97254FE7}"/>
              </a:ext>
            </a:extLst>
          </p:cNvPr>
          <p:cNvSpPr>
            <a:spLocks noGrp="1"/>
          </p:cNvSpPr>
          <p:nvPr>
            <p:ph type="body" sz="quarter" idx="11" hasCustomPrompt="1"/>
          </p:nvPr>
        </p:nvSpPr>
        <p:spPr>
          <a:xfrm>
            <a:off x="358776" y="4392000"/>
            <a:ext cx="562768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810752854" name="image" descr="{&quot;templafy&quot;:{&quot;id&quot;:&quot;e30d749f-5aca-43ab-adb8-8f0bc40cfe05&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245366868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77"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600000"/>
            <a:ext cx="107520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D1E3EDB-D7EB-F14E-A6D1-748C03EC5EDC}" type="slidenum">
              <a:rPr lang="en-US" smtClean="0"/>
              <a:t>‹#›</a:t>
            </a:fld>
            <a:endParaRPr lang="en-US"/>
          </a:p>
        </p:txBody>
      </p:sp>
    </p:spTree>
    <p:extLst>
      <p:ext uri="{BB962C8B-B14F-4D97-AF65-F5344CB8AC3E}">
        <p14:creationId xmlns:p14="http://schemas.microsoft.com/office/powerpoint/2010/main" val="26885236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br>
              <a:rPr lang="en-US"/>
            </a:br>
            <a:r>
              <a:rPr lang="en-US"/>
              <a:t>Second line</a:t>
            </a:r>
          </a:p>
        </p:txBody>
      </p:sp>
      <p:cxnSp>
        <p:nvCxnSpPr>
          <p:cNvPr id="3" name="Straight Connector 2">
            <a:extLst>
              <a:ext uri="{FF2B5EF4-FFF2-40B4-BE49-F238E27FC236}">
                <a16:creationId xmlns:a16="http://schemas.microsoft.com/office/drawing/2014/main" id="{71F7789E-3BDD-456A-8B4E-D05A3BEA3719}"/>
              </a:ext>
            </a:extLst>
          </p:cNvPr>
          <p:cNvCxnSpPr/>
          <p:nvPr userDrawn="1"/>
        </p:nvCxnSpPr>
        <p:spPr>
          <a:xfrm>
            <a:off x="358775" y="1205167"/>
            <a:ext cx="114728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79559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Single column">
    <p:spTree>
      <p:nvGrpSpPr>
        <p:cNvPr id="1" name=""/>
        <p:cNvGrpSpPr/>
        <p:nvPr/>
      </p:nvGrpSpPr>
      <p:grpSpPr>
        <a:xfrm>
          <a:off x="0" y="0"/>
          <a:ext cx="0" cy="0"/>
          <a:chOff x="0" y="0"/>
          <a:chExt cx="0" cy="0"/>
        </a:xfrm>
      </p:grpSpPr>
      <p:graphicFrame>
        <p:nvGraphicFramePr>
          <p:cNvPr id="4" name="Object 6" hidden="1">
            <a:extLst>
              <a:ext uri="{FF2B5EF4-FFF2-40B4-BE49-F238E27FC236}">
                <a16:creationId xmlns:a16="http://schemas.microsoft.com/office/drawing/2014/main" id="{0E3C824B-55BE-4B8E-A92B-5D422959EE1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5" imgW="395" imgH="394" progId="TCLayout.ActiveDocument.1">
                  <p:embed/>
                </p:oleObj>
              </mc:Choice>
              <mc:Fallback>
                <p:oleObj name="think-cell Slide" r:id="rId5" imgW="395" imgH="394" progId="TCLayout.ActiveDocument.1">
                  <p:embed/>
                  <p:pic>
                    <p:nvPicPr>
                      <p:cNvPr id="4" name="Object 6" hidden="1">
                        <a:extLst>
                          <a:ext uri="{FF2B5EF4-FFF2-40B4-BE49-F238E27FC236}">
                            <a16:creationId xmlns:a16="http://schemas.microsoft.com/office/drawing/2014/main" id="{0E3C824B-55BE-4B8E-A92B-5D422959EE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hidden="1">
            <a:extLst>
              <a:ext uri="{FF2B5EF4-FFF2-40B4-BE49-F238E27FC236}">
                <a16:creationId xmlns:a16="http://schemas.microsoft.com/office/drawing/2014/main" id="{CE56898B-135A-4E07-901F-112F55ECA806}"/>
              </a:ext>
            </a:extLst>
          </p:cNvPr>
          <p:cNvSpPr/>
          <p:nvPr userDrawn="1">
            <p:custDataLst>
              <p:tags r:id="rId3"/>
            </p:custDataLst>
          </p:nvPr>
        </p:nvSpPr>
        <p:spPr>
          <a:xfrm>
            <a:off x="0" y="0"/>
            <a:ext cx="158750" cy="158750"/>
          </a:xfrm>
          <a:prstGeom prst="rect">
            <a:avLst/>
          </a:prstGeom>
          <a:solidFill>
            <a:srgbClr val="FFAA2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US" sz="3000">
              <a:ea typeface="+mj-ea"/>
              <a:cs typeface="+mj-cs"/>
              <a:sym typeface="Arial" panose="020B0604020202020204" pitchFamily="34" charset="0"/>
            </a:endParaRPr>
          </a:p>
        </p:txBody>
      </p:sp>
      <p:pic>
        <p:nvPicPr>
          <p:cNvPr id="7" name="Picture 11">
            <a:extLst>
              <a:ext uri="{FF2B5EF4-FFF2-40B4-BE49-F238E27FC236}">
                <a16:creationId xmlns:a16="http://schemas.microsoft.com/office/drawing/2014/main" id="{CACF564F-29EF-4FAD-B31E-F5A9C949B09D}"/>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71475" y="6327775"/>
            <a:ext cx="143033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71475" y="1196975"/>
            <a:ext cx="11449050" cy="4787900"/>
          </a:xfrm>
        </p:spPr>
        <p:txBody>
          <a:bodyPr/>
          <a:lstStyle>
            <a:lvl1pPr>
              <a:defRPr>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
            <a:extLst>
              <a:ext uri="{FF2B5EF4-FFF2-40B4-BE49-F238E27FC236}">
                <a16:creationId xmlns:a16="http://schemas.microsoft.com/office/drawing/2014/main" id="{93A1B0AB-08E4-4B52-A770-49957C07A4A1}"/>
              </a:ext>
            </a:extLst>
          </p:cNvPr>
          <p:cNvSpPr>
            <a:spLocks noGrp="1"/>
          </p:cNvSpPr>
          <p:nvPr>
            <p:ph type="sldNum" sz="quarter" idx="12"/>
          </p:nvPr>
        </p:nvSpPr>
        <p:spPr/>
        <p:txBody>
          <a:bodyPr/>
          <a:lstStyle>
            <a:lvl1pPr>
              <a:defRPr/>
            </a:lvl1pPr>
          </a:lstStyle>
          <a:p>
            <a:pPr>
              <a:defRPr/>
            </a:pPr>
            <a:fld id="{72DA4CB8-15A5-425A-8A16-799F667A9A79}" type="slidenum">
              <a:rPr lang="en-US"/>
              <a:pPr>
                <a:defRPr/>
              </a:pPr>
              <a:t>‹#›</a:t>
            </a:fld>
            <a:endParaRPr lang="en-US"/>
          </a:p>
        </p:txBody>
      </p:sp>
    </p:spTree>
    <p:extLst>
      <p:ext uri="{BB962C8B-B14F-4D97-AF65-F5344CB8AC3E}">
        <p14:creationId xmlns:p14="http://schemas.microsoft.com/office/powerpoint/2010/main" val="252664816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7e65dd0-ccac-47d9-b636-e6b7f07006c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269875"/>
            <a:ext cx="8549050" cy="5688125"/>
          </a:xfrm>
        </p:spPr>
        <p:txBody>
          <a:bodyPr/>
          <a:lstStyle>
            <a:lvl1pPr marL="0" indent="0">
              <a:buNone/>
              <a:defRPr sz="3200"/>
            </a:lvl1pPr>
            <a:lvl2pPr marL="0" indent="0">
              <a:buNone/>
              <a:defRPr sz="3200"/>
            </a:lvl2pPr>
            <a:lvl3pPr marL="0" indent="0">
              <a:buNone/>
              <a:defRPr sz="2400"/>
            </a:lvl3pPr>
            <a:lvl4pPr marL="0" indent="0">
              <a:buNone/>
              <a:defRPr sz="2400"/>
            </a:lvl4pPr>
            <a:lvl5pPr marL="0" indent="0">
              <a:buNone/>
              <a:defRPr sz="2400"/>
            </a:lvl5pPr>
          </a:lstStyle>
          <a:p>
            <a:pPr lvl="0"/>
            <a:r>
              <a:rPr lang="en-US"/>
              <a:t>Add statement</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GB"/>
              <a:t>‹#›</a:t>
            </a:fld>
            <a:endParaRPr lang="en-GB"/>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48621935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subtitle content">
    <p:spTree>
      <p:nvGrpSpPr>
        <p:cNvPr id="1" name=""/>
        <p:cNvGrpSpPr/>
        <p:nvPr/>
      </p:nvGrpSpPr>
      <p:grpSpPr>
        <a:xfrm>
          <a:off x="0" y="0"/>
          <a:ext cx="0" cy="0"/>
          <a:chOff x="0" y="0"/>
          <a:chExt cx="0" cy="0"/>
        </a:xfrm>
      </p:grpSpPr>
      <p:sp>
        <p:nvSpPr>
          <p:cNvPr id="2" name="Title 1"/>
          <p:cNvSpPr>
            <a:spLocks noGrp="1"/>
          </p:cNvSpPr>
          <p:nvPr>
            <p:ph type="ctrTitle"/>
          </p:nvPr>
        </p:nvSpPr>
        <p:spPr>
          <a:xfrm>
            <a:off x="720000" y="600000"/>
            <a:ext cx="10752000" cy="566933"/>
          </a:xfrm>
        </p:spPr>
        <p:txBody>
          <a:bodyPr/>
          <a:lstStyle/>
          <a:p>
            <a:r>
              <a:rPr lang="en-US"/>
              <a:t>Click to edit Master title style</a:t>
            </a:r>
          </a:p>
        </p:txBody>
      </p:sp>
      <p:sp>
        <p:nvSpPr>
          <p:cNvPr id="3" name="Subtitle 2"/>
          <p:cNvSpPr>
            <a:spLocks noGrp="1"/>
          </p:cNvSpPr>
          <p:nvPr>
            <p:ph type="subTitle" idx="1"/>
          </p:nvPr>
        </p:nvSpPr>
        <p:spPr>
          <a:xfrm>
            <a:off x="720000" y="1152000"/>
            <a:ext cx="10752000" cy="528000"/>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1D1E3EDB-D7EB-F14E-A6D1-748C03EC5EDC}" type="slidenum">
              <a:rPr lang="en-US" smtClean="0"/>
              <a:t>‹#›</a:t>
            </a:fld>
            <a:endParaRPr lang="en-US"/>
          </a:p>
        </p:txBody>
      </p:sp>
      <p:sp>
        <p:nvSpPr>
          <p:cNvPr id="7" name="Content Placeholder 2"/>
          <p:cNvSpPr>
            <a:spLocks noGrp="1"/>
          </p:cNvSpPr>
          <p:nvPr>
            <p:ph idx="13"/>
          </p:nvPr>
        </p:nvSpPr>
        <p:spPr>
          <a:xfrm>
            <a:off x="719999" y="1801476"/>
            <a:ext cx="10752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25777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6F4D-6814-AC2D-CF33-8A01E67F611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8BD677C-7F93-9EAB-C049-8BEE243292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59BD727-BB30-3151-17D8-C4D2D2FBE108}"/>
              </a:ext>
            </a:extLst>
          </p:cNvPr>
          <p:cNvSpPr>
            <a:spLocks noGrp="1"/>
          </p:cNvSpPr>
          <p:nvPr>
            <p:ph type="dt" sz="half" idx="10"/>
          </p:nvPr>
        </p:nvSpPr>
        <p:spPr/>
        <p:txBody>
          <a:bodyPr/>
          <a:lstStyle/>
          <a:p>
            <a:fld id="{BE6D8955-6B3F-4FBE-AFE0-CCFD04FDE178}" type="datetimeFigureOut">
              <a:rPr lang="en-US" smtClean="0"/>
              <a:t>1/26/2023</a:t>
            </a:fld>
            <a:endParaRPr lang="en-US"/>
          </a:p>
        </p:txBody>
      </p:sp>
      <p:sp>
        <p:nvSpPr>
          <p:cNvPr id="5" name="Footer Placeholder 4">
            <a:extLst>
              <a:ext uri="{FF2B5EF4-FFF2-40B4-BE49-F238E27FC236}">
                <a16:creationId xmlns:a16="http://schemas.microsoft.com/office/drawing/2014/main" id="{7BA8A328-7DE1-1C5C-0D3B-8C074ED32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2191A-FF2F-25D7-7E65-394356F13DA8}"/>
              </a:ext>
            </a:extLst>
          </p:cNvPr>
          <p:cNvSpPr>
            <a:spLocks noGrp="1"/>
          </p:cNvSpPr>
          <p:nvPr>
            <p:ph type="sldNum" sz="quarter" idx="12"/>
          </p:nvPr>
        </p:nvSpPr>
        <p:spPr/>
        <p:txBody>
          <a:bodyPr/>
          <a:lstStyle/>
          <a:p>
            <a:fld id="{924D1A52-48C3-4A92-B478-7FAF133CD3EF}" type="slidenum">
              <a:rPr lang="en-US" smtClean="0"/>
              <a:t>‹#›</a:t>
            </a:fld>
            <a:endParaRPr lang="en-US"/>
          </a:p>
        </p:txBody>
      </p:sp>
    </p:spTree>
    <p:extLst>
      <p:ext uri="{BB962C8B-B14F-4D97-AF65-F5344CB8AC3E}">
        <p14:creationId xmlns:p14="http://schemas.microsoft.com/office/powerpoint/2010/main" val="38009012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BA41A-598B-37D4-C983-674F0A568DB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2E0DBAA-97A2-37D4-CFF7-DAB63B6E5B9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3780F1-9F3D-ED1B-5187-734DADE01DAE}"/>
              </a:ext>
            </a:extLst>
          </p:cNvPr>
          <p:cNvSpPr>
            <a:spLocks noGrp="1"/>
          </p:cNvSpPr>
          <p:nvPr>
            <p:ph type="dt" sz="half" idx="10"/>
          </p:nvPr>
        </p:nvSpPr>
        <p:spPr/>
        <p:txBody>
          <a:bodyPr/>
          <a:lstStyle/>
          <a:p>
            <a:fld id="{BE6D8955-6B3F-4FBE-AFE0-CCFD04FDE178}" type="datetimeFigureOut">
              <a:rPr lang="en-US" smtClean="0"/>
              <a:t>1/26/2023</a:t>
            </a:fld>
            <a:endParaRPr lang="en-US"/>
          </a:p>
        </p:txBody>
      </p:sp>
      <p:sp>
        <p:nvSpPr>
          <p:cNvPr id="5" name="Footer Placeholder 4">
            <a:extLst>
              <a:ext uri="{FF2B5EF4-FFF2-40B4-BE49-F238E27FC236}">
                <a16:creationId xmlns:a16="http://schemas.microsoft.com/office/drawing/2014/main" id="{6814A443-F3A9-B5A1-7A98-E769973A8D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12A02-887E-8428-F6B7-621A51B67EB3}"/>
              </a:ext>
            </a:extLst>
          </p:cNvPr>
          <p:cNvSpPr>
            <a:spLocks noGrp="1"/>
          </p:cNvSpPr>
          <p:nvPr>
            <p:ph type="sldNum" sz="quarter" idx="12"/>
          </p:nvPr>
        </p:nvSpPr>
        <p:spPr/>
        <p:txBody>
          <a:bodyPr/>
          <a:lstStyle/>
          <a:p>
            <a:fld id="{924D1A52-48C3-4A92-B478-7FAF133CD3EF}" type="slidenum">
              <a:rPr lang="en-US" smtClean="0"/>
              <a:t>‹#›</a:t>
            </a:fld>
            <a:endParaRPr lang="en-US"/>
          </a:p>
        </p:txBody>
      </p:sp>
    </p:spTree>
    <p:extLst>
      <p:ext uri="{BB962C8B-B14F-4D97-AF65-F5344CB8AC3E}">
        <p14:creationId xmlns:p14="http://schemas.microsoft.com/office/powerpoint/2010/main" val="33989888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4FB35-461F-ECB4-212D-3159FAEDFB8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A29FC88-57C4-64D8-5F95-C06E62AA1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4B2EAB3-6197-397D-455E-ACE16CC4B1FC}"/>
              </a:ext>
            </a:extLst>
          </p:cNvPr>
          <p:cNvSpPr>
            <a:spLocks noGrp="1"/>
          </p:cNvSpPr>
          <p:nvPr>
            <p:ph type="dt" sz="half" idx="10"/>
          </p:nvPr>
        </p:nvSpPr>
        <p:spPr/>
        <p:txBody>
          <a:bodyPr/>
          <a:lstStyle/>
          <a:p>
            <a:fld id="{BE6D8955-6B3F-4FBE-AFE0-CCFD04FDE178}" type="datetimeFigureOut">
              <a:rPr lang="en-US" smtClean="0"/>
              <a:t>1/26/2023</a:t>
            </a:fld>
            <a:endParaRPr lang="en-US"/>
          </a:p>
        </p:txBody>
      </p:sp>
      <p:sp>
        <p:nvSpPr>
          <p:cNvPr id="5" name="Footer Placeholder 4">
            <a:extLst>
              <a:ext uri="{FF2B5EF4-FFF2-40B4-BE49-F238E27FC236}">
                <a16:creationId xmlns:a16="http://schemas.microsoft.com/office/drawing/2014/main" id="{0267CADC-B2D6-29CD-9EA7-153B488DE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7783F-9FA7-9A59-207A-1C520974BA5A}"/>
              </a:ext>
            </a:extLst>
          </p:cNvPr>
          <p:cNvSpPr>
            <a:spLocks noGrp="1"/>
          </p:cNvSpPr>
          <p:nvPr>
            <p:ph type="sldNum" sz="quarter" idx="12"/>
          </p:nvPr>
        </p:nvSpPr>
        <p:spPr/>
        <p:txBody>
          <a:bodyPr/>
          <a:lstStyle/>
          <a:p>
            <a:fld id="{924D1A52-48C3-4A92-B478-7FAF133CD3EF}" type="slidenum">
              <a:rPr lang="en-US" smtClean="0"/>
              <a:t>‹#›</a:t>
            </a:fld>
            <a:endParaRPr lang="en-US"/>
          </a:p>
        </p:txBody>
      </p:sp>
    </p:spTree>
    <p:extLst>
      <p:ext uri="{BB962C8B-B14F-4D97-AF65-F5344CB8AC3E}">
        <p14:creationId xmlns:p14="http://schemas.microsoft.com/office/powerpoint/2010/main" val="354795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E2B16E6D-59F7-4872-A428-2EF0EB00AC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38279" cy="2173288"/>
          </a:xfrm>
        </p:spPr>
        <p:txBody>
          <a:bodyPr anchor="ctr" anchorCtr="0">
            <a:noAutofit/>
          </a:bodyPr>
          <a:lstStyle>
            <a:lvl1pPr algn="l">
              <a:defRPr sz="4800">
                <a:solidFill>
                  <a:schemeClr val="bg1"/>
                </a:solidFill>
              </a:defRPr>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ext Placeholder 4">
            <a:extLst>
              <a:ext uri="{FF2B5EF4-FFF2-40B4-BE49-F238E27FC236}">
                <a16:creationId xmlns:a16="http://schemas.microsoft.com/office/drawing/2014/main" id="{86B62067-628B-460A-AB62-DBF00E5836E6}"/>
              </a:ext>
            </a:extLst>
          </p:cNvPr>
          <p:cNvSpPr>
            <a:spLocks noGrp="1"/>
          </p:cNvSpPr>
          <p:nvPr>
            <p:ph type="body" sz="quarter" idx="11" hasCustomPrompt="1"/>
          </p:nvPr>
        </p:nvSpPr>
        <p:spPr>
          <a:xfrm>
            <a:off x="358775" y="4392000"/>
            <a:ext cx="6147903"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295699388" name="image" descr="{&quot;templafy&quot;:{&quot;id&quot;:&quot;12733c40-e925-4274-adca-2475d808c48b&quot;}}"/>
          <p:cNvPicPr>
            <a:picLocks noChangeAspect="1"/>
          </p:cNvPicPr>
          <p:nvPr/>
        </p:nvPicPr>
        <p:blipFill>
          <a:blip r:embed="rId5"/>
          <a:stretch>
            <a:fillRect/>
          </a:stretch>
        </p:blipFill>
        <p:spPr>
          <a:xfrm>
            <a:off x="358774" y="269875"/>
            <a:ext cx="2253600" cy="763906"/>
          </a:xfrm>
          <a:prstGeom prst="rect">
            <a:avLst/>
          </a:prstGeom>
        </p:spPr>
      </p:pic>
    </p:spTree>
    <p:extLst>
      <p:ext uri="{BB962C8B-B14F-4D97-AF65-F5344CB8AC3E}">
        <p14:creationId xmlns:p14="http://schemas.microsoft.com/office/powerpoint/2010/main" val="225012606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34" userDrawn="1">
          <p15:clr>
            <a:srgbClr val="FF96FF"/>
          </p15:clr>
        </p15:guide>
        <p15:guide id="6" pos="2544" userDrawn="1">
          <p15:clr>
            <a:srgbClr val="FF96FF"/>
          </p15:clr>
        </p15:guide>
        <p15:guide id="7" pos="2683"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73820-CFE8-D7B8-027C-615A21F1F2C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56742B7-0340-6F6B-49C4-6C4A6CF1057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EC2B559-5E69-15B0-A979-038176021BA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F0F234-1DBF-60C2-A4AA-7D546968626D}"/>
              </a:ext>
            </a:extLst>
          </p:cNvPr>
          <p:cNvSpPr>
            <a:spLocks noGrp="1"/>
          </p:cNvSpPr>
          <p:nvPr>
            <p:ph type="dt" sz="half" idx="10"/>
          </p:nvPr>
        </p:nvSpPr>
        <p:spPr/>
        <p:txBody>
          <a:bodyPr/>
          <a:lstStyle/>
          <a:p>
            <a:fld id="{BE6D8955-6B3F-4FBE-AFE0-CCFD04FDE178}" type="datetimeFigureOut">
              <a:rPr lang="en-US" smtClean="0"/>
              <a:t>1/26/2023</a:t>
            </a:fld>
            <a:endParaRPr lang="en-US"/>
          </a:p>
        </p:txBody>
      </p:sp>
      <p:sp>
        <p:nvSpPr>
          <p:cNvPr id="6" name="Footer Placeholder 5">
            <a:extLst>
              <a:ext uri="{FF2B5EF4-FFF2-40B4-BE49-F238E27FC236}">
                <a16:creationId xmlns:a16="http://schemas.microsoft.com/office/drawing/2014/main" id="{20B85C7E-C5DA-39A2-4716-27ABAC55D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3B7530-D35A-40A6-F78A-2F771A2E0752}"/>
              </a:ext>
            </a:extLst>
          </p:cNvPr>
          <p:cNvSpPr>
            <a:spLocks noGrp="1"/>
          </p:cNvSpPr>
          <p:nvPr>
            <p:ph type="sldNum" sz="quarter" idx="12"/>
          </p:nvPr>
        </p:nvSpPr>
        <p:spPr/>
        <p:txBody>
          <a:bodyPr/>
          <a:lstStyle/>
          <a:p>
            <a:fld id="{924D1A52-48C3-4A92-B478-7FAF133CD3EF}" type="slidenum">
              <a:rPr lang="en-US" smtClean="0"/>
              <a:t>‹#›</a:t>
            </a:fld>
            <a:endParaRPr lang="en-US"/>
          </a:p>
        </p:txBody>
      </p:sp>
    </p:spTree>
    <p:extLst>
      <p:ext uri="{BB962C8B-B14F-4D97-AF65-F5344CB8AC3E}">
        <p14:creationId xmlns:p14="http://schemas.microsoft.com/office/powerpoint/2010/main" val="6300129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5F0D2-E5BC-67B7-F7BC-8FCCB91D890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DB115B4-FEA3-BB8A-A928-0599FF3F5A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7C60639-D064-2CFC-158E-D007D972E32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9D25FEF-DD88-FB09-E0AA-7BF94278B5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D325CA3-F71E-9BD4-BC71-8EBD2E6C31E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17ED776-FB71-9CCF-AA1A-7A9EC47F6EB3}"/>
              </a:ext>
            </a:extLst>
          </p:cNvPr>
          <p:cNvSpPr>
            <a:spLocks noGrp="1"/>
          </p:cNvSpPr>
          <p:nvPr>
            <p:ph type="dt" sz="half" idx="10"/>
          </p:nvPr>
        </p:nvSpPr>
        <p:spPr/>
        <p:txBody>
          <a:bodyPr/>
          <a:lstStyle/>
          <a:p>
            <a:fld id="{BE6D8955-6B3F-4FBE-AFE0-CCFD04FDE178}" type="datetimeFigureOut">
              <a:rPr lang="en-US" smtClean="0"/>
              <a:t>1/26/2023</a:t>
            </a:fld>
            <a:endParaRPr lang="en-US"/>
          </a:p>
        </p:txBody>
      </p:sp>
      <p:sp>
        <p:nvSpPr>
          <p:cNvPr id="8" name="Footer Placeholder 7">
            <a:extLst>
              <a:ext uri="{FF2B5EF4-FFF2-40B4-BE49-F238E27FC236}">
                <a16:creationId xmlns:a16="http://schemas.microsoft.com/office/drawing/2014/main" id="{AF6C5C89-3429-674B-D27C-CCF6B2B450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B93DB2-3360-3E04-797A-6006AFCA85B7}"/>
              </a:ext>
            </a:extLst>
          </p:cNvPr>
          <p:cNvSpPr>
            <a:spLocks noGrp="1"/>
          </p:cNvSpPr>
          <p:nvPr>
            <p:ph type="sldNum" sz="quarter" idx="12"/>
          </p:nvPr>
        </p:nvSpPr>
        <p:spPr/>
        <p:txBody>
          <a:bodyPr/>
          <a:lstStyle/>
          <a:p>
            <a:fld id="{924D1A52-48C3-4A92-B478-7FAF133CD3EF}" type="slidenum">
              <a:rPr lang="en-US" smtClean="0"/>
              <a:t>‹#›</a:t>
            </a:fld>
            <a:endParaRPr lang="en-US"/>
          </a:p>
        </p:txBody>
      </p:sp>
    </p:spTree>
    <p:extLst>
      <p:ext uri="{BB962C8B-B14F-4D97-AF65-F5344CB8AC3E}">
        <p14:creationId xmlns:p14="http://schemas.microsoft.com/office/powerpoint/2010/main" val="14375879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5525E-EDFA-9D8B-477B-BADF855F1C8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0F09722-745B-34E0-5BD0-5E1A676CFB65}"/>
              </a:ext>
            </a:extLst>
          </p:cNvPr>
          <p:cNvSpPr>
            <a:spLocks noGrp="1"/>
          </p:cNvSpPr>
          <p:nvPr>
            <p:ph type="dt" sz="half" idx="10"/>
          </p:nvPr>
        </p:nvSpPr>
        <p:spPr/>
        <p:txBody>
          <a:bodyPr/>
          <a:lstStyle/>
          <a:p>
            <a:fld id="{BE6D8955-6B3F-4FBE-AFE0-CCFD04FDE178}" type="datetimeFigureOut">
              <a:rPr lang="en-US" smtClean="0"/>
              <a:t>1/26/2023</a:t>
            </a:fld>
            <a:endParaRPr lang="en-US"/>
          </a:p>
        </p:txBody>
      </p:sp>
      <p:sp>
        <p:nvSpPr>
          <p:cNvPr id="4" name="Footer Placeholder 3">
            <a:extLst>
              <a:ext uri="{FF2B5EF4-FFF2-40B4-BE49-F238E27FC236}">
                <a16:creationId xmlns:a16="http://schemas.microsoft.com/office/drawing/2014/main" id="{26DA5205-CE29-2DED-E9BE-FFA09CBCCD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DD61D0-55E3-5986-76DD-82F3C48C4EA3}"/>
              </a:ext>
            </a:extLst>
          </p:cNvPr>
          <p:cNvSpPr>
            <a:spLocks noGrp="1"/>
          </p:cNvSpPr>
          <p:nvPr>
            <p:ph type="sldNum" sz="quarter" idx="12"/>
          </p:nvPr>
        </p:nvSpPr>
        <p:spPr/>
        <p:txBody>
          <a:bodyPr/>
          <a:lstStyle/>
          <a:p>
            <a:fld id="{924D1A52-48C3-4A92-B478-7FAF133CD3EF}" type="slidenum">
              <a:rPr lang="en-US" smtClean="0"/>
              <a:t>‹#›</a:t>
            </a:fld>
            <a:endParaRPr lang="en-US"/>
          </a:p>
        </p:txBody>
      </p:sp>
    </p:spTree>
    <p:extLst>
      <p:ext uri="{BB962C8B-B14F-4D97-AF65-F5344CB8AC3E}">
        <p14:creationId xmlns:p14="http://schemas.microsoft.com/office/powerpoint/2010/main" val="26541395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29F61D-A5D4-91FD-F047-1A0C180B0929}"/>
              </a:ext>
            </a:extLst>
          </p:cNvPr>
          <p:cNvSpPr>
            <a:spLocks noGrp="1"/>
          </p:cNvSpPr>
          <p:nvPr>
            <p:ph type="dt" sz="half" idx="10"/>
          </p:nvPr>
        </p:nvSpPr>
        <p:spPr/>
        <p:txBody>
          <a:bodyPr/>
          <a:lstStyle/>
          <a:p>
            <a:fld id="{BE6D8955-6B3F-4FBE-AFE0-CCFD04FDE178}" type="datetimeFigureOut">
              <a:rPr lang="en-US" smtClean="0"/>
              <a:t>1/26/2023</a:t>
            </a:fld>
            <a:endParaRPr lang="en-US"/>
          </a:p>
        </p:txBody>
      </p:sp>
      <p:sp>
        <p:nvSpPr>
          <p:cNvPr id="3" name="Footer Placeholder 2">
            <a:extLst>
              <a:ext uri="{FF2B5EF4-FFF2-40B4-BE49-F238E27FC236}">
                <a16:creationId xmlns:a16="http://schemas.microsoft.com/office/drawing/2014/main" id="{94D78C99-92F2-7188-39D2-8C56616CFA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0F09AD-818A-8DDD-D5F5-1279E6DB2AC6}"/>
              </a:ext>
            </a:extLst>
          </p:cNvPr>
          <p:cNvSpPr>
            <a:spLocks noGrp="1"/>
          </p:cNvSpPr>
          <p:nvPr>
            <p:ph type="sldNum" sz="quarter" idx="12"/>
          </p:nvPr>
        </p:nvSpPr>
        <p:spPr/>
        <p:txBody>
          <a:bodyPr/>
          <a:lstStyle/>
          <a:p>
            <a:fld id="{924D1A52-48C3-4A92-B478-7FAF133CD3EF}" type="slidenum">
              <a:rPr lang="en-US" smtClean="0"/>
              <a:t>‹#›</a:t>
            </a:fld>
            <a:endParaRPr lang="en-US"/>
          </a:p>
        </p:txBody>
      </p:sp>
    </p:spTree>
    <p:extLst>
      <p:ext uri="{BB962C8B-B14F-4D97-AF65-F5344CB8AC3E}">
        <p14:creationId xmlns:p14="http://schemas.microsoft.com/office/powerpoint/2010/main" val="51074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82057-4F2B-0505-BF39-DEA4E4014E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21638DE-C5C2-9DFA-9F57-F7136FFBBB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E6C9D43-B5CD-722A-624A-3FD04E3DAD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532752-1F86-4B82-B9A6-EE7742B59062}"/>
              </a:ext>
            </a:extLst>
          </p:cNvPr>
          <p:cNvSpPr>
            <a:spLocks noGrp="1"/>
          </p:cNvSpPr>
          <p:nvPr>
            <p:ph type="dt" sz="half" idx="10"/>
          </p:nvPr>
        </p:nvSpPr>
        <p:spPr/>
        <p:txBody>
          <a:bodyPr/>
          <a:lstStyle/>
          <a:p>
            <a:fld id="{BE6D8955-6B3F-4FBE-AFE0-CCFD04FDE178}" type="datetimeFigureOut">
              <a:rPr lang="en-US" smtClean="0"/>
              <a:t>1/26/2023</a:t>
            </a:fld>
            <a:endParaRPr lang="en-US"/>
          </a:p>
        </p:txBody>
      </p:sp>
      <p:sp>
        <p:nvSpPr>
          <p:cNvPr id="6" name="Footer Placeholder 5">
            <a:extLst>
              <a:ext uri="{FF2B5EF4-FFF2-40B4-BE49-F238E27FC236}">
                <a16:creationId xmlns:a16="http://schemas.microsoft.com/office/drawing/2014/main" id="{2984AF32-2656-D2DD-13DD-B7656F8164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56EEF-0FAA-84BA-C0E4-DF9B4BA02070}"/>
              </a:ext>
            </a:extLst>
          </p:cNvPr>
          <p:cNvSpPr>
            <a:spLocks noGrp="1"/>
          </p:cNvSpPr>
          <p:nvPr>
            <p:ph type="sldNum" sz="quarter" idx="12"/>
          </p:nvPr>
        </p:nvSpPr>
        <p:spPr/>
        <p:txBody>
          <a:bodyPr/>
          <a:lstStyle/>
          <a:p>
            <a:fld id="{924D1A52-48C3-4A92-B478-7FAF133CD3EF}" type="slidenum">
              <a:rPr lang="en-US" smtClean="0"/>
              <a:t>‹#›</a:t>
            </a:fld>
            <a:endParaRPr lang="en-US"/>
          </a:p>
        </p:txBody>
      </p:sp>
    </p:spTree>
    <p:extLst>
      <p:ext uri="{BB962C8B-B14F-4D97-AF65-F5344CB8AC3E}">
        <p14:creationId xmlns:p14="http://schemas.microsoft.com/office/powerpoint/2010/main" val="33864243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E3E96-8B7F-BB87-B708-988FA38DA91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4DAB4EC-2D30-1148-42C7-33243C357D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9D0ADA-7A95-191D-C348-E2A0B07AC3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7A614D-829D-EBA1-9C24-5512922D3AEB}"/>
              </a:ext>
            </a:extLst>
          </p:cNvPr>
          <p:cNvSpPr>
            <a:spLocks noGrp="1"/>
          </p:cNvSpPr>
          <p:nvPr>
            <p:ph type="dt" sz="half" idx="10"/>
          </p:nvPr>
        </p:nvSpPr>
        <p:spPr/>
        <p:txBody>
          <a:bodyPr/>
          <a:lstStyle/>
          <a:p>
            <a:fld id="{BE6D8955-6B3F-4FBE-AFE0-CCFD04FDE178}" type="datetimeFigureOut">
              <a:rPr lang="en-US" smtClean="0"/>
              <a:t>1/26/2023</a:t>
            </a:fld>
            <a:endParaRPr lang="en-US"/>
          </a:p>
        </p:txBody>
      </p:sp>
      <p:sp>
        <p:nvSpPr>
          <p:cNvPr id="6" name="Footer Placeholder 5">
            <a:extLst>
              <a:ext uri="{FF2B5EF4-FFF2-40B4-BE49-F238E27FC236}">
                <a16:creationId xmlns:a16="http://schemas.microsoft.com/office/drawing/2014/main" id="{27586041-73B8-AAB1-083C-283978BB97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79C3A4-226F-0F7D-F674-B1EB9109684F}"/>
              </a:ext>
            </a:extLst>
          </p:cNvPr>
          <p:cNvSpPr>
            <a:spLocks noGrp="1"/>
          </p:cNvSpPr>
          <p:nvPr>
            <p:ph type="sldNum" sz="quarter" idx="12"/>
          </p:nvPr>
        </p:nvSpPr>
        <p:spPr/>
        <p:txBody>
          <a:bodyPr/>
          <a:lstStyle/>
          <a:p>
            <a:fld id="{924D1A52-48C3-4A92-B478-7FAF133CD3EF}" type="slidenum">
              <a:rPr lang="en-US" smtClean="0"/>
              <a:t>‹#›</a:t>
            </a:fld>
            <a:endParaRPr lang="en-US"/>
          </a:p>
        </p:txBody>
      </p:sp>
    </p:spTree>
    <p:extLst>
      <p:ext uri="{BB962C8B-B14F-4D97-AF65-F5344CB8AC3E}">
        <p14:creationId xmlns:p14="http://schemas.microsoft.com/office/powerpoint/2010/main" val="21967328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6D878-2E76-0DA1-3776-78A5F0F4B22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7C56300-D666-D676-4350-3EBE6ACAA0A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8F4D47-4C71-1AF3-1800-AAA918F5C247}"/>
              </a:ext>
            </a:extLst>
          </p:cNvPr>
          <p:cNvSpPr>
            <a:spLocks noGrp="1"/>
          </p:cNvSpPr>
          <p:nvPr>
            <p:ph type="dt" sz="half" idx="10"/>
          </p:nvPr>
        </p:nvSpPr>
        <p:spPr/>
        <p:txBody>
          <a:bodyPr/>
          <a:lstStyle/>
          <a:p>
            <a:fld id="{BE6D8955-6B3F-4FBE-AFE0-CCFD04FDE178}" type="datetimeFigureOut">
              <a:rPr lang="en-US" smtClean="0"/>
              <a:t>1/26/2023</a:t>
            </a:fld>
            <a:endParaRPr lang="en-US"/>
          </a:p>
        </p:txBody>
      </p:sp>
      <p:sp>
        <p:nvSpPr>
          <p:cNvPr id="5" name="Footer Placeholder 4">
            <a:extLst>
              <a:ext uri="{FF2B5EF4-FFF2-40B4-BE49-F238E27FC236}">
                <a16:creationId xmlns:a16="http://schemas.microsoft.com/office/drawing/2014/main" id="{FFAAEBF4-C674-AE44-629A-561247A37A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775E53-3189-B954-3E4A-E9FD0AA22742}"/>
              </a:ext>
            </a:extLst>
          </p:cNvPr>
          <p:cNvSpPr>
            <a:spLocks noGrp="1"/>
          </p:cNvSpPr>
          <p:nvPr>
            <p:ph type="sldNum" sz="quarter" idx="12"/>
          </p:nvPr>
        </p:nvSpPr>
        <p:spPr/>
        <p:txBody>
          <a:bodyPr/>
          <a:lstStyle/>
          <a:p>
            <a:fld id="{924D1A52-48C3-4A92-B478-7FAF133CD3EF}" type="slidenum">
              <a:rPr lang="en-US" smtClean="0"/>
              <a:t>‹#›</a:t>
            </a:fld>
            <a:endParaRPr lang="en-US"/>
          </a:p>
        </p:txBody>
      </p:sp>
    </p:spTree>
    <p:extLst>
      <p:ext uri="{BB962C8B-B14F-4D97-AF65-F5344CB8AC3E}">
        <p14:creationId xmlns:p14="http://schemas.microsoft.com/office/powerpoint/2010/main" val="46895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417942-C198-7F21-9A03-3F22F3FB4AE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6F16D0-99E5-0E52-AA69-5CFD25AFF6A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47FD964-141C-7117-C02E-3D26E0150E97}"/>
              </a:ext>
            </a:extLst>
          </p:cNvPr>
          <p:cNvSpPr>
            <a:spLocks noGrp="1"/>
          </p:cNvSpPr>
          <p:nvPr>
            <p:ph type="dt" sz="half" idx="10"/>
          </p:nvPr>
        </p:nvSpPr>
        <p:spPr/>
        <p:txBody>
          <a:bodyPr/>
          <a:lstStyle/>
          <a:p>
            <a:fld id="{BE6D8955-6B3F-4FBE-AFE0-CCFD04FDE178}" type="datetimeFigureOut">
              <a:rPr lang="en-US" smtClean="0"/>
              <a:t>1/26/2023</a:t>
            </a:fld>
            <a:endParaRPr lang="en-US"/>
          </a:p>
        </p:txBody>
      </p:sp>
      <p:sp>
        <p:nvSpPr>
          <p:cNvPr id="5" name="Footer Placeholder 4">
            <a:extLst>
              <a:ext uri="{FF2B5EF4-FFF2-40B4-BE49-F238E27FC236}">
                <a16:creationId xmlns:a16="http://schemas.microsoft.com/office/drawing/2014/main" id="{B99CD0EC-47AD-39B9-0072-740655D859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575D9-5C77-9E6E-9F54-7D7B9B39F94D}"/>
              </a:ext>
            </a:extLst>
          </p:cNvPr>
          <p:cNvSpPr>
            <a:spLocks noGrp="1"/>
          </p:cNvSpPr>
          <p:nvPr>
            <p:ph type="sldNum" sz="quarter" idx="12"/>
          </p:nvPr>
        </p:nvSpPr>
        <p:spPr/>
        <p:txBody>
          <a:bodyPr/>
          <a:lstStyle/>
          <a:p>
            <a:fld id="{924D1A52-48C3-4A92-B478-7FAF133CD3EF}" type="slidenum">
              <a:rPr lang="en-US" smtClean="0"/>
              <a:t>‹#›</a:t>
            </a:fld>
            <a:endParaRPr lang="en-US"/>
          </a:p>
        </p:txBody>
      </p:sp>
    </p:spTree>
    <p:extLst>
      <p:ext uri="{BB962C8B-B14F-4D97-AF65-F5344CB8AC3E}">
        <p14:creationId xmlns:p14="http://schemas.microsoft.com/office/powerpoint/2010/main" val="3494204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53970824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D375C42-C7F3-45E4-8897-3483B6DC53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70850522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6D7EC9C-9C86-4A72-9CF4-9D1869172B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1058952455"/>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67BDF81-EFA1-4C8C-B966-25B68D6657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248453612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50"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2.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2.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938BD6-A3CA-4583-9B72-F24990967C8D}"/>
              </a:ext>
            </a:extLst>
          </p:cNvPr>
          <p:cNvSpPr>
            <a:spLocks noGrp="1"/>
          </p:cNvSpPr>
          <p:nvPr>
            <p:ph type="title"/>
            <p:custDataLst>
              <p:tags r:id="rId48"/>
            </p:custDataLst>
          </p:nvPr>
        </p:nvSpPr>
        <p:spPr>
          <a:xfrm>
            <a:off x="360000" y="270001"/>
            <a:ext cx="11472000" cy="939674"/>
          </a:xfrm>
          <a:prstGeom prst="rect">
            <a:avLst/>
          </a:prstGeom>
        </p:spPr>
        <p:txBody>
          <a:bodyPr vert="horz" lIns="0" tIns="0" rIns="0" bIns="0" rtlCol="0" anchor="t" anchorCtr="0">
            <a:noAutofit/>
          </a:bodyPr>
          <a:lstStyle/>
          <a:p>
            <a:r>
              <a:rPr lang="en-US"/>
              <a:t>Add title</a:t>
            </a:r>
          </a:p>
        </p:txBody>
      </p:sp>
      <p:sp>
        <p:nvSpPr>
          <p:cNvPr id="3" name="Text Placeholder 2">
            <a:extLst>
              <a:ext uri="{FF2B5EF4-FFF2-40B4-BE49-F238E27FC236}">
                <a16:creationId xmlns:a16="http://schemas.microsoft.com/office/drawing/2014/main" id="{0F44F9B8-C740-4AF9-A1B7-097AF77A54C0}"/>
              </a:ext>
            </a:extLst>
          </p:cNvPr>
          <p:cNvSpPr>
            <a:spLocks noGrp="1"/>
          </p:cNvSpPr>
          <p:nvPr>
            <p:ph type="body" idx="1"/>
            <p:custDataLst>
              <p:tags r:id="rId49"/>
            </p:custDataLst>
          </p:nvPr>
        </p:nvSpPr>
        <p:spPr>
          <a:xfrm>
            <a:off x="360000" y="1800001"/>
            <a:ext cx="11472000" cy="41579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313273F-7E94-4F41-A744-2212393418B2}"/>
              </a:ext>
            </a:extLst>
          </p:cNvPr>
          <p:cNvSpPr>
            <a:spLocks noGrp="1"/>
          </p:cNvSpPr>
          <p:nvPr>
            <p:ph type="ftr" sz="quarter" idx="3"/>
          </p:nvPr>
        </p:nvSpPr>
        <p:spPr>
          <a:xfrm>
            <a:off x="2647950" y="6203950"/>
            <a:ext cx="6905625" cy="365125"/>
          </a:xfrm>
          <a:prstGeom prst="rect">
            <a:avLst/>
          </a:prstGeom>
        </p:spPr>
        <p:txBody>
          <a:bodyPr vert="horz" lIns="0" tIns="0" rIns="0" bIns="0" rtlCol="0" anchor="b" anchorCtr="0"/>
          <a:lstStyle>
            <a:lvl1pPr algn="ctr">
              <a:defRPr sz="100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54B7A9B9-0BC3-4D52-8945-0B0406446F53}"/>
              </a:ext>
            </a:extLst>
          </p:cNvPr>
          <p:cNvSpPr>
            <a:spLocks noGrp="1"/>
          </p:cNvSpPr>
          <p:nvPr>
            <p:ph type="sldNum" sz="quarter" idx="4"/>
          </p:nvPr>
        </p:nvSpPr>
        <p:spPr>
          <a:xfrm>
            <a:off x="10934700" y="6203950"/>
            <a:ext cx="897300" cy="365125"/>
          </a:xfrm>
          <a:prstGeom prst="rect">
            <a:avLst/>
          </a:prstGeom>
        </p:spPr>
        <p:txBody>
          <a:bodyPr vert="horz" lIns="0" tIns="0" rIns="0" bIns="0" rtlCol="0" anchor="b" anchorCtr="0"/>
          <a:lstStyle>
            <a:lvl1pPr algn="r">
              <a:defRPr sz="1000">
                <a:solidFill>
                  <a:schemeClr val="tx1"/>
                </a:solidFill>
                <a:latin typeface="+mj-lt"/>
              </a:defRPr>
            </a:lvl1pPr>
          </a:lstStyle>
          <a:p>
            <a:fld id="{9E2BE927-25C7-4379-86F1-C17ED9D2A7F2}" type="slidenum">
              <a:rPr lang="en-US" smtClean="0"/>
              <a:pPr/>
              <a:t>‹#›</a:t>
            </a:fld>
            <a:endParaRPr lang="en-US"/>
          </a:p>
        </p:txBody>
      </p:sp>
      <p:sp>
        <p:nvSpPr>
          <p:cNvPr id="10" name="Guides" hidden="1">
            <a:extLst>
              <a:ext uri="{FF2B5EF4-FFF2-40B4-BE49-F238E27FC236}">
                <a16:creationId xmlns:a16="http://schemas.microsoft.com/office/drawing/2014/main" id="{5B06145B-1752-44E5-A549-559B9D538ED5}"/>
              </a:ext>
            </a:extLst>
          </p:cNvPr>
          <p:cNvSpPr/>
          <p:nvPr userDrawn="1">
            <p:custDataLst>
              <p:tags r:id="rId50"/>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pic>
        <p:nvPicPr>
          <p:cNvPr id="751028535" name="image" descr="{&quot;templafy&quot;:{&quot;id&quot;:&quot;e8f37e60-13f8-4178-8da9-2448ffa337c8&quot;}}"/>
          <p:cNvPicPr>
            <a:picLocks noChangeAspect="1"/>
          </p:cNvPicPr>
          <p:nvPr/>
        </p:nvPicPr>
        <p:blipFill>
          <a:blip r:embed="rId51"/>
          <a:stretch>
            <a:fillRect/>
          </a:stretch>
        </p:blipFill>
        <p:spPr>
          <a:xfrm>
            <a:off x="360000" y="6427332"/>
            <a:ext cx="1623600" cy="152594"/>
          </a:xfrm>
          <a:prstGeom prst="rect">
            <a:avLst/>
          </a:prstGeom>
        </p:spPr>
      </p:pic>
    </p:spTree>
    <p:extLst>
      <p:ext uri="{BB962C8B-B14F-4D97-AF65-F5344CB8AC3E}">
        <p14:creationId xmlns:p14="http://schemas.microsoft.com/office/powerpoint/2010/main" val="119407716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700" r:id="rId3"/>
    <p:sldLayoutId id="2147483661" r:id="rId4"/>
    <p:sldLayoutId id="2147483662" r:id="rId5"/>
    <p:sldLayoutId id="2147483651" r:id="rId6"/>
    <p:sldLayoutId id="2147483701" r:id="rId7"/>
    <p:sldLayoutId id="2147483665" r:id="rId8"/>
    <p:sldLayoutId id="2147483702" r:id="rId9"/>
    <p:sldLayoutId id="2147483666" r:id="rId10"/>
    <p:sldLayoutId id="2147483704" r:id="rId11"/>
    <p:sldLayoutId id="2147483694" r:id="rId12"/>
    <p:sldLayoutId id="2147483693" r:id="rId13"/>
    <p:sldLayoutId id="2147483686" r:id="rId14"/>
    <p:sldLayoutId id="2147483667" r:id="rId15"/>
    <p:sldLayoutId id="2147483691" r:id="rId16"/>
    <p:sldLayoutId id="2147483668" r:id="rId17"/>
    <p:sldLayoutId id="2147483695" r:id="rId18"/>
    <p:sldLayoutId id="2147483687" r:id="rId19"/>
    <p:sldLayoutId id="2147483690" r:id="rId20"/>
    <p:sldLayoutId id="2147483685" r:id="rId21"/>
    <p:sldLayoutId id="2147483670" r:id="rId22"/>
    <p:sldLayoutId id="2147483669" r:id="rId23"/>
    <p:sldLayoutId id="2147483671" r:id="rId24"/>
    <p:sldLayoutId id="2147483672" r:id="rId25"/>
    <p:sldLayoutId id="2147483673" r:id="rId26"/>
    <p:sldLayoutId id="2147483674" r:id="rId27"/>
    <p:sldLayoutId id="2147483675" r:id="rId28"/>
    <p:sldLayoutId id="2147483676" r:id="rId29"/>
    <p:sldLayoutId id="2147483689" r:id="rId30"/>
    <p:sldLayoutId id="2147483677" r:id="rId31"/>
    <p:sldLayoutId id="2147483678" r:id="rId32"/>
    <p:sldLayoutId id="2147483698" r:id="rId33"/>
    <p:sldLayoutId id="2147483699" r:id="rId34"/>
    <p:sldLayoutId id="2147483680" r:id="rId35"/>
    <p:sldLayoutId id="2147483681" r:id="rId36"/>
    <p:sldLayoutId id="2147483703" r:id="rId37"/>
    <p:sldLayoutId id="2147483688" r:id="rId38"/>
    <p:sldLayoutId id="2147483679" r:id="rId39"/>
    <p:sldLayoutId id="2147483663" r:id="rId40"/>
    <p:sldLayoutId id="2147483664" r:id="rId41"/>
    <p:sldLayoutId id="2147483705" r:id="rId42"/>
    <p:sldLayoutId id="2147483706" r:id="rId43"/>
    <p:sldLayoutId id="2147483709" r:id="rId44"/>
    <p:sldLayoutId id="2147483711" r:id="rId45"/>
    <p:sldLayoutId id="2147483724" r:id="rId46"/>
  </p:sldLayoutIdLst>
  <p:hf hdr="0" ft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39F693-3B87-6790-C96F-6A331C0B0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40B14C3-87A0-4E21-2F69-AAA1F662EA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274931B-BDD9-4536-B0D2-79C3649B06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D8955-6B3F-4FBE-AFE0-CCFD04FDE178}" type="datetimeFigureOut">
              <a:rPr lang="en-US" smtClean="0"/>
              <a:t>1/26/2023</a:t>
            </a:fld>
            <a:endParaRPr lang="en-US"/>
          </a:p>
        </p:txBody>
      </p:sp>
      <p:sp>
        <p:nvSpPr>
          <p:cNvPr id="5" name="Footer Placeholder 4">
            <a:extLst>
              <a:ext uri="{FF2B5EF4-FFF2-40B4-BE49-F238E27FC236}">
                <a16:creationId xmlns:a16="http://schemas.microsoft.com/office/drawing/2014/main" id="{FFA85D9E-45D6-9C4B-2A23-EC45434D82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9040C3-125A-8859-0B2A-07C2D56ECE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D1A52-48C3-4A92-B478-7FAF133CD3EF}" type="slidenum">
              <a:rPr lang="en-US" smtClean="0"/>
              <a:t>‹#›</a:t>
            </a:fld>
            <a:endParaRPr lang="en-US"/>
          </a:p>
        </p:txBody>
      </p:sp>
    </p:spTree>
    <p:extLst>
      <p:ext uri="{BB962C8B-B14F-4D97-AF65-F5344CB8AC3E}">
        <p14:creationId xmlns:p14="http://schemas.microsoft.com/office/powerpoint/2010/main" val="317018948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52.xml"/><Relationship Id="rId1" Type="http://schemas.openxmlformats.org/officeDocument/2006/relationships/vmlDrawing" Target="../drawings/vmlDrawing5.vml"/><Relationship Id="rId6" Type="http://schemas.openxmlformats.org/officeDocument/2006/relationships/image" Target="../media/image25.emf"/><Relationship Id="rId5" Type="http://schemas.openxmlformats.org/officeDocument/2006/relationships/oleObject" Target="../embeddings/oleObject5.bin"/><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customXml" Target="../../customXml/item14.xml"/><Relationship Id="rId1" Type="http://schemas.openxmlformats.org/officeDocument/2006/relationships/customXml" Target="../../customXml/item12.xml"/><Relationship Id="rId4"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www.theglobalfund.org/media/4762/core_tuberculosis_infonote_en.pdf" TargetMode="External"/><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image" Target="../media/image36.png"/><Relationship Id="rId5" Type="http://schemas.openxmlformats.org/officeDocument/2006/relationships/hyperlink" Target="https://www.theglobalfund.org/media/4309/fundingmodel_modularframework_handbook_en.pdf" TargetMode="External"/><Relationship Id="rId4" Type="http://schemas.openxmlformats.org/officeDocument/2006/relationships/hyperlink" Target="https://www.theglobalfund.org/en/applying-for-funding/design-and-submit-funding-requests/applicant-guidance-material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theglobalfund.org/media/4762/core_tuberculosis_infonote_en.pdf" TargetMode="External"/><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image" Target="../media/image39.jpeg"/><Relationship Id="rId5" Type="http://schemas.openxmlformats.org/officeDocument/2006/relationships/image" Target="../media/image36.png"/><Relationship Id="rId4" Type="http://schemas.openxmlformats.org/officeDocument/2006/relationships/hyperlink" Target="https://www.theglobalfund.org/media/4309/fundingmodel_modularframework_handbook_en.pdf"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hyperlink" Target="https://pcf4tb.org/" TargetMode="External"/><Relationship Id="rId3" Type="http://schemas.openxmlformats.org/officeDocument/2006/relationships/slideLayout" Target="../slideLayouts/slideLayout16.xml"/><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hyperlink" Target="https://www.theglobalfund.org/media/4221/bm35_04-sustainabilitytransitionandcofinancing_policy_en.pdf" TargetMode="External"/><Relationship Id="rId2" Type="http://schemas.openxmlformats.org/officeDocument/2006/relationships/customXml" Target="../../customXml/item8.xml"/><Relationship Id="rId16" Type="http://schemas.openxmlformats.org/officeDocument/2006/relationships/hyperlink" Target="https://www.theglobalfund.org/media/8596/core_valueformoney_technicalbrief_en.pdf" TargetMode="External"/><Relationship Id="rId1" Type="http://schemas.openxmlformats.org/officeDocument/2006/relationships/customXml" Target="../../customXml/item11.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hyperlink" Target="https://www.theglobalfund.org/media/12159/ethics_protection-sexual-exploitation-abuse-harassment-guidance_note_en.pdf" TargetMode="External"/><Relationship Id="rId10" Type="http://schemas.openxmlformats.org/officeDocument/2006/relationships/image" Target="../media/image45.svg"/><Relationship Id="rId4" Type="http://schemas.openxmlformats.org/officeDocument/2006/relationships/notesSlide" Target="../notesSlides/notesSlide9.xml"/><Relationship Id="rId9" Type="http://schemas.openxmlformats.org/officeDocument/2006/relationships/image" Target="../media/image44.png"/><Relationship Id="rId14" Type="http://schemas.openxmlformats.org/officeDocument/2006/relationships/hyperlink" Target="https://www.theglobalfund.org/media/3266/core_operationalpolicy_manual_en.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49.xml"/><Relationship Id="rId1" Type="http://schemas.openxmlformats.org/officeDocument/2006/relationships/vmlDrawing" Target="../drawings/vmlDrawing2.vml"/><Relationship Id="rId6" Type="http://schemas.openxmlformats.org/officeDocument/2006/relationships/image" Target="../media/image25.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hyperlink" Target="https://www.theglobalfund.org/media/12221/dat_digital-adherence-technologies-tuberculosis-programs_brief_en.pdf" TargetMode="Externa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33.xml"/><Relationship Id="rId1" Type="http://schemas.openxmlformats.org/officeDocument/2006/relationships/tags" Target="../tags/tag53.xml"/><Relationship Id="rId4" Type="http://schemas.openxmlformats.org/officeDocument/2006/relationships/image" Target="../media/image49.svg"/></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33.xml"/><Relationship Id="rId1" Type="http://schemas.openxmlformats.org/officeDocument/2006/relationships/tags" Target="../tags/tag54.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55.xml"/><Relationship Id="rId1" Type="http://schemas.openxmlformats.org/officeDocument/2006/relationships/vmlDrawing" Target="../drawings/vmlDrawing6.vml"/><Relationship Id="rId6" Type="http://schemas.openxmlformats.org/officeDocument/2006/relationships/image" Target="../media/image25.emf"/><Relationship Id="rId5" Type="http://schemas.openxmlformats.org/officeDocument/2006/relationships/oleObject" Target="../embeddings/oleObject6.bin"/><Relationship Id="rId4"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43.xml"/><Relationship Id="rId7" Type="http://schemas.openxmlformats.org/officeDocument/2006/relationships/image" Target="../media/image28.svg"/><Relationship Id="rId2" Type="http://schemas.openxmlformats.org/officeDocument/2006/relationships/tags" Target="../tags/tag50.xml"/><Relationship Id="rId1" Type="http://schemas.openxmlformats.org/officeDocument/2006/relationships/vmlDrawing" Target="../drawings/vmlDrawing3.v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5.emf"/><Relationship Id="rId10" Type="http://schemas.openxmlformats.org/officeDocument/2006/relationships/image" Target="../media/image31.png"/><Relationship Id="rId4" Type="http://schemas.openxmlformats.org/officeDocument/2006/relationships/oleObject" Target="../embeddings/oleObject3.bin"/><Relationship Id="rId9" Type="http://schemas.openxmlformats.org/officeDocument/2006/relationships/image" Target="../media/image30.svg"/></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theglobalfund.org/en/applying-for-funding/design-and-submit-funding-requests/applicant-guidance-materials/" TargetMode="External"/><Relationship Id="rId1" Type="http://schemas.openxmlformats.org/officeDocument/2006/relationships/slideLayout" Target="../slideLayouts/slideLayout14.xml"/><Relationship Id="rId5" Type="http://schemas.openxmlformats.org/officeDocument/2006/relationships/image" Target="../media/image54.svg"/><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6.svg"/><Relationship Id="rId7" Type="http://schemas.openxmlformats.org/officeDocument/2006/relationships/hyperlink" Target="https://www.hhrjournal.org/2021/12/building-the-evidence-for-a-rights-based-people-centered-gender-transformative-tuberculosis-response-an-analysis-of-the-stop-tb-partnership-community-rights-and-gender-tuberculosis-assessment/" TargetMode="External"/><Relationship Id="rId2" Type="http://schemas.openxmlformats.org/officeDocument/2006/relationships/image" Target="../media/image55.png"/><Relationship Id="rId1" Type="http://schemas.openxmlformats.org/officeDocument/2006/relationships/slideLayout" Target="../slideLayouts/slideLayout14.xml"/><Relationship Id="rId6" Type="http://schemas.openxmlformats.org/officeDocument/2006/relationships/hyperlink" Target="https://www.theglobalfund.org/en/applying-for-funding/design-and-submit-funding-requests/applicant-guidance-materials/" TargetMode="External"/><Relationship Id="rId5" Type="http://schemas.openxmlformats.org/officeDocument/2006/relationships/image" Target="../media/image58.sv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2" Type="http://schemas.openxmlformats.org/officeDocument/2006/relationships/hyperlink" Target="https://www.theglobalfund.org/media/12137/trp_2020-2022observations_report_en.pdf" TargetMode="Externa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customXml" Target="../../customXml/item13.xml"/><Relationship Id="rId1" Type="http://schemas.openxmlformats.org/officeDocument/2006/relationships/customXml" Target="../../customXml/item4.xml"/><Relationship Id="rId6" Type="http://schemas.openxmlformats.org/officeDocument/2006/relationships/image" Target="../media/image35.png"/><Relationship Id="rId5" Type="http://schemas.openxmlformats.org/officeDocument/2006/relationships/hyperlink" Target="https://www.theglobalfund.org/media/4762/core_tuberculosis_infonote_en.pdf" TargetMode="Externa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51.xml"/><Relationship Id="rId1" Type="http://schemas.openxmlformats.org/officeDocument/2006/relationships/vmlDrawing" Target="../drawings/vmlDrawing4.vml"/><Relationship Id="rId6" Type="http://schemas.openxmlformats.org/officeDocument/2006/relationships/image" Target="../media/image25.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F80C3-6576-08B9-F74E-8F90BCBD772D}"/>
              </a:ext>
            </a:extLst>
          </p:cNvPr>
          <p:cNvSpPr>
            <a:spLocks noGrp="1"/>
          </p:cNvSpPr>
          <p:nvPr>
            <p:ph type="ctrTitle"/>
          </p:nvPr>
        </p:nvSpPr>
        <p:spPr>
          <a:xfrm>
            <a:off x="445861" y="2167969"/>
            <a:ext cx="8198518" cy="2173288"/>
          </a:xfrm>
          <a:solidFill>
            <a:schemeClr val="bg1"/>
          </a:solidFill>
        </p:spPr>
        <p:txBody>
          <a:bodyPr/>
          <a:lstStyle/>
          <a:p>
            <a:r>
              <a:rPr lang="en-US" dirty="0"/>
              <a:t>TB Guidance for Funding Requests</a:t>
            </a:r>
            <a:br>
              <a:rPr lang="en-US" dirty="0"/>
            </a:br>
            <a:r>
              <a:rPr lang="en-US"/>
              <a:t>Grant Cycle 7</a:t>
            </a:r>
            <a:endParaRPr lang="en-US" dirty="0"/>
          </a:p>
        </p:txBody>
      </p:sp>
      <p:sp>
        <p:nvSpPr>
          <p:cNvPr id="6" name="Text Placeholder 5">
            <a:extLst>
              <a:ext uri="{FF2B5EF4-FFF2-40B4-BE49-F238E27FC236}">
                <a16:creationId xmlns:a16="http://schemas.microsoft.com/office/drawing/2014/main" id="{ECC0FB88-9229-E87C-4BF8-75F1DEA56594}"/>
              </a:ext>
            </a:extLst>
          </p:cNvPr>
          <p:cNvSpPr>
            <a:spLocks noGrp="1"/>
          </p:cNvSpPr>
          <p:nvPr>
            <p:ph type="body" sz="quarter" idx="11"/>
          </p:nvPr>
        </p:nvSpPr>
        <p:spPr>
          <a:xfrm>
            <a:off x="358774" y="4392000"/>
            <a:ext cx="9643065" cy="1620000"/>
          </a:xfrm>
        </p:spPr>
        <p:txBody>
          <a:bodyPr/>
          <a:lstStyle/>
          <a:p>
            <a:r>
              <a:rPr lang="en-US" dirty="0"/>
              <a:t>Zambia CCM 24 January 2023</a:t>
            </a:r>
          </a:p>
        </p:txBody>
      </p:sp>
    </p:spTree>
    <p:extLst>
      <p:ext uri="{BB962C8B-B14F-4D97-AF65-F5344CB8AC3E}">
        <p14:creationId xmlns:p14="http://schemas.microsoft.com/office/powerpoint/2010/main" val="427115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6727679-F0DE-6A44-E2FF-D195AFFDC23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473" imgH="473" progId="TCLayout.ActiveDocument.1">
                  <p:embed/>
                </p:oleObj>
              </mc:Choice>
              <mc:Fallback>
                <p:oleObj name="think-cell Slide" r:id="rId5" imgW="473" imgH="473" progId="TCLayout.ActiveDocument.1">
                  <p:embed/>
                  <p:pic>
                    <p:nvPicPr>
                      <p:cNvPr id="6" name="Object 5" hidden="1">
                        <a:extLst>
                          <a:ext uri="{FF2B5EF4-FFF2-40B4-BE49-F238E27FC236}">
                            <a16:creationId xmlns:a16="http://schemas.microsoft.com/office/drawing/2014/main" id="{36727679-F0DE-6A44-E2FF-D195AFFDC23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TB Program Essentials (2/2)</a:t>
            </a:r>
          </a:p>
        </p:txBody>
      </p:sp>
      <p:graphicFrame>
        <p:nvGraphicFramePr>
          <p:cNvPr id="8" name="Table 4">
            <a:extLst>
              <a:ext uri="{FF2B5EF4-FFF2-40B4-BE49-F238E27FC236}">
                <a16:creationId xmlns:a16="http://schemas.microsoft.com/office/drawing/2014/main" id="{4F615294-E4CC-8D87-E35C-4E56EFAF1BDB}"/>
              </a:ext>
            </a:extLst>
          </p:cNvPr>
          <p:cNvGraphicFramePr>
            <a:graphicFrameLocks/>
          </p:cNvGraphicFramePr>
          <p:nvPr>
            <p:extLst>
              <p:ext uri="{D42A27DB-BD31-4B8C-83A1-F6EECF244321}">
                <p14:modId xmlns:p14="http://schemas.microsoft.com/office/powerpoint/2010/main" val="164515456"/>
              </p:ext>
            </p:extLst>
          </p:nvPr>
        </p:nvGraphicFramePr>
        <p:xfrm>
          <a:off x="668194" y="1057537"/>
          <a:ext cx="10855249" cy="5028184"/>
        </p:xfrm>
        <a:graphic>
          <a:graphicData uri="http://schemas.openxmlformats.org/drawingml/2006/table">
            <a:tbl>
              <a:tblPr firstRow="1" bandRow="1">
                <a:tableStyleId>{5940675A-B579-460E-94D1-54222C63F5DA}</a:tableStyleId>
              </a:tblPr>
              <a:tblGrid>
                <a:gridCol w="2047246">
                  <a:extLst>
                    <a:ext uri="{9D8B030D-6E8A-4147-A177-3AD203B41FA5}">
                      <a16:colId xmlns:a16="http://schemas.microsoft.com/office/drawing/2014/main" val="1390451406"/>
                    </a:ext>
                  </a:extLst>
                </a:gridCol>
                <a:gridCol w="8808003">
                  <a:extLst>
                    <a:ext uri="{9D8B030D-6E8A-4147-A177-3AD203B41FA5}">
                      <a16:colId xmlns:a16="http://schemas.microsoft.com/office/drawing/2014/main" val="1207926603"/>
                    </a:ext>
                  </a:extLst>
                </a:gridCol>
              </a:tblGrid>
              <a:tr h="952500">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1" i="0" u="none" strike="noStrike" kern="1200">
                        <a:solidFill>
                          <a:schemeClr val="bg1"/>
                        </a:solidFill>
                        <a:effectLst/>
                        <a:latin typeface="Arial"/>
                        <a:ea typeface="Calibri" panose="020F0502020204030204" pitchFamily="34" charset="0"/>
                        <a:cs typeface="Times New Roman"/>
                      </a:endParaRPr>
                    </a:p>
                    <a:p>
                      <a:pPr marL="0" marR="0" lvl="0" indent="0" algn="l" defTabSz="914400">
                        <a:lnSpc>
                          <a:spcPct val="100000"/>
                        </a:lnSpc>
                        <a:spcBef>
                          <a:spcPts val="0"/>
                        </a:spcBef>
                        <a:spcAft>
                          <a:spcPts val="0"/>
                        </a:spcAft>
                        <a:buClrTx/>
                        <a:buSzTx/>
                        <a:buFontTx/>
                        <a:buNone/>
                        <a:tabLst/>
                        <a:defRPr/>
                      </a:pPr>
                      <a:r>
                        <a:rPr lang="en-US" sz="1600" b="1" i="0" u="none" strike="noStrike" kern="1200">
                          <a:solidFill>
                            <a:schemeClr val="bg1"/>
                          </a:solidFill>
                          <a:effectLst/>
                          <a:latin typeface="Arial"/>
                          <a:ea typeface="Calibri" panose="020F0502020204030204" pitchFamily="34" charset="0"/>
                          <a:cs typeface="Times New Roman"/>
                        </a:rPr>
                        <a:t>4. TB/HIV</a:t>
                      </a:r>
                      <a:endParaRPr lang="en-US" sz="1600" b="0" i="0" u="none" strike="noStrike">
                        <a:solidFill>
                          <a:schemeClr val="bg1"/>
                        </a:solidFill>
                        <a:effectLst/>
                        <a:latin typeface="Arial"/>
                        <a:cs typeface="Times New Roman"/>
                      </a:endParaRPr>
                    </a:p>
                  </a:txBody>
                  <a:tcPr>
                    <a:solidFill>
                      <a:schemeClr val="accent2"/>
                    </a:solidFill>
                  </a:tcPr>
                </a:tc>
                <a:tc>
                  <a:txBody>
                    <a:bodyPr/>
                    <a:lstStyle/>
                    <a:p>
                      <a:pPr marL="0" marR="0" lvl="0" indent="0" algn="l" defTabSz="914400" rtl="0" eaLnBrk="1" fontAlgn="auto" latinLnBrk="0" hangingPunct="1">
                        <a:lnSpc>
                          <a:spcPct val="110000"/>
                        </a:lnSpc>
                        <a:spcBef>
                          <a:spcPts val="0"/>
                        </a:spcBef>
                        <a:spcAft>
                          <a:spcPts val="1200"/>
                        </a:spcAft>
                        <a:buClrTx/>
                        <a:buSzTx/>
                        <a:buFontTx/>
                        <a:buNone/>
                        <a:tabLst/>
                        <a:defRPr/>
                      </a:pPr>
                      <a:r>
                        <a:rPr lang="en-US" sz="1600">
                          <a:solidFill>
                            <a:srgbClr val="000000"/>
                          </a:solidFill>
                          <a:effectLst/>
                          <a:latin typeface="Arial"/>
                          <a:ea typeface="Calibri" panose="020F0502020204030204" pitchFamily="34" charset="0"/>
                          <a:cs typeface="Times New Roman"/>
                        </a:rPr>
                        <a:t>4.1 All people living with HIV with active TB are started on </a:t>
                      </a:r>
                      <a:r>
                        <a:rPr lang="en-US" sz="1600" b="1">
                          <a:solidFill>
                            <a:srgbClr val="000000"/>
                          </a:solidFill>
                          <a:effectLst/>
                          <a:latin typeface="Arial"/>
                          <a:ea typeface="Calibri" panose="020F0502020204030204" pitchFamily="34" charset="0"/>
                          <a:cs typeface="Times New Roman"/>
                        </a:rPr>
                        <a:t>antiretroviral treatment early </a:t>
                      </a:r>
                      <a:r>
                        <a:rPr lang="en-US" sz="1600">
                          <a:solidFill>
                            <a:srgbClr val="000000"/>
                          </a:solidFill>
                          <a:effectLst/>
                          <a:latin typeface="Arial"/>
                          <a:ea typeface="Calibri" panose="020F0502020204030204" pitchFamily="34" charset="0"/>
                          <a:cs typeface="Times New Roman"/>
                        </a:rPr>
                        <a:t>as per recommendations.</a:t>
                      </a:r>
                      <a:endParaRPr lang="en-US" sz="1600">
                        <a:effectLst/>
                        <a:latin typeface="Arial"/>
                        <a:ea typeface="Calibri" panose="020F0502020204030204" pitchFamily="34" charset="0"/>
                        <a:cs typeface="Times New Roman"/>
                      </a:endParaRPr>
                    </a:p>
                  </a:txBody>
                  <a:tcPr marL="45079" marR="45079" marT="0" marB="0" anchor="ctr"/>
                </a:tc>
                <a:extLst>
                  <a:ext uri="{0D108BD9-81ED-4DB2-BD59-A6C34878D82A}">
                    <a16:rowId xmlns:a16="http://schemas.microsoft.com/office/drawing/2014/main" val="376213607"/>
                  </a:ext>
                </a:extLst>
              </a:tr>
              <a:tr h="24150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bg1"/>
                          </a:solidFill>
                          <a:effectLst/>
                          <a:latin typeface="Arial"/>
                          <a:ea typeface="Calibri" panose="020F0502020204030204" pitchFamily="34" charset="0"/>
                          <a:cs typeface="Times New Roman"/>
                        </a:rPr>
                        <a:t>5. Cross-cutting Areas</a:t>
                      </a:r>
                      <a:endParaRPr lang="en-US" sz="1600" b="1" kern="1200">
                        <a:solidFill>
                          <a:schemeClr val="bg1"/>
                        </a:solidFill>
                        <a:effectLst/>
                        <a:latin typeface="Arial"/>
                        <a:cs typeface="Times New Roman"/>
                      </a:endParaRPr>
                    </a:p>
                    <a:p>
                      <a:endParaRPr lang="en-US" sz="1600">
                        <a:solidFill>
                          <a:schemeClr val="bg1"/>
                        </a:solidFill>
                      </a:endParaRPr>
                    </a:p>
                  </a:txBody>
                  <a:tcPr>
                    <a:solidFill>
                      <a:schemeClr val="accent2"/>
                    </a:solidFill>
                  </a:tcPr>
                </a:tc>
                <a:tc>
                  <a:txBody>
                    <a:bodyPr/>
                    <a:lstStyle/>
                    <a:p>
                      <a:pPr marL="0" marR="0" algn="l" defTabSz="914400" rtl="0" eaLnBrk="1" latinLnBrk="0" hangingPunct="1">
                        <a:lnSpc>
                          <a:spcPct val="110000"/>
                        </a:lnSpc>
                        <a:spcBef>
                          <a:spcPts val="0"/>
                        </a:spcBef>
                        <a:spcAft>
                          <a:spcPts val="1200"/>
                        </a:spcAft>
                      </a:pPr>
                      <a:r>
                        <a:rPr lang="en-US" sz="1600" kern="1200">
                          <a:solidFill>
                            <a:srgbClr val="000000"/>
                          </a:solidFill>
                          <a:effectLst/>
                          <a:latin typeface="Arial"/>
                          <a:ea typeface="Calibri" panose="020F0502020204030204" pitchFamily="34" charset="0"/>
                          <a:cs typeface="Times New Roman"/>
                        </a:rPr>
                        <a:t>5.1 Establish, </a:t>
                      </a:r>
                      <a:r>
                        <a:rPr lang="en-US" sz="1600" b="1" kern="1200">
                          <a:solidFill>
                            <a:srgbClr val="000000"/>
                          </a:solidFill>
                          <a:effectLst/>
                          <a:latin typeface="Arial"/>
                          <a:ea typeface="Calibri" panose="020F0502020204030204" pitchFamily="34" charset="0"/>
                          <a:cs typeface="Times New Roman"/>
                        </a:rPr>
                        <a:t>progressively scale-up </a:t>
                      </a:r>
                      <a:r>
                        <a:rPr lang="en-US" sz="1600" kern="1200">
                          <a:solidFill>
                            <a:srgbClr val="000000"/>
                          </a:solidFill>
                          <a:effectLst/>
                          <a:latin typeface="Arial"/>
                          <a:ea typeface="Calibri" panose="020F0502020204030204" pitchFamily="34" charset="0"/>
                          <a:cs typeface="Times New Roman"/>
                        </a:rPr>
                        <a:t>and maintain a comprehensive, real-time, digital case-based TB surveillance systems.</a:t>
                      </a:r>
                    </a:p>
                    <a:p>
                      <a:pPr marL="0" marR="0" algn="l" defTabSz="914400" rtl="0" eaLnBrk="1" latinLnBrk="0" hangingPunct="1">
                        <a:lnSpc>
                          <a:spcPct val="110000"/>
                        </a:lnSpc>
                        <a:spcBef>
                          <a:spcPts val="0"/>
                        </a:spcBef>
                        <a:spcAft>
                          <a:spcPts val="1200"/>
                        </a:spcAft>
                      </a:pPr>
                      <a:r>
                        <a:rPr lang="en-US" sz="1600" kern="1200">
                          <a:solidFill>
                            <a:srgbClr val="000000"/>
                          </a:solidFill>
                          <a:effectLst/>
                          <a:latin typeface="Arial"/>
                          <a:cs typeface="Times New Roman"/>
                        </a:rPr>
                        <a:t>5.2 </a:t>
                      </a:r>
                      <a:r>
                        <a:rPr lang="en-US" sz="1600" b="1" kern="1200">
                          <a:solidFill>
                            <a:srgbClr val="000000"/>
                          </a:solidFill>
                          <a:effectLst/>
                          <a:latin typeface="Arial"/>
                          <a:cs typeface="Times New Roman"/>
                        </a:rPr>
                        <a:t>Prioritized interventions </a:t>
                      </a:r>
                      <a:r>
                        <a:rPr lang="en-US" sz="1600" kern="1200">
                          <a:solidFill>
                            <a:srgbClr val="000000"/>
                          </a:solidFill>
                          <a:effectLst/>
                          <a:latin typeface="Arial"/>
                          <a:cs typeface="Times New Roman"/>
                        </a:rPr>
                        <a:t>are informed by cascade analysis throughout the pathway of TB care, including for TB preventive treatment.</a:t>
                      </a:r>
                    </a:p>
                    <a:p>
                      <a:pPr marL="0" marR="0" algn="l" defTabSz="914400" rtl="0" eaLnBrk="1" latinLnBrk="0" hangingPunct="1">
                        <a:lnSpc>
                          <a:spcPct val="110000"/>
                        </a:lnSpc>
                        <a:spcBef>
                          <a:spcPts val="0"/>
                        </a:spcBef>
                        <a:spcAft>
                          <a:spcPts val="1200"/>
                        </a:spcAft>
                      </a:pPr>
                      <a:r>
                        <a:rPr lang="en-US" sz="1600" kern="1200">
                          <a:solidFill>
                            <a:srgbClr val="000000"/>
                          </a:solidFill>
                          <a:effectLst/>
                          <a:latin typeface="Arial"/>
                          <a:cs typeface="Times New Roman"/>
                        </a:rPr>
                        <a:t>5.3 </a:t>
                      </a:r>
                      <a:r>
                        <a:rPr lang="en-US" sz="1600" b="1" kern="1200">
                          <a:solidFill>
                            <a:srgbClr val="000000"/>
                          </a:solidFill>
                          <a:effectLst/>
                          <a:latin typeface="Arial"/>
                          <a:cs typeface="Times New Roman"/>
                        </a:rPr>
                        <a:t>Engagement of private healthcare providers </a:t>
                      </a:r>
                      <a:r>
                        <a:rPr lang="en-US" sz="1600" kern="1200">
                          <a:solidFill>
                            <a:srgbClr val="000000"/>
                          </a:solidFill>
                          <a:effectLst/>
                          <a:latin typeface="Arial"/>
                          <a:cs typeface="Times New Roman"/>
                        </a:rPr>
                        <a:t>is on a scale commensurate with their role in the healthcare system.</a:t>
                      </a:r>
                    </a:p>
                    <a:p>
                      <a:pPr marL="0" marR="0" algn="l" defTabSz="914400" rtl="0" eaLnBrk="1" latinLnBrk="0" hangingPunct="1">
                        <a:lnSpc>
                          <a:spcPct val="110000"/>
                        </a:lnSpc>
                        <a:spcBef>
                          <a:spcPts val="0"/>
                        </a:spcBef>
                        <a:spcAft>
                          <a:spcPts val="1200"/>
                        </a:spcAft>
                      </a:pPr>
                      <a:r>
                        <a:rPr lang="en-US" sz="1600" kern="1200">
                          <a:solidFill>
                            <a:srgbClr val="000000"/>
                          </a:solidFill>
                          <a:effectLst/>
                          <a:latin typeface="Arial"/>
                          <a:cs typeface="Times New Roman"/>
                        </a:rPr>
                        <a:t>5.4 </a:t>
                      </a:r>
                      <a:r>
                        <a:rPr lang="en-US" sz="1600" b="1" kern="1200">
                          <a:solidFill>
                            <a:srgbClr val="000000"/>
                          </a:solidFill>
                          <a:effectLst/>
                          <a:latin typeface="Arial"/>
                          <a:cs typeface="Times New Roman"/>
                        </a:rPr>
                        <a:t>Decentralized, ambulatory, community- and home-based, people-centered services </a:t>
                      </a:r>
                      <a:r>
                        <a:rPr lang="en-US" sz="1600" kern="1200">
                          <a:solidFill>
                            <a:srgbClr val="000000"/>
                          </a:solidFill>
                          <a:effectLst/>
                          <a:latin typeface="Arial"/>
                          <a:cs typeface="Times New Roman"/>
                        </a:rPr>
                        <a:t>are provided across the continuum of TB care</a:t>
                      </a:r>
                    </a:p>
                    <a:p>
                      <a:pPr marL="0" marR="0" algn="l" rtl="0" eaLnBrk="1" latinLnBrk="0" hangingPunct="1">
                        <a:lnSpc>
                          <a:spcPct val="110000"/>
                        </a:lnSpc>
                        <a:spcBef>
                          <a:spcPts val="0"/>
                        </a:spcBef>
                        <a:spcAft>
                          <a:spcPts val="1200"/>
                        </a:spcAft>
                      </a:pPr>
                      <a:r>
                        <a:rPr lang="en-US" sz="1600" kern="1200">
                          <a:solidFill>
                            <a:srgbClr val="000000"/>
                          </a:solidFill>
                          <a:effectLst/>
                          <a:latin typeface="Arial"/>
                          <a:cs typeface="Times New Roman"/>
                        </a:rPr>
                        <a:t>5.5  </a:t>
                      </a:r>
                      <a:r>
                        <a:rPr lang="en-US" sz="1600" b="1" kern="1200">
                          <a:solidFill>
                            <a:srgbClr val="000000"/>
                          </a:solidFill>
                          <a:effectLst/>
                          <a:latin typeface="Arial"/>
                          <a:cs typeface="Times New Roman"/>
                        </a:rPr>
                        <a:t>All TB programming must be human rights-based, gender-responsive </a:t>
                      </a:r>
                      <a:r>
                        <a:rPr lang="en-US" sz="1600" kern="1200">
                          <a:solidFill>
                            <a:srgbClr val="000000"/>
                          </a:solidFill>
                          <a:effectLst/>
                          <a:latin typeface="Arial"/>
                          <a:cs typeface="Times New Roman"/>
                        </a:rPr>
                        <a:t>and informed by and respond to analysis of inequities; and include stigma and discrimination reduction activities for people with TB and TB-affected populations; legal literacy and access to justice activities; as well as support for community mobilization and advocacy and community-led monitoring for social accountability.</a:t>
                      </a:r>
                    </a:p>
                  </a:txBody>
                  <a:tcPr marL="45079" marR="45079" marT="0" marB="0" anchor="ctr"/>
                </a:tc>
                <a:extLst>
                  <a:ext uri="{0D108BD9-81ED-4DB2-BD59-A6C34878D82A}">
                    <a16:rowId xmlns:a16="http://schemas.microsoft.com/office/drawing/2014/main" val="3974801086"/>
                  </a:ext>
                </a:extLst>
              </a:tr>
            </a:tbl>
          </a:graphicData>
        </a:graphic>
      </p:graphicFrame>
    </p:spTree>
    <p:extLst>
      <p:ext uri="{BB962C8B-B14F-4D97-AF65-F5344CB8AC3E}">
        <p14:creationId xmlns:p14="http://schemas.microsoft.com/office/powerpoint/2010/main" val="1949383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EDD308-7EB5-07A7-3594-1ACDBD12150A}"/>
              </a:ext>
            </a:extLst>
          </p:cNvPr>
          <p:cNvSpPr>
            <a:spLocks noGrp="1"/>
          </p:cNvSpPr>
          <p:nvPr>
            <p:ph type="sldNum" sz="quarter" idx="12"/>
          </p:nvPr>
        </p:nvSpPr>
        <p:spPr/>
        <p:txBody>
          <a:bodyPr/>
          <a:lstStyle/>
          <a:p>
            <a:fld id="{9E2BE927-25C7-4379-86F1-C17ED9D2A7F2}" type="slidenum">
              <a:rPr lang="en-US" smtClean="0"/>
              <a:pPr/>
              <a:t>11</a:t>
            </a:fld>
            <a:endParaRPr lang="en-US"/>
          </a:p>
        </p:txBody>
      </p:sp>
      <p:graphicFrame>
        <p:nvGraphicFramePr>
          <p:cNvPr id="5" name="Table 4">
            <a:extLst>
              <a:ext uri="{FF2B5EF4-FFF2-40B4-BE49-F238E27FC236}">
                <a16:creationId xmlns:a16="http://schemas.microsoft.com/office/drawing/2014/main" id="{62F53366-A31E-485C-C696-0B11BE1A9F20}"/>
              </a:ext>
            </a:extLst>
          </p:cNvPr>
          <p:cNvGraphicFramePr>
            <a:graphicFrameLocks noGrp="1"/>
          </p:cNvGraphicFramePr>
          <p:nvPr/>
        </p:nvGraphicFramePr>
        <p:xfrm>
          <a:off x="457201" y="1474529"/>
          <a:ext cx="11374799" cy="4659035"/>
        </p:xfrm>
        <a:graphic>
          <a:graphicData uri="http://schemas.openxmlformats.org/drawingml/2006/table">
            <a:tbl>
              <a:tblPr firstRow="1" firstCol="1" bandRow="1">
                <a:tableStyleId>{72833802-FEF1-4C79-8D5D-14CF1EAF98D9}</a:tableStyleId>
              </a:tblPr>
              <a:tblGrid>
                <a:gridCol w="1757884">
                  <a:extLst>
                    <a:ext uri="{9D8B030D-6E8A-4147-A177-3AD203B41FA5}">
                      <a16:colId xmlns:a16="http://schemas.microsoft.com/office/drawing/2014/main" val="3198675833"/>
                    </a:ext>
                  </a:extLst>
                </a:gridCol>
                <a:gridCol w="2318410">
                  <a:extLst>
                    <a:ext uri="{9D8B030D-6E8A-4147-A177-3AD203B41FA5}">
                      <a16:colId xmlns:a16="http://schemas.microsoft.com/office/drawing/2014/main" val="150372161"/>
                    </a:ext>
                  </a:extLst>
                </a:gridCol>
                <a:gridCol w="2542831">
                  <a:extLst>
                    <a:ext uri="{9D8B030D-6E8A-4147-A177-3AD203B41FA5}">
                      <a16:colId xmlns:a16="http://schemas.microsoft.com/office/drawing/2014/main" val="1215346250"/>
                    </a:ext>
                  </a:extLst>
                </a:gridCol>
                <a:gridCol w="2627056">
                  <a:extLst>
                    <a:ext uri="{9D8B030D-6E8A-4147-A177-3AD203B41FA5}">
                      <a16:colId xmlns:a16="http://schemas.microsoft.com/office/drawing/2014/main" val="1719542954"/>
                    </a:ext>
                  </a:extLst>
                </a:gridCol>
                <a:gridCol w="2128618">
                  <a:extLst>
                    <a:ext uri="{9D8B030D-6E8A-4147-A177-3AD203B41FA5}">
                      <a16:colId xmlns:a16="http://schemas.microsoft.com/office/drawing/2014/main" val="1742894886"/>
                    </a:ext>
                  </a:extLst>
                </a:gridCol>
              </a:tblGrid>
              <a:tr h="381228">
                <a:tc>
                  <a:txBody>
                    <a:bodyPr/>
                    <a:lstStyle/>
                    <a:p>
                      <a:pPr marL="0" marR="0" algn="r">
                        <a:lnSpc>
                          <a:spcPts val="1200"/>
                        </a:lnSpc>
                        <a:spcBef>
                          <a:spcPts val="0"/>
                        </a:spcBef>
                        <a:spcAft>
                          <a:spcPts val="0"/>
                        </a:spcAft>
                      </a:pPr>
                      <a:endParaRPr lang="en-US" sz="1600" b="0">
                        <a:effectLst/>
                        <a:latin typeface="+mn-lt"/>
                        <a:ea typeface="Arial" panose="020B0604020202020204" pitchFamily="34" charset="0"/>
                        <a:cs typeface="Arial" panose="020B0604020202020204" pitchFamily="34" charset="0"/>
                      </a:endParaRPr>
                    </a:p>
                  </a:txBody>
                  <a:tcPr marL="68580" marR="68580" marT="0" marB="0"/>
                </a:tc>
                <a:tc>
                  <a:txBody>
                    <a:bodyPr/>
                    <a:lstStyle/>
                    <a:p>
                      <a:pPr marL="0" marR="0">
                        <a:lnSpc>
                          <a:spcPts val="1200"/>
                        </a:lnSpc>
                        <a:spcBef>
                          <a:spcPts val="0"/>
                        </a:spcBef>
                        <a:spcAft>
                          <a:spcPts val="0"/>
                        </a:spcAft>
                      </a:pPr>
                      <a:endParaRPr lang="en-US" sz="1600" b="0">
                        <a:effectLst/>
                        <a:latin typeface="+mj-lt"/>
                      </a:endParaRPr>
                    </a:p>
                    <a:p>
                      <a:pPr marL="0" marR="0">
                        <a:lnSpc>
                          <a:spcPts val="1200"/>
                        </a:lnSpc>
                        <a:spcBef>
                          <a:spcPts val="0"/>
                        </a:spcBef>
                        <a:spcAft>
                          <a:spcPts val="0"/>
                        </a:spcAft>
                      </a:pPr>
                      <a:r>
                        <a:rPr lang="en-US" sz="1600" b="0">
                          <a:effectLst/>
                          <a:latin typeface="+mj-lt"/>
                        </a:rPr>
                        <a:t>Screening</a:t>
                      </a:r>
                    </a:p>
                    <a:p>
                      <a:pPr marL="0" marR="0">
                        <a:lnSpc>
                          <a:spcPts val="1200"/>
                        </a:lnSpc>
                        <a:spcBef>
                          <a:spcPts val="0"/>
                        </a:spcBef>
                        <a:spcAft>
                          <a:spcPts val="0"/>
                        </a:spcAft>
                      </a:pPr>
                      <a:endParaRPr lang="en-US" sz="1600" b="0">
                        <a:effectLst/>
                        <a:latin typeface="+mj-lt"/>
                        <a:ea typeface="Arial" panose="020B0604020202020204" pitchFamily="34" charset="0"/>
                        <a:cs typeface="Arial" panose="020B0604020202020204" pitchFamily="34" charset="0"/>
                      </a:endParaRPr>
                    </a:p>
                  </a:txBody>
                  <a:tcPr marL="68580" marR="68580" marT="0" marB="0"/>
                </a:tc>
                <a:tc>
                  <a:txBody>
                    <a:bodyPr/>
                    <a:lstStyle/>
                    <a:p>
                      <a:pPr marL="0" marR="0">
                        <a:lnSpc>
                          <a:spcPts val="1200"/>
                        </a:lnSpc>
                        <a:spcBef>
                          <a:spcPts val="0"/>
                        </a:spcBef>
                        <a:spcAft>
                          <a:spcPts val="0"/>
                        </a:spcAft>
                      </a:pPr>
                      <a:endParaRPr lang="en-US" sz="1600" b="0">
                        <a:effectLst/>
                        <a:latin typeface="+mj-lt"/>
                      </a:endParaRPr>
                    </a:p>
                    <a:p>
                      <a:pPr marL="0" marR="0">
                        <a:lnSpc>
                          <a:spcPts val="1200"/>
                        </a:lnSpc>
                        <a:spcBef>
                          <a:spcPts val="0"/>
                        </a:spcBef>
                        <a:spcAft>
                          <a:spcPts val="0"/>
                        </a:spcAft>
                      </a:pPr>
                      <a:r>
                        <a:rPr lang="en-US" sz="1600" b="0">
                          <a:effectLst/>
                          <a:latin typeface="+mj-lt"/>
                        </a:rPr>
                        <a:t>Diagnosis</a:t>
                      </a:r>
                      <a:endParaRPr lang="en-US" sz="1600" b="0">
                        <a:effectLst/>
                        <a:latin typeface="+mj-lt"/>
                        <a:ea typeface="Arial" panose="020B0604020202020204" pitchFamily="34" charset="0"/>
                        <a:cs typeface="Arial" panose="020B0604020202020204" pitchFamily="34" charset="0"/>
                      </a:endParaRPr>
                    </a:p>
                  </a:txBody>
                  <a:tcPr marL="68580" marR="68580" marT="0" marB="0"/>
                </a:tc>
                <a:tc>
                  <a:txBody>
                    <a:bodyPr/>
                    <a:lstStyle/>
                    <a:p>
                      <a:pPr marL="0" marR="0">
                        <a:lnSpc>
                          <a:spcPts val="1200"/>
                        </a:lnSpc>
                        <a:spcBef>
                          <a:spcPts val="0"/>
                        </a:spcBef>
                        <a:spcAft>
                          <a:spcPts val="0"/>
                        </a:spcAft>
                      </a:pPr>
                      <a:endParaRPr lang="en-US" sz="1600" b="0">
                        <a:effectLst/>
                        <a:latin typeface="+mj-lt"/>
                      </a:endParaRPr>
                    </a:p>
                    <a:p>
                      <a:pPr marL="0" marR="0">
                        <a:lnSpc>
                          <a:spcPts val="1200"/>
                        </a:lnSpc>
                        <a:spcBef>
                          <a:spcPts val="0"/>
                        </a:spcBef>
                        <a:spcAft>
                          <a:spcPts val="0"/>
                        </a:spcAft>
                      </a:pPr>
                      <a:r>
                        <a:rPr lang="en-US" sz="1600" b="0">
                          <a:effectLst/>
                          <a:latin typeface="+mj-lt"/>
                        </a:rPr>
                        <a:t>Treatment </a:t>
                      </a:r>
                      <a:endParaRPr lang="en-US" sz="1600" b="0">
                        <a:effectLst/>
                        <a:latin typeface="+mj-lt"/>
                        <a:ea typeface="Arial" panose="020B0604020202020204" pitchFamily="34" charset="0"/>
                        <a:cs typeface="Arial" panose="020B0604020202020204" pitchFamily="34" charset="0"/>
                      </a:endParaRPr>
                    </a:p>
                  </a:txBody>
                  <a:tcPr marL="68580" marR="68580" marT="0" marB="0"/>
                </a:tc>
                <a:tc>
                  <a:txBody>
                    <a:bodyPr/>
                    <a:lstStyle/>
                    <a:p>
                      <a:pPr marL="0" marR="0">
                        <a:lnSpc>
                          <a:spcPts val="1200"/>
                        </a:lnSpc>
                        <a:spcBef>
                          <a:spcPts val="0"/>
                        </a:spcBef>
                        <a:spcAft>
                          <a:spcPts val="0"/>
                        </a:spcAft>
                      </a:pPr>
                      <a:endParaRPr lang="en-US" sz="1600" b="0">
                        <a:effectLst/>
                        <a:latin typeface="+mj-lt"/>
                      </a:endParaRPr>
                    </a:p>
                    <a:p>
                      <a:pPr marL="0" marR="0">
                        <a:lnSpc>
                          <a:spcPts val="1200"/>
                        </a:lnSpc>
                        <a:spcBef>
                          <a:spcPts val="0"/>
                        </a:spcBef>
                        <a:spcAft>
                          <a:spcPts val="0"/>
                        </a:spcAft>
                      </a:pPr>
                      <a:r>
                        <a:rPr lang="en-US" sz="1600" b="0">
                          <a:effectLst/>
                          <a:latin typeface="+mj-lt"/>
                        </a:rPr>
                        <a:t>Prevention</a:t>
                      </a:r>
                      <a:endParaRPr lang="en-US" sz="1600" b="0">
                        <a:effectLst/>
                        <a:latin typeface="+mj-lt"/>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27941962"/>
                  </a:ext>
                </a:extLst>
              </a:tr>
              <a:tr h="921953">
                <a:tc>
                  <a:txBody>
                    <a:bodyPr/>
                    <a:lstStyle/>
                    <a:p>
                      <a:pPr marL="0" marR="0" algn="l">
                        <a:lnSpc>
                          <a:spcPct val="100000"/>
                        </a:lnSpc>
                        <a:spcBef>
                          <a:spcPts val="0"/>
                        </a:spcBef>
                        <a:spcAft>
                          <a:spcPts val="0"/>
                        </a:spcAft>
                      </a:pPr>
                      <a:r>
                        <a:rPr lang="en-US" sz="1400" b="0">
                          <a:effectLst/>
                          <a:latin typeface="+mj-lt"/>
                        </a:rPr>
                        <a:t>Objective </a:t>
                      </a:r>
                      <a:endParaRPr lang="en-US" sz="1400" b="0">
                        <a:effectLst/>
                        <a:latin typeface="+mj-lt"/>
                        <a:ea typeface="Arial" panose="020B0604020202020204" pitchFamily="34"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marL="0" marR="0">
                        <a:lnSpc>
                          <a:spcPct val="100000"/>
                        </a:lnSpc>
                        <a:spcBef>
                          <a:spcPts val="0"/>
                        </a:spcBef>
                        <a:spcAft>
                          <a:spcPts val="0"/>
                        </a:spcAft>
                      </a:pPr>
                      <a:r>
                        <a:rPr lang="en-US" sz="1400" b="0">
                          <a:effectLst/>
                          <a:latin typeface="+mn-lt"/>
                        </a:rPr>
                        <a:t>Systematic screening of high-risk groups.</a:t>
                      </a:r>
                      <a:endParaRPr lang="en-US" sz="1400" b="0">
                        <a:effectLst/>
                        <a:latin typeface="+mn-lt"/>
                        <a:ea typeface="Arial" panose="020B0604020202020204" pitchFamily="34" charset="0"/>
                        <a:cs typeface="Arial"/>
                      </a:endParaRPr>
                    </a:p>
                  </a:txBody>
                  <a:tcPr marL="68580" marR="68580" marT="0" marB="0" anchor="ctr">
                    <a:solidFill>
                      <a:schemeClr val="accent2">
                        <a:lumMod val="40000"/>
                        <a:lumOff val="60000"/>
                      </a:schemeClr>
                    </a:solidFill>
                  </a:tcPr>
                </a:tc>
                <a:tc>
                  <a:txBody>
                    <a:bodyPr/>
                    <a:lstStyle/>
                    <a:p>
                      <a:pPr marL="0" marR="0">
                        <a:lnSpc>
                          <a:spcPct val="100000"/>
                        </a:lnSpc>
                        <a:spcBef>
                          <a:spcPts val="0"/>
                        </a:spcBef>
                        <a:spcAft>
                          <a:spcPts val="0"/>
                        </a:spcAft>
                      </a:pPr>
                      <a:r>
                        <a:rPr lang="en-US" sz="1400" b="0">
                          <a:effectLst/>
                          <a:latin typeface="+mn-lt"/>
                        </a:rPr>
                        <a:t>Early diagnosis of all people with any form of TB (DS-TB and DR-TB).</a:t>
                      </a:r>
                      <a:endParaRPr lang="en-US" sz="1400" b="0">
                        <a:effectLst/>
                        <a:latin typeface="+mn-lt"/>
                        <a:ea typeface="Arial" panose="020B0604020202020204" pitchFamily="34" charset="0"/>
                        <a:cs typeface="Arial"/>
                      </a:endParaRPr>
                    </a:p>
                  </a:txBody>
                  <a:tcPr marL="68580" marR="68580" marT="0" marB="0" anchor="ctr">
                    <a:solidFill>
                      <a:schemeClr val="accent2">
                        <a:lumMod val="40000"/>
                        <a:lumOff val="60000"/>
                      </a:schemeClr>
                    </a:solidFill>
                  </a:tcPr>
                </a:tc>
                <a:tc>
                  <a:txBody>
                    <a:bodyPr/>
                    <a:lstStyle/>
                    <a:p>
                      <a:pPr marL="0" marR="0">
                        <a:lnSpc>
                          <a:spcPct val="100000"/>
                        </a:lnSpc>
                        <a:spcBef>
                          <a:spcPts val="0"/>
                        </a:spcBef>
                        <a:spcAft>
                          <a:spcPts val="0"/>
                        </a:spcAft>
                      </a:pPr>
                      <a:r>
                        <a:rPr lang="en-US" sz="1400" b="0">
                          <a:effectLst/>
                          <a:latin typeface="+mn-lt"/>
                        </a:rPr>
                        <a:t>Prompt initiation of, and adherence to appropriate treatment for all people with DS-TB and DR-TB.</a:t>
                      </a:r>
                      <a:endParaRPr lang="en-US" sz="1400" b="0">
                        <a:effectLst/>
                        <a:latin typeface="+mn-lt"/>
                        <a:ea typeface="Arial" panose="020B0604020202020204" pitchFamily="34" charset="0"/>
                        <a:cs typeface="Arial"/>
                      </a:endParaRPr>
                    </a:p>
                  </a:txBody>
                  <a:tcPr marL="68580" marR="68580" marT="0" marB="0" anchor="ctr">
                    <a:solidFill>
                      <a:schemeClr val="accent2">
                        <a:lumMod val="40000"/>
                        <a:lumOff val="60000"/>
                      </a:schemeClr>
                    </a:solidFill>
                  </a:tcPr>
                </a:tc>
                <a:tc>
                  <a:txBody>
                    <a:bodyPr/>
                    <a:lstStyle/>
                    <a:p>
                      <a:pPr marL="0" marR="0">
                        <a:lnSpc>
                          <a:spcPct val="100000"/>
                        </a:lnSpc>
                        <a:spcBef>
                          <a:spcPts val="0"/>
                        </a:spcBef>
                        <a:spcAft>
                          <a:spcPts val="0"/>
                        </a:spcAft>
                      </a:pPr>
                      <a:r>
                        <a:rPr lang="en-US" sz="1400" b="0">
                          <a:effectLst/>
                          <a:latin typeface="+mn-lt"/>
                        </a:rPr>
                        <a:t>Prevention and treatment of TB Infection.</a:t>
                      </a:r>
                      <a:endParaRPr lang="en-US" sz="1400" b="0">
                        <a:effectLst/>
                        <a:latin typeface="+mn-lt"/>
                        <a:ea typeface="Arial" panose="020B0604020202020204" pitchFamily="34" charset="0"/>
                        <a:cs typeface="Arial"/>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4202121049"/>
                  </a:ext>
                </a:extLst>
              </a:tr>
              <a:tr h="1843907">
                <a:tc>
                  <a:txBody>
                    <a:bodyPr/>
                    <a:lstStyle/>
                    <a:p>
                      <a:pPr marL="0" marR="0" algn="l">
                        <a:lnSpc>
                          <a:spcPct val="100000"/>
                        </a:lnSpc>
                        <a:spcBef>
                          <a:spcPts val="0"/>
                        </a:spcBef>
                        <a:spcAft>
                          <a:spcPts val="0"/>
                        </a:spcAft>
                      </a:pPr>
                      <a:endParaRPr lang="en-US" sz="1400" b="0">
                        <a:effectLst/>
                        <a:latin typeface="+mn-lt"/>
                      </a:endParaRPr>
                    </a:p>
                    <a:p>
                      <a:pPr marL="0" marR="0" algn="l">
                        <a:lnSpc>
                          <a:spcPct val="100000"/>
                        </a:lnSpc>
                        <a:spcBef>
                          <a:spcPts val="0"/>
                        </a:spcBef>
                        <a:spcAft>
                          <a:spcPts val="0"/>
                        </a:spcAft>
                      </a:pPr>
                      <a:r>
                        <a:rPr lang="en-US" sz="1400" b="0">
                          <a:effectLst/>
                          <a:latin typeface="+mn-lt"/>
                        </a:rPr>
                        <a:t>Innovations and tools for inclusion in funding request.</a:t>
                      </a:r>
                      <a:endParaRPr lang="en-US" sz="1400" b="0">
                        <a:effectLst/>
                        <a:latin typeface="+mn-lt"/>
                        <a:ea typeface="Arial" panose="020B0604020202020204" pitchFamily="34" charset="0"/>
                        <a:cs typeface="Arial"/>
                      </a:endParaRPr>
                    </a:p>
                  </a:txBody>
                  <a:tcPr marL="68580" marR="68580" marT="0" marB="0"/>
                </a:tc>
                <a:tc>
                  <a:txBody>
                    <a:bodyPr/>
                    <a:lstStyle/>
                    <a:p>
                      <a:pPr marL="285750" marR="0" indent="-285750">
                        <a:lnSpc>
                          <a:spcPct val="100000"/>
                        </a:lnSpc>
                        <a:spcBef>
                          <a:spcPts val="0"/>
                        </a:spcBef>
                        <a:spcAft>
                          <a:spcPts val="0"/>
                        </a:spcAft>
                        <a:buFont typeface="Arial" panose="020B0604020202020204" pitchFamily="34" charset="0"/>
                        <a:buChar char="•"/>
                      </a:pPr>
                      <a:r>
                        <a:rPr lang="en-US" sz="1400" b="0" kern="1200">
                          <a:solidFill>
                            <a:schemeClr val="tx1"/>
                          </a:solidFill>
                          <a:effectLst/>
                          <a:latin typeface="+mn-lt"/>
                          <a:ea typeface="+mn-ea"/>
                          <a:cs typeface="+mn-cs"/>
                        </a:rPr>
                        <a:t>Digital </a:t>
                      </a:r>
                      <a:r>
                        <a:rPr lang="en-GB" sz="1400" b="0" kern="1200">
                          <a:solidFill>
                            <a:schemeClr val="tx1"/>
                          </a:solidFill>
                          <a:effectLst/>
                          <a:latin typeface="+mn-lt"/>
                          <a:ea typeface="+mn-ea"/>
                          <a:cs typeface="+mn-cs"/>
                        </a:rPr>
                        <a:t>chest X-ray</a:t>
                      </a:r>
                      <a:r>
                        <a:rPr lang="en-US" sz="1400" b="0" kern="1200">
                          <a:solidFill>
                            <a:schemeClr val="tx1"/>
                          </a:solidFill>
                          <a:effectLst/>
                          <a:latin typeface="+mn-lt"/>
                          <a:ea typeface="+mn-ea"/>
                          <a:cs typeface="+mn-cs"/>
                        </a:rPr>
                        <a:t> </a:t>
                      </a:r>
                      <a:r>
                        <a:rPr lang="en-US" sz="1400" b="0">
                          <a:effectLst/>
                          <a:latin typeface="+mn-lt"/>
                        </a:rPr>
                        <a:t>with or without CAD software</a:t>
                      </a:r>
                    </a:p>
                    <a:p>
                      <a:pPr marL="285750" marR="0" indent="-285750">
                        <a:lnSpc>
                          <a:spcPct val="100000"/>
                        </a:lnSpc>
                        <a:spcBef>
                          <a:spcPts val="0"/>
                        </a:spcBef>
                        <a:spcAft>
                          <a:spcPts val="0"/>
                        </a:spcAft>
                        <a:buFont typeface="Arial" panose="020B0604020202020204" pitchFamily="34" charset="0"/>
                        <a:buChar char="•"/>
                      </a:pPr>
                      <a:r>
                        <a:rPr lang="en-US" sz="1400" b="0">
                          <a:effectLst/>
                          <a:latin typeface="+mn-lt"/>
                        </a:rPr>
                        <a:t>TB antigen-based skin tests.</a:t>
                      </a:r>
                      <a:endParaRPr lang="en-US" sz="1400" b="0">
                        <a:effectLst/>
                        <a:latin typeface="+mn-lt"/>
                        <a:ea typeface="Arial" panose="020B0604020202020204" pitchFamily="34" charset="0"/>
                        <a:cs typeface="Arial"/>
                      </a:endParaRPr>
                    </a:p>
                  </a:txBody>
                  <a:tcPr marL="68580" marR="68580" marT="0" marB="0"/>
                </a:tc>
                <a:tc>
                  <a:txBody>
                    <a:bodyPr/>
                    <a:lstStyle/>
                    <a:p>
                      <a:pPr marL="285750" marR="0" indent="-285750">
                        <a:lnSpc>
                          <a:spcPct val="100000"/>
                        </a:lnSpc>
                        <a:spcBef>
                          <a:spcPts val="0"/>
                        </a:spcBef>
                        <a:spcAft>
                          <a:spcPts val="0"/>
                        </a:spcAft>
                        <a:buFont typeface="Arial" panose="020B0604020202020204" pitchFamily="34" charset="0"/>
                        <a:buChar char="•"/>
                      </a:pPr>
                      <a:r>
                        <a:rPr lang="en-US" sz="1400" b="0">
                          <a:effectLst/>
                          <a:latin typeface="+mn-lt"/>
                        </a:rPr>
                        <a:t>mWRD.</a:t>
                      </a:r>
                    </a:p>
                    <a:p>
                      <a:pPr marL="285750" marR="0" indent="-285750">
                        <a:lnSpc>
                          <a:spcPct val="100000"/>
                        </a:lnSpc>
                        <a:spcBef>
                          <a:spcPts val="0"/>
                        </a:spcBef>
                        <a:spcAft>
                          <a:spcPts val="0"/>
                        </a:spcAft>
                        <a:buFont typeface="Arial" panose="020B0604020202020204" pitchFamily="34" charset="0"/>
                        <a:buChar char="•"/>
                      </a:pPr>
                      <a:r>
                        <a:rPr lang="en-US" sz="1400" b="0">
                          <a:effectLst/>
                          <a:latin typeface="+mn-lt"/>
                        </a:rPr>
                        <a:t>LF-LAM for people living with HIV.</a:t>
                      </a:r>
                    </a:p>
                    <a:p>
                      <a:pPr marL="285750" marR="0" indent="-285750">
                        <a:lnSpc>
                          <a:spcPct val="100000"/>
                        </a:lnSpc>
                        <a:spcBef>
                          <a:spcPts val="0"/>
                        </a:spcBef>
                        <a:spcAft>
                          <a:spcPts val="0"/>
                        </a:spcAft>
                        <a:buFont typeface="Arial" panose="020B0604020202020204" pitchFamily="34" charset="0"/>
                        <a:buChar char="•"/>
                      </a:pPr>
                      <a:r>
                        <a:rPr lang="en-US" sz="1400" b="0">
                          <a:effectLst/>
                          <a:latin typeface="+mn-lt"/>
                        </a:rPr>
                        <a:t> LPA for first and second-line TB drugs.</a:t>
                      </a:r>
                      <a:endParaRPr lang="en-US" sz="1400" b="0">
                        <a:effectLst/>
                        <a:latin typeface="+mn-lt"/>
                        <a:ea typeface="Arial" panose="020B0604020202020204" pitchFamily="34" charset="0"/>
                        <a:cs typeface="Arial"/>
                      </a:endParaRPr>
                    </a:p>
                  </a:txBody>
                  <a:tcPr marL="68580" marR="68580" marT="0" marB="0"/>
                </a:tc>
                <a:tc>
                  <a:txBody>
                    <a:bodyPr/>
                    <a:lstStyle/>
                    <a:p>
                      <a:pPr marL="285750" marR="0" indent="-285750">
                        <a:lnSpc>
                          <a:spcPct val="100000"/>
                        </a:lnSpc>
                        <a:spcBef>
                          <a:spcPts val="0"/>
                        </a:spcBef>
                        <a:spcAft>
                          <a:spcPts val="0"/>
                        </a:spcAft>
                        <a:buFont typeface="Arial" panose="020B0604020202020204" pitchFamily="34" charset="0"/>
                        <a:buChar char="•"/>
                      </a:pPr>
                      <a:r>
                        <a:rPr lang="en-US" sz="1400" b="0">
                          <a:effectLst/>
                          <a:latin typeface="+mn-lt"/>
                        </a:rPr>
                        <a:t>All-oral DR-TB regimens, including 6-month regimens</a:t>
                      </a:r>
                    </a:p>
                    <a:p>
                      <a:pPr marL="285750" marR="0" indent="-285750">
                        <a:lnSpc>
                          <a:spcPct val="100000"/>
                        </a:lnSpc>
                        <a:spcBef>
                          <a:spcPts val="0"/>
                        </a:spcBef>
                        <a:spcAft>
                          <a:spcPts val="0"/>
                        </a:spcAft>
                        <a:buFont typeface="Arial" panose="020B0604020202020204" pitchFamily="34" charset="0"/>
                        <a:buChar char="•"/>
                      </a:pPr>
                      <a:r>
                        <a:rPr lang="en-US" sz="1400" b="0">
                          <a:effectLst/>
                          <a:latin typeface="+mn-lt"/>
                        </a:rPr>
                        <a:t>4-month DS-TB regimen for children with non-severe TB.</a:t>
                      </a:r>
                    </a:p>
                    <a:p>
                      <a:pPr marL="285750" marR="0" indent="-285750">
                        <a:lnSpc>
                          <a:spcPct val="100000"/>
                        </a:lnSpc>
                        <a:spcBef>
                          <a:spcPts val="0"/>
                        </a:spcBef>
                        <a:spcAft>
                          <a:spcPts val="0"/>
                        </a:spcAft>
                        <a:buFont typeface="Arial" panose="020B0604020202020204" pitchFamily="34" charset="0"/>
                        <a:buChar char="•"/>
                      </a:pPr>
                      <a:r>
                        <a:rPr lang="en-US" sz="1400" b="0">
                          <a:effectLst/>
                          <a:latin typeface="+mn-lt"/>
                        </a:rPr>
                        <a:t>Pediatric FDCs and formulations for all forms of TB treatment.</a:t>
                      </a:r>
                    </a:p>
                    <a:p>
                      <a:pPr marL="285750" marR="0" indent="-285750">
                        <a:lnSpc>
                          <a:spcPct val="100000"/>
                        </a:lnSpc>
                        <a:spcBef>
                          <a:spcPts val="0"/>
                        </a:spcBef>
                        <a:spcAft>
                          <a:spcPts val="0"/>
                        </a:spcAft>
                        <a:buFont typeface="Arial" panose="020B0604020202020204" pitchFamily="34" charset="0"/>
                        <a:buChar char="•"/>
                      </a:pPr>
                      <a:r>
                        <a:rPr lang="en-US" sz="1400" b="0">
                          <a:effectLst/>
                          <a:latin typeface="+mn-lt"/>
                        </a:rPr>
                        <a:t>Digital adherence technologies.</a:t>
                      </a:r>
                      <a:endParaRPr lang="en-US" sz="1400" b="0">
                        <a:effectLst/>
                        <a:latin typeface="+mn-lt"/>
                        <a:ea typeface="Arial" panose="020B0604020202020204" pitchFamily="34" charset="0"/>
                        <a:cs typeface="Arial"/>
                      </a:endParaRPr>
                    </a:p>
                  </a:txBody>
                  <a:tcPr marL="68580" marR="68580" marT="0" marB="0"/>
                </a:tc>
                <a:tc>
                  <a:txBody>
                    <a:bodyPr/>
                    <a:lstStyle/>
                    <a:p>
                      <a:pPr marL="285750" marR="0" indent="-285750">
                        <a:lnSpc>
                          <a:spcPct val="100000"/>
                        </a:lnSpc>
                        <a:spcBef>
                          <a:spcPts val="0"/>
                        </a:spcBef>
                        <a:spcAft>
                          <a:spcPts val="0"/>
                        </a:spcAft>
                        <a:buFont typeface="Arial" panose="020B0604020202020204" pitchFamily="34" charset="0"/>
                        <a:buChar char="•"/>
                      </a:pPr>
                      <a:r>
                        <a:rPr lang="en-US" sz="1400" b="0">
                          <a:effectLst/>
                          <a:latin typeface="+mn-lt"/>
                        </a:rPr>
                        <a:t>New shorter, combination therapies (3HP, 1HP and 3HR).</a:t>
                      </a:r>
                      <a:endParaRPr lang="en-US" sz="1400" b="0">
                        <a:effectLst/>
                        <a:latin typeface="+mn-lt"/>
                        <a:ea typeface="Arial" panose="020B0604020202020204" pitchFamily="34" charset="0"/>
                        <a:cs typeface="Arial"/>
                      </a:endParaRPr>
                    </a:p>
                  </a:txBody>
                  <a:tcPr marL="68580" marR="68580" marT="0" marB="0"/>
                </a:tc>
                <a:extLst>
                  <a:ext uri="{0D108BD9-81ED-4DB2-BD59-A6C34878D82A}">
                    <a16:rowId xmlns:a16="http://schemas.microsoft.com/office/drawing/2014/main" val="631184643"/>
                  </a:ext>
                </a:extLst>
              </a:tr>
              <a:tr h="1130851">
                <a:tc>
                  <a:txBody>
                    <a:bodyPr/>
                    <a:lstStyle/>
                    <a:p>
                      <a:pPr marL="0" marR="0" algn="l">
                        <a:lnSpc>
                          <a:spcPct val="100000"/>
                        </a:lnSpc>
                        <a:spcBef>
                          <a:spcPts val="0"/>
                        </a:spcBef>
                        <a:spcAft>
                          <a:spcPts val="0"/>
                        </a:spcAft>
                      </a:pPr>
                      <a:endParaRPr lang="en-US" sz="1400" b="0">
                        <a:effectLst/>
                        <a:latin typeface="+mn-lt"/>
                      </a:endParaRPr>
                    </a:p>
                    <a:p>
                      <a:pPr marL="0" marR="0" algn="l">
                        <a:lnSpc>
                          <a:spcPct val="100000"/>
                        </a:lnSpc>
                        <a:spcBef>
                          <a:spcPts val="0"/>
                        </a:spcBef>
                        <a:spcAft>
                          <a:spcPts val="0"/>
                        </a:spcAft>
                      </a:pPr>
                      <a:r>
                        <a:rPr lang="en-US" sz="1400" b="0">
                          <a:effectLst/>
                          <a:latin typeface="+mn-lt"/>
                        </a:rPr>
                        <a:t>Potential new products within the grant period</a:t>
                      </a:r>
                      <a:endParaRPr lang="en-US" sz="1400" b="0">
                        <a:effectLst/>
                        <a:latin typeface="+mn-lt"/>
                        <a:ea typeface="Arial" panose="020B0604020202020204" pitchFamily="34" charset="0"/>
                        <a:cs typeface="Arial"/>
                      </a:endParaRPr>
                    </a:p>
                  </a:txBody>
                  <a:tcPr marL="68580" marR="68580" marT="0" marB="0"/>
                </a:tc>
                <a:tc>
                  <a:txBody>
                    <a:bodyPr/>
                    <a:lstStyle/>
                    <a:p>
                      <a:pPr marL="285750" indent="-285750">
                        <a:lnSpc>
                          <a:spcPct val="100000"/>
                        </a:lnSpc>
                        <a:buFont typeface="Arial" panose="020B0604020202020204" pitchFamily="34" charset="0"/>
                        <a:buChar char="•"/>
                      </a:pPr>
                      <a:endParaRPr lang="en-US" sz="1400" b="0">
                        <a:effectLst/>
                        <a:latin typeface="+mn-lt"/>
                        <a:cs typeface="Arial"/>
                      </a:endParaRPr>
                    </a:p>
                  </a:txBody>
                  <a:tcPr marL="68580" marR="68580" marT="0" marB="0"/>
                </a:tc>
                <a:tc>
                  <a:txBody>
                    <a:bodyPr/>
                    <a:lstStyle/>
                    <a:p>
                      <a:pPr marL="285750" marR="0" indent="-285750">
                        <a:lnSpc>
                          <a:spcPct val="100000"/>
                        </a:lnSpc>
                        <a:spcBef>
                          <a:spcPts val="0"/>
                        </a:spcBef>
                        <a:spcAft>
                          <a:spcPts val="0"/>
                        </a:spcAft>
                        <a:buFont typeface="Arial" panose="020B0604020202020204" pitchFamily="34" charset="0"/>
                        <a:buChar char="•"/>
                      </a:pPr>
                      <a:r>
                        <a:rPr lang="en-US" sz="1400" b="0">
                          <a:effectLst/>
                          <a:latin typeface="+mn-lt"/>
                        </a:rPr>
                        <a:t>New LF-LAM technologies.</a:t>
                      </a:r>
                    </a:p>
                    <a:p>
                      <a:pPr marL="285750" marR="0" indent="-285750">
                        <a:lnSpc>
                          <a:spcPct val="100000"/>
                        </a:lnSpc>
                        <a:spcBef>
                          <a:spcPts val="0"/>
                        </a:spcBef>
                        <a:spcAft>
                          <a:spcPts val="0"/>
                        </a:spcAft>
                        <a:buFont typeface="Arial" panose="020B0604020202020204" pitchFamily="34" charset="0"/>
                        <a:buChar char="•"/>
                      </a:pPr>
                      <a:r>
                        <a:rPr lang="en-US" sz="1400" b="0">
                          <a:effectLst/>
                          <a:latin typeface="+mn-lt"/>
                        </a:rPr>
                        <a:t>Next generation mWRD.</a:t>
                      </a:r>
                    </a:p>
                    <a:p>
                      <a:pPr marL="285750" marR="0" indent="-285750">
                        <a:lnSpc>
                          <a:spcPct val="100000"/>
                        </a:lnSpc>
                        <a:spcBef>
                          <a:spcPts val="0"/>
                        </a:spcBef>
                        <a:spcAft>
                          <a:spcPts val="0"/>
                        </a:spcAft>
                        <a:buFont typeface="Arial" panose="020B0604020202020204" pitchFamily="34" charset="0"/>
                        <a:buChar char="•"/>
                      </a:pPr>
                      <a:r>
                        <a:rPr lang="en-US" sz="1400" b="0">
                          <a:effectLst/>
                          <a:latin typeface="+mn-lt"/>
                        </a:rPr>
                        <a:t>New sampling techniques (e.g., tongue swabs).</a:t>
                      </a:r>
                      <a:endParaRPr lang="en-US" sz="1400" b="0">
                        <a:effectLst/>
                        <a:latin typeface="+mn-lt"/>
                        <a:ea typeface="Arial" panose="020B0604020202020204" pitchFamily="34" charset="0"/>
                        <a:cs typeface="Arial"/>
                      </a:endParaRPr>
                    </a:p>
                  </a:txBody>
                  <a:tcPr marL="68580" marR="68580" marT="0" marB="0"/>
                </a:tc>
                <a:tc>
                  <a:txBody>
                    <a:bodyPr/>
                    <a:lstStyle/>
                    <a:p>
                      <a:pPr marL="285750" indent="-285750">
                        <a:lnSpc>
                          <a:spcPct val="100000"/>
                        </a:lnSpc>
                        <a:buFont typeface="Arial" panose="020B0604020202020204" pitchFamily="34" charset="0"/>
                        <a:buChar char="•"/>
                      </a:pPr>
                      <a:endParaRPr lang="en-US" sz="1400" b="0">
                        <a:effectLst/>
                        <a:latin typeface="+mn-lt"/>
                        <a:cs typeface="Arial"/>
                      </a:endParaRPr>
                    </a:p>
                  </a:txBody>
                  <a:tcPr marL="68580" marR="68580" marT="0" marB="0"/>
                </a:tc>
                <a:tc>
                  <a:txBody>
                    <a:bodyPr/>
                    <a:lstStyle/>
                    <a:p>
                      <a:pPr marL="285750" marR="0" indent="-285750">
                        <a:lnSpc>
                          <a:spcPct val="100000"/>
                        </a:lnSpc>
                        <a:spcBef>
                          <a:spcPts val="0"/>
                        </a:spcBef>
                        <a:spcAft>
                          <a:spcPts val="0"/>
                        </a:spcAft>
                        <a:buFont typeface="Arial" panose="020B0604020202020204" pitchFamily="34" charset="0"/>
                        <a:buChar char="•"/>
                      </a:pPr>
                      <a:r>
                        <a:rPr lang="en-US" sz="1400" b="0">
                          <a:effectLst/>
                          <a:latin typeface="+mn-lt"/>
                        </a:rPr>
                        <a:t>Pediatric formulations and FDCs of health product regimens.</a:t>
                      </a:r>
                      <a:endParaRPr lang="en-US" sz="1400" b="0">
                        <a:effectLst/>
                        <a:latin typeface="+mn-lt"/>
                        <a:ea typeface="Arial" panose="020B0604020202020204" pitchFamily="34" charset="0"/>
                        <a:cs typeface="Arial"/>
                      </a:endParaRPr>
                    </a:p>
                  </a:txBody>
                  <a:tcPr marL="68580" marR="68580" marT="0" marB="0"/>
                </a:tc>
                <a:extLst>
                  <a:ext uri="{0D108BD9-81ED-4DB2-BD59-A6C34878D82A}">
                    <a16:rowId xmlns:a16="http://schemas.microsoft.com/office/drawing/2014/main" val="687487685"/>
                  </a:ext>
                </a:extLst>
              </a:tr>
            </a:tbl>
          </a:graphicData>
        </a:graphic>
      </p:graphicFrame>
      <p:sp>
        <p:nvSpPr>
          <p:cNvPr id="12" name="Title 11">
            <a:extLst>
              <a:ext uri="{FF2B5EF4-FFF2-40B4-BE49-F238E27FC236}">
                <a16:creationId xmlns:a16="http://schemas.microsoft.com/office/drawing/2014/main" id="{70EFDB02-AD83-9470-9BAD-6CC6B8EC8AB2}"/>
              </a:ext>
            </a:extLst>
          </p:cNvPr>
          <p:cNvSpPr>
            <a:spLocks noGrp="1"/>
          </p:cNvSpPr>
          <p:nvPr>
            <p:ph type="title"/>
          </p:nvPr>
        </p:nvSpPr>
        <p:spPr>
          <a:xfrm>
            <a:off x="457200" y="253743"/>
            <a:ext cx="11374799" cy="468000"/>
          </a:xfrm>
        </p:spPr>
        <p:txBody>
          <a:bodyPr/>
          <a:lstStyle/>
          <a:p>
            <a:r>
              <a:rPr lang="en-US" dirty="0"/>
              <a:t>Innovations for scale up</a:t>
            </a:r>
            <a:br>
              <a:rPr lang="en-US" sz="2800" dirty="0">
                <a:solidFill>
                  <a:schemeClr val="accent2">
                    <a:lumMod val="50000"/>
                  </a:schemeClr>
                </a:solidFill>
              </a:rPr>
            </a:br>
            <a:endParaRPr lang="en-US" dirty="0"/>
          </a:p>
        </p:txBody>
      </p:sp>
      <p:sp>
        <p:nvSpPr>
          <p:cNvPr id="3" name="TextBox 2">
            <a:extLst>
              <a:ext uri="{FF2B5EF4-FFF2-40B4-BE49-F238E27FC236}">
                <a16:creationId xmlns:a16="http://schemas.microsoft.com/office/drawing/2014/main" id="{11FAFC51-9986-FAB1-5D46-6419F6E9DD00}"/>
              </a:ext>
            </a:extLst>
          </p:cNvPr>
          <p:cNvSpPr txBox="1"/>
          <p:nvPr/>
        </p:nvSpPr>
        <p:spPr>
          <a:xfrm>
            <a:off x="2037907" y="6166884"/>
            <a:ext cx="96401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Abbreviations used in the table: CAD: computer-aided detection; </a:t>
            </a:r>
            <a:r>
              <a:rPr lang="en-US" sz="1200" err="1">
                <a:cs typeface="Arial"/>
              </a:rPr>
              <a:t>mWRD</a:t>
            </a:r>
            <a:r>
              <a:rPr lang="en-US" sz="1200">
                <a:cs typeface="Arial"/>
              </a:rPr>
              <a:t>: </a:t>
            </a:r>
            <a:r>
              <a:rPr lang="en-US" sz="1200">
                <a:ea typeface="+mn-lt"/>
                <a:cs typeface="+mn-lt"/>
              </a:rPr>
              <a:t>molecular WHO-recommended rapid diagnostic tests; LF-LAM: lateral flow urine lipoarabinomannan assay; LPA: line probe assay; HP: Isoniazid and Rifapentine; HR: Isoniazid and Rifampicin</a:t>
            </a:r>
            <a:endParaRPr lang="en-US" sz="1200" err="1"/>
          </a:p>
        </p:txBody>
      </p:sp>
    </p:spTree>
    <p:extLst>
      <p:ext uri="{BB962C8B-B14F-4D97-AF65-F5344CB8AC3E}">
        <p14:creationId xmlns:p14="http://schemas.microsoft.com/office/powerpoint/2010/main" val="854811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708DEB5-10AC-72C1-AD69-2739DEE47C3D}"/>
              </a:ext>
            </a:extLst>
          </p:cNvPr>
          <p:cNvGraphicFramePr>
            <a:graphicFrameLocks noGrp="1"/>
          </p:cNvGraphicFramePr>
          <p:nvPr>
            <p:ph idx="1"/>
          </p:nvPr>
        </p:nvGraphicFramePr>
        <p:xfrm>
          <a:off x="157479" y="124968"/>
          <a:ext cx="11877041" cy="6631432"/>
        </p:xfrm>
        <a:graphic>
          <a:graphicData uri="http://schemas.openxmlformats.org/drawingml/2006/table">
            <a:tbl>
              <a:tblPr firstRow="1" bandRow="1">
                <a:tableStyleId>{5C22544A-7EE6-4342-B048-85BDC9FD1C3A}</a:tableStyleId>
              </a:tblPr>
              <a:tblGrid>
                <a:gridCol w="526893">
                  <a:extLst>
                    <a:ext uri="{9D8B030D-6E8A-4147-A177-3AD203B41FA5}">
                      <a16:colId xmlns:a16="http://schemas.microsoft.com/office/drawing/2014/main" val="1769231460"/>
                    </a:ext>
                  </a:extLst>
                </a:gridCol>
                <a:gridCol w="8170067">
                  <a:extLst>
                    <a:ext uri="{9D8B030D-6E8A-4147-A177-3AD203B41FA5}">
                      <a16:colId xmlns:a16="http://schemas.microsoft.com/office/drawing/2014/main" val="2868325766"/>
                    </a:ext>
                  </a:extLst>
                </a:gridCol>
                <a:gridCol w="1513840">
                  <a:extLst>
                    <a:ext uri="{9D8B030D-6E8A-4147-A177-3AD203B41FA5}">
                      <a16:colId xmlns:a16="http://schemas.microsoft.com/office/drawing/2014/main" val="1793892465"/>
                    </a:ext>
                  </a:extLst>
                </a:gridCol>
                <a:gridCol w="1666241">
                  <a:extLst>
                    <a:ext uri="{9D8B030D-6E8A-4147-A177-3AD203B41FA5}">
                      <a16:colId xmlns:a16="http://schemas.microsoft.com/office/drawing/2014/main" val="1688725406"/>
                    </a:ext>
                  </a:extLst>
                </a:gridCol>
              </a:tblGrid>
              <a:tr h="322072">
                <a:tc>
                  <a:txBody>
                    <a:bodyPr/>
                    <a:lstStyle/>
                    <a:p>
                      <a:r>
                        <a:rPr lang="en-US" sz="1200" dirty="0"/>
                        <a:t>No</a:t>
                      </a:r>
                    </a:p>
                  </a:txBody>
                  <a:tcPr/>
                </a:tc>
                <a:tc>
                  <a:txBody>
                    <a:bodyPr/>
                    <a:lstStyle/>
                    <a:p>
                      <a:r>
                        <a:rPr lang="en-US" sz="1200" dirty="0"/>
                        <a:t>Standard</a:t>
                      </a:r>
                    </a:p>
                  </a:txBody>
                  <a:tcPr/>
                </a:tc>
                <a:tc>
                  <a:txBody>
                    <a:bodyPr/>
                    <a:lstStyle/>
                    <a:p>
                      <a:r>
                        <a:rPr lang="en-US" sz="1200" dirty="0"/>
                        <a:t>Policies/Guidelines</a:t>
                      </a:r>
                    </a:p>
                  </a:txBody>
                  <a:tcPr/>
                </a:tc>
                <a:tc>
                  <a:txBody>
                    <a:bodyPr/>
                    <a:lstStyle/>
                    <a:p>
                      <a:r>
                        <a:rPr lang="en-US" sz="1200" dirty="0"/>
                        <a:t>Implementation</a:t>
                      </a:r>
                    </a:p>
                  </a:txBody>
                  <a:tcPr/>
                </a:tc>
                <a:extLst>
                  <a:ext uri="{0D108BD9-81ED-4DB2-BD59-A6C34878D82A}">
                    <a16:rowId xmlns:a16="http://schemas.microsoft.com/office/drawing/2014/main" val="1060375169"/>
                  </a:ext>
                </a:extLst>
              </a:tr>
              <a:tr h="322072">
                <a:tc>
                  <a:txBody>
                    <a:bodyPr/>
                    <a:lstStyle/>
                    <a:p>
                      <a:r>
                        <a:rPr lang="en-US" sz="1200" dirty="0"/>
                        <a:t>1</a:t>
                      </a:r>
                    </a:p>
                  </a:txBody>
                  <a:tcPr/>
                </a:tc>
                <a:tc>
                  <a:txBody>
                    <a:bodyPr/>
                    <a:lstStyle/>
                    <a:p>
                      <a:r>
                        <a:rPr lang="en-US" sz="1200" dirty="0"/>
                        <a:t>Systematic TB screening is provided for those at highest risk (key and vulnerable populations), including using Chest X-rays with or without computer-aided detection (currently recommended for people aged 15 years and older).</a:t>
                      </a:r>
                    </a:p>
                  </a:txBody>
                  <a:tcPr/>
                </a:tc>
                <a:tc>
                  <a:txBody>
                    <a:bodyPr/>
                    <a:lstStyle/>
                    <a:p>
                      <a:r>
                        <a:rPr lang="en-US" sz="1200" dirty="0"/>
                        <a:t>Yes</a:t>
                      </a:r>
                    </a:p>
                  </a:txBody>
                  <a:tcPr>
                    <a:solidFill>
                      <a:srgbClr val="00B050"/>
                    </a:solidFill>
                  </a:tcPr>
                </a:tc>
                <a:tc>
                  <a:txBody>
                    <a:bodyPr/>
                    <a:lstStyle/>
                    <a:p>
                      <a:r>
                        <a:rPr lang="en-US" sz="1200" dirty="0">
                          <a:solidFill>
                            <a:schemeClr val="bg1"/>
                          </a:solidFill>
                        </a:rPr>
                        <a:t>Implemented in some sites (&lt;50%)</a:t>
                      </a:r>
                    </a:p>
                  </a:txBody>
                  <a:tcPr>
                    <a:solidFill>
                      <a:srgbClr val="C00000"/>
                    </a:solidFill>
                  </a:tcPr>
                </a:tc>
                <a:extLst>
                  <a:ext uri="{0D108BD9-81ED-4DB2-BD59-A6C34878D82A}">
                    <a16:rowId xmlns:a16="http://schemas.microsoft.com/office/drawing/2014/main" val="1558520409"/>
                  </a:ext>
                </a:extLst>
              </a:tr>
              <a:tr h="322072">
                <a:tc>
                  <a:txBody>
                    <a:bodyPr/>
                    <a:lstStyle/>
                    <a:p>
                      <a:r>
                        <a:rPr lang="en-US" sz="1200" dirty="0"/>
                        <a:t>2</a:t>
                      </a:r>
                    </a:p>
                  </a:txBody>
                  <a:tcPr/>
                </a:tc>
                <a:tc>
                  <a:txBody>
                    <a:bodyPr/>
                    <a:lstStyle/>
                    <a:p>
                      <a:r>
                        <a:rPr lang="en-US" sz="1200" dirty="0"/>
                        <a:t>Multiyear plan to achieve universal use of rapid molecular assays as the initial test to diagnose TB for all people with presumptive TB, with implementation on track.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alibri" panose="020F0502020204030204"/>
                          <a:ea typeface="+mn-ea"/>
                          <a:cs typeface="+mn-cs"/>
                        </a:rPr>
                        <a:t>Implemented in some sites (&lt;50%)</a:t>
                      </a:r>
                      <a:endParaRPr kumimoji="0" lang="en-US" sz="12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a:solidFill>
                      <a:srgbClr val="C00000"/>
                    </a:solidFill>
                  </a:tcPr>
                </a:tc>
                <a:extLst>
                  <a:ext uri="{0D108BD9-81ED-4DB2-BD59-A6C34878D82A}">
                    <a16:rowId xmlns:a16="http://schemas.microsoft.com/office/drawing/2014/main" val="1255925431"/>
                  </a:ext>
                </a:extLst>
              </a:tr>
              <a:tr h="322072">
                <a:tc>
                  <a:txBody>
                    <a:bodyPr/>
                    <a:lstStyle/>
                    <a:p>
                      <a:r>
                        <a:rPr lang="en-US" sz="1200" dirty="0"/>
                        <a:t>3</a:t>
                      </a:r>
                    </a:p>
                  </a:txBody>
                  <a:tcPr/>
                </a:tc>
                <a:tc>
                  <a:txBody>
                    <a:bodyPr/>
                    <a:lstStyle/>
                    <a:p>
                      <a:r>
                        <a:rPr lang="en-US" sz="1200" dirty="0"/>
                        <a:t>All people with bacteriologically confirmed TB are tested for at least rifampicin resistance and for those with RR-TB further tests are conducted to rule out resistance to other drugs.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Implemented in many sites (50%-95%)</a:t>
                      </a:r>
                    </a:p>
                  </a:txBody>
                  <a:tcPr>
                    <a:solidFill>
                      <a:srgbClr val="FFFF00"/>
                    </a:solidFill>
                  </a:tcPr>
                </a:tc>
                <a:extLst>
                  <a:ext uri="{0D108BD9-81ED-4DB2-BD59-A6C34878D82A}">
                    <a16:rowId xmlns:a16="http://schemas.microsoft.com/office/drawing/2014/main" val="1299365209"/>
                  </a:ext>
                </a:extLst>
              </a:tr>
              <a:tr h="322072">
                <a:tc>
                  <a:txBody>
                    <a:bodyPr/>
                    <a:lstStyle/>
                    <a:p>
                      <a:r>
                        <a:rPr lang="en-US" sz="1200" dirty="0"/>
                        <a:t>4</a:t>
                      </a:r>
                    </a:p>
                  </a:txBody>
                  <a:tcPr/>
                </a:tc>
                <a:tc>
                  <a:txBody>
                    <a:bodyPr/>
                    <a:lstStyle/>
                    <a:p>
                      <a:r>
                        <a:rPr lang="en-US" sz="1200" dirty="0"/>
                        <a:t>TB diagnostic network operates efficiently to increase access to testing and includes specimen transportation, maintenance of equipment, connectivity solutions, biosafety, quality assurance and supply system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alibri" panose="020F0502020204030204"/>
                          <a:ea typeface="+mn-ea"/>
                          <a:cs typeface="+mn-cs"/>
                        </a:rPr>
                        <a:t>Implemented in some sites (&lt;50%)</a:t>
                      </a:r>
                    </a:p>
                  </a:txBody>
                  <a:tcPr>
                    <a:solidFill>
                      <a:srgbClr val="C00000"/>
                    </a:solidFill>
                  </a:tcPr>
                </a:tc>
                <a:extLst>
                  <a:ext uri="{0D108BD9-81ED-4DB2-BD59-A6C34878D82A}">
                    <a16:rowId xmlns:a16="http://schemas.microsoft.com/office/drawing/2014/main" val="1304583667"/>
                  </a:ext>
                </a:extLst>
              </a:tr>
              <a:tr h="322072">
                <a:tc>
                  <a:txBody>
                    <a:bodyPr/>
                    <a:lstStyle/>
                    <a:p>
                      <a:r>
                        <a:rPr lang="en-US" sz="1200" dirty="0"/>
                        <a:t>5</a:t>
                      </a:r>
                    </a:p>
                  </a:txBody>
                  <a:tcPr/>
                </a:tc>
                <a:tc>
                  <a:txBody>
                    <a:bodyPr/>
                    <a:lstStyle/>
                    <a:p>
                      <a:r>
                        <a:rPr lang="en-US" sz="1200" dirty="0"/>
                        <a:t>Child-friendly formulations, all-oral regimens for DR-TB, and 4-month regimen for non-severe, DS-TB are used for TB treatment in children.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00B050"/>
                    </a:solidFill>
                  </a:tcPr>
                </a:tc>
                <a:tc>
                  <a:txBody>
                    <a:bodyPr/>
                    <a:lstStyle/>
                    <a:p>
                      <a:r>
                        <a:rPr lang="en-US" sz="1200" dirty="0"/>
                        <a:t>Implemented countrywide (&gt;95%)</a:t>
                      </a:r>
                    </a:p>
                  </a:txBody>
                  <a:tcPr>
                    <a:solidFill>
                      <a:srgbClr val="00B050"/>
                    </a:solidFill>
                  </a:tcPr>
                </a:tc>
                <a:extLst>
                  <a:ext uri="{0D108BD9-81ED-4DB2-BD59-A6C34878D82A}">
                    <a16:rowId xmlns:a16="http://schemas.microsoft.com/office/drawing/2014/main" val="3170495659"/>
                  </a:ext>
                </a:extLst>
              </a:tr>
              <a:tr h="322072">
                <a:tc>
                  <a:txBody>
                    <a:bodyPr/>
                    <a:lstStyle/>
                    <a:p>
                      <a:r>
                        <a:rPr lang="en-US" sz="1200" dirty="0"/>
                        <a:t>6</a:t>
                      </a:r>
                    </a:p>
                  </a:txBody>
                  <a:tcPr/>
                </a:tc>
                <a:tc>
                  <a:txBody>
                    <a:bodyPr/>
                    <a:lstStyle/>
                    <a:p>
                      <a:r>
                        <a:rPr lang="en-US" sz="1200" dirty="0"/>
                        <a:t>People with DR-TB receive shorter, all-oral regimens or individualized longer treatment regimens as recommended by WHO and people-centered support to complete their treatment.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00B050"/>
                    </a:solidFill>
                  </a:tcPr>
                </a:tc>
                <a:tc>
                  <a:txBody>
                    <a:bodyPr/>
                    <a:lstStyle/>
                    <a:p>
                      <a:r>
                        <a:rPr lang="en-US" sz="1200" dirty="0"/>
                        <a:t>Implemented countrywide (&gt;95%)</a:t>
                      </a:r>
                    </a:p>
                  </a:txBody>
                  <a:tcPr>
                    <a:solidFill>
                      <a:srgbClr val="00B050"/>
                    </a:solidFill>
                  </a:tcPr>
                </a:tc>
                <a:extLst>
                  <a:ext uri="{0D108BD9-81ED-4DB2-BD59-A6C34878D82A}">
                    <a16:rowId xmlns:a16="http://schemas.microsoft.com/office/drawing/2014/main" val="574054714"/>
                  </a:ext>
                </a:extLst>
              </a:tr>
              <a:tr h="322072">
                <a:tc>
                  <a:txBody>
                    <a:bodyPr/>
                    <a:lstStyle/>
                    <a:p>
                      <a:r>
                        <a:rPr lang="en-US" sz="1200" dirty="0"/>
                        <a:t>7</a:t>
                      </a:r>
                    </a:p>
                  </a:txBody>
                  <a:tcPr/>
                </a:tc>
                <a:tc>
                  <a:txBody>
                    <a:bodyPr/>
                    <a:lstStyle/>
                    <a:p>
                      <a:r>
                        <a:rPr lang="en-US" sz="1200" dirty="0"/>
                        <a:t>TB preventive treatment (including shorter regimens) is available for all eligible people living with HIV (adults and children) and for all eligible household contacts of people with bacteriologically confirmed pulmonary 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Implemented in some sites (&lt;50%)</a:t>
                      </a:r>
                    </a:p>
                  </a:txBody>
                  <a:tcPr>
                    <a:solidFill>
                      <a:srgbClr val="C00000"/>
                    </a:solidFill>
                  </a:tcPr>
                </a:tc>
                <a:extLst>
                  <a:ext uri="{0D108BD9-81ED-4DB2-BD59-A6C34878D82A}">
                    <a16:rowId xmlns:a16="http://schemas.microsoft.com/office/drawing/2014/main" val="1421250023"/>
                  </a:ext>
                </a:extLst>
              </a:tr>
              <a:tr h="322072">
                <a:tc>
                  <a:txBody>
                    <a:bodyPr/>
                    <a:lstStyle/>
                    <a:p>
                      <a:r>
                        <a:rPr lang="en-US" sz="1200" dirty="0">
                          <a:solidFill>
                            <a:schemeClr val="tx1"/>
                          </a:solidFill>
                        </a:rPr>
                        <a:t>8</a:t>
                      </a:r>
                    </a:p>
                  </a:txBody>
                  <a:tcPr/>
                </a:tc>
                <a:tc>
                  <a:txBody>
                    <a:bodyPr/>
                    <a:lstStyle/>
                    <a:p>
                      <a:r>
                        <a:rPr lang="en-US" sz="1200" dirty="0">
                          <a:solidFill>
                            <a:schemeClr val="tx1"/>
                          </a:solidFill>
                        </a:rPr>
                        <a:t>All people living with HIV with active TB are started on ARV treatment early as per recommendations.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Yes</a:t>
                      </a:r>
                    </a:p>
                  </a:txBody>
                  <a:tcPr>
                    <a:solidFill>
                      <a:srgbClr val="00B050"/>
                    </a:solidFill>
                  </a:tcPr>
                </a:tc>
                <a:tc>
                  <a:txBody>
                    <a:bodyPr/>
                    <a:lstStyle/>
                    <a:p>
                      <a:r>
                        <a:rPr lang="en-US" sz="1200" dirty="0"/>
                        <a:t>Implemented countrywide (&gt;95%)</a:t>
                      </a:r>
                    </a:p>
                  </a:txBody>
                  <a:tcPr>
                    <a:solidFill>
                      <a:srgbClr val="00B050"/>
                    </a:solidFill>
                  </a:tcPr>
                </a:tc>
                <a:extLst>
                  <a:ext uri="{0D108BD9-81ED-4DB2-BD59-A6C34878D82A}">
                    <a16:rowId xmlns:a16="http://schemas.microsoft.com/office/drawing/2014/main" val="1810422461"/>
                  </a:ext>
                </a:extLst>
              </a:tr>
              <a:tr h="322072">
                <a:tc>
                  <a:txBody>
                    <a:bodyPr/>
                    <a:lstStyle/>
                    <a:p>
                      <a:r>
                        <a:rPr lang="en-US" sz="1200" dirty="0">
                          <a:solidFill>
                            <a:schemeClr val="tx1"/>
                          </a:solidFill>
                        </a:rPr>
                        <a:t>9</a:t>
                      </a:r>
                    </a:p>
                  </a:txBody>
                  <a:tcPr/>
                </a:tc>
                <a:tc>
                  <a:txBody>
                    <a:bodyPr/>
                    <a:lstStyle/>
                    <a:p>
                      <a:r>
                        <a:rPr lang="en-US" sz="1200" dirty="0">
                          <a:solidFill>
                            <a:schemeClr val="tx1"/>
                          </a:solidFill>
                        </a:rPr>
                        <a:t>Establish, progressively scale-up and maintain a comprehensive, real-time, digital case-based TB surveillance systems and ensure analysis and use of TB data for decision-making at all levels of TB services.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Implemented in some sites (&lt;50%)</a:t>
                      </a:r>
                    </a:p>
                  </a:txBody>
                  <a:tcPr>
                    <a:solidFill>
                      <a:srgbClr val="C00000"/>
                    </a:solidFill>
                  </a:tcPr>
                </a:tc>
                <a:extLst>
                  <a:ext uri="{0D108BD9-81ED-4DB2-BD59-A6C34878D82A}">
                    <a16:rowId xmlns:a16="http://schemas.microsoft.com/office/drawing/2014/main" val="1890898278"/>
                  </a:ext>
                </a:extLst>
              </a:tr>
              <a:tr h="322072">
                <a:tc>
                  <a:txBody>
                    <a:bodyPr/>
                    <a:lstStyle/>
                    <a:p>
                      <a:r>
                        <a:rPr lang="en-US" sz="1200" dirty="0">
                          <a:solidFill>
                            <a:schemeClr val="tx1"/>
                          </a:solidFill>
                        </a:rPr>
                        <a:t>10</a:t>
                      </a:r>
                    </a:p>
                  </a:txBody>
                  <a:tcPr/>
                </a:tc>
                <a:tc>
                  <a:txBody>
                    <a:bodyPr/>
                    <a:lstStyle/>
                    <a:p>
                      <a:r>
                        <a:rPr lang="en-US" sz="1200" dirty="0">
                          <a:solidFill>
                            <a:schemeClr val="tx1"/>
                          </a:solidFill>
                        </a:rPr>
                        <a:t>Prioritized interventions are informed by cascade analysis throughout the pathway of TB care, including for TB preventive treatment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Implemented in many sites (50%-95%)</a:t>
                      </a:r>
                    </a:p>
                  </a:txBody>
                  <a:tcPr>
                    <a:solidFill>
                      <a:srgbClr val="FFFF00"/>
                    </a:solidFill>
                  </a:tcPr>
                </a:tc>
                <a:extLst>
                  <a:ext uri="{0D108BD9-81ED-4DB2-BD59-A6C34878D82A}">
                    <a16:rowId xmlns:a16="http://schemas.microsoft.com/office/drawing/2014/main" val="4099051588"/>
                  </a:ext>
                </a:extLst>
              </a:tr>
              <a:tr h="322072">
                <a:tc>
                  <a:txBody>
                    <a:bodyPr/>
                    <a:lstStyle/>
                    <a:p>
                      <a:r>
                        <a:rPr lang="en-US" sz="1200" dirty="0"/>
                        <a:t>11</a:t>
                      </a:r>
                    </a:p>
                  </a:txBody>
                  <a:tcPr/>
                </a:tc>
                <a:tc>
                  <a:txBody>
                    <a:bodyPr/>
                    <a:lstStyle/>
                    <a:p>
                      <a:r>
                        <a:rPr lang="en-US" sz="1200" dirty="0"/>
                        <a:t>Engagement of private health care providers is on a scale commensurate with their role in the provision of TB services.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Implemented in some sites (&lt;50%)</a:t>
                      </a:r>
                    </a:p>
                  </a:txBody>
                  <a:tcPr>
                    <a:solidFill>
                      <a:srgbClr val="C00000"/>
                    </a:solidFill>
                  </a:tcPr>
                </a:tc>
                <a:extLst>
                  <a:ext uri="{0D108BD9-81ED-4DB2-BD59-A6C34878D82A}">
                    <a16:rowId xmlns:a16="http://schemas.microsoft.com/office/drawing/2014/main" val="4101136146"/>
                  </a:ext>
                </a:extLst>
              </a:tr>
              <a:tr h="322072">
                <a:tc>
                  <a:txBody>
                    <a:bodyPr/>
                    <a:lstStyle/>
                    <a:p>
                      <a:r>
                        <a:rPr lang="en-US" sz="1200" dirty="0"/>
                        <a:t>12</a:t>
                      </a:r>
                    </a:p>
                  </a:txBody>
                  <a:tcPr/>
                </a:tc>
                <a:tc>
                  <a:txBody>
                    <a:bodyPr/>
                    <a:lstStyle/>
                    <a:p>
                      <a:r>
                        <a:rPr lang="en-US" sz="1200" dirty="0"/>
                        <a:t>Decentralized, ambulatory, community- and home-based, people-centered services are provided across the continuum of TB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Yes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Implemented in many sites (50%-95%)</a:t>
                      </a:r>
                    </a:p>
                  </a:txBody>
                  <a:tcPr>
                    <a:solidFill>
                      <a:srgbClr val="FFFF00"/>
                    </a:solidFill>
                  </a:tcPr>
                </a:tc>
                <a:extLst>
                  <a:ext uri="{0D108BD9-81ED-4DB2-BD59-A6C34878D82A}">
                    <a16:rowId xmlns:a16="http://schemas.microsoft.com/office/drawing/2014/main" val="1951942988"/>
                  </a:ext>
                </a:extLst>
              </a:tr>
              <a:tr h="322072">
                <a:tc>
                  <a:txBody>
                    <a:bodyPr/>
                    <a:lstStyle/>
                    <a:p>
                      <a:r>
                        <a:rPr lang="en-US" sz="1200" dirty="0">
                          <a:solidFill>
                            <a:schemeClr val="tx1"/>
                          </a:solidFill>
                        </a:rPr>
                        <a:t>13</a:t>
                      </a:r>
                    </a:p>
                  </a:txBody>
                  <a:tcPr/>
                </a:tc>
                <a:tc>
                  <a:txBody>
                    <a:bodyPr/>
                    <a:lstStyle/>
                    <a:p>
                      <a:r>
                        <a:rPr lang="en-US" sz="1200" dirty="0">
                          <a:solidFill>
                            <a:schemeClr val="tx1"/>
                          </a:solidFill>
                        </a:rPr>
                        <a:t>All TB programming must be human rights-based, gender-responsive and informed by and respond to analysis of inequities; and include stigma and discrimination reduction activities for people with TB and TB-affected populations; legal literacy and access to justice activities; as well as support for community mobilization and advocacy and community-led monitoring for social accountability.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Yes</a:t>
                      </a:r>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Implemented in many sites (50%-95%)</a:t>
                      </a:r>
                    </a:p>
                  </a:txBody>
                  <a:tcPr>
                    <a:solidFill>
                      <a:srgbClr val="FFFF00"/>
                    </a:solidFill>
                  </a:tcPr>
                </a:tc>
                <a:extLst>
                  <a:ext uri="{0D108BD9-81ED-4DB2-BD59-A6C34878D82A}">
                    <a16:rowId xmlns:a16="http://schemas.microsoft.com/office/drawing/2014/main" val="3384877561"/>
                  </a:ext>
                </a:extLst>
              </a:tr>
            </a:tbl>
          </a:graphicData>
        </a:graphic>
      </p:graphicFrame>
    </p:spTree>
    <p:extLst>
      <p:ext uri="{BB962C8B-B14F-4D97-AF65-F5344CB8AC3E}">
        <p14:creationId xmlns:p14="http://schemas.microsoft.com/office/powerpoint/2010/main" val="1369443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048715-DF8F-6C29-69E0-1D837722CE80}"/>
              </a:ext>
            </a:extLst>
          </p:cNvPr>
          <p:cNvSpPr>
            <a:spLocks noGrp="1"/>
          </p:cNvSpPr>
          <p:nvPr>
            <p:ph type="sldNum" sz="quarter" idx="12"/>
          </p:nvPr>
        </p:nvSpPr>
        <p:spPr/>
        <p:txBody>
          <a:bodyPr/>
          <a:lstStyle/>
          <a:p>
            <a:fld id="{9E2BE927-25C7-4379-86F1-C17ED9D2A7F2}" type="slidenum">
              <a:rPr lang="en-US" smtClean="0"/>
              <a:pPr/>
              <a:t>13</a:t>
            </a:fld>
            <a:endParaRPr lang="en-US"/>
          </a:p>
        </p:txBody>
      </p:sp>
      <p:sp>
        <p:nvSpPr>
          <p:cNvPr id="7" name="Content Placeholder 6">
            <a:extLst>
              <a:ext uri="{FF2B5EF4-FFF2-40B4-BE49-F238E27FC236}">
                <a16:creationId xmlns:a16="http://schemas.microsoft.com/office/drawing/2014/main" id="{9FD065A0-DF17-7745-FBD9-4C3A94EFF906}"/>
              </a:ext>
            </a:extLst>
          </p:cNvPr>
          <p:cNvSpPr>
            <a:spLocks noGrp="1"/>
          </p:cNvSpPr>
          <p:nvPr>
            <p:ph sz="quarter" idx="18"/>
          </p:nvPr>
        </p:nvSpPr>
        <p:spPr/>
        <p:txBody>
          <a:bodyPr/>
          <a:lstStyle/>
          <a:p>
            <a:pPr marL="514350" indent="-514350">
              <a:buFont typeface="+mj-lt"/>
              <a:buAutoNum type="arabicPeriod"/>
            </a:pPr>
            <a:r>
              <a:rPr lang="en-US" dirty="0">
                <a:latin typeface="+mn-lt"/>
              </a:rPr>
              <a:t>Complete Essential Data Table (EDT) ready for country dialogue to focus discussions.</a:t>
            </a:r>
          </a:p>
          <a:p>
            <a:pPr marL="514350" indent="-514350">
              <a:buFont typeface="+mj-lt"/>
              <a:buAutoNum type="arabicPeriod"/>
            </a:pPr>
            <a:endParaRPr lang="en-US" dirty="0">
              <a:latin typeface="+mn-lt"/>
            </a:endParaRPr>
          </a:p>
          <a:p>
            <a:pPr marL="514350" indent="-514350">
              <a:buFont typeface="+mj-lt"/>
              <a:buAutoNum type="arabicPeriod"/>
            </a:pPr>
            <a:r>
              <a:rPr lang="en-US" dirty="0">
                <a:latin typeface="+mn-lt"/>
              </a:rPr>
              <a:t>Can gaps identified to be addressed before the country dialogue process?</a:t>
            </a:r>
          </a:p>
          <a:p>
            <a:pPr marL="514350" indent="-514350">
              <a:buFont typeface="+mj-lt"/>
              <a:buAutoNum type="arabicPeriod"/>
            </a:pPr>
            <a:endParaRPr lang="en-US" dirty="0">
              <a:latin typeface="+mn-lt"/>
            </a:endParaRPr>
          </a:p>
          <a:p>
            <a:pPr marL="514350" indent="-514350">
              <a:buFont typeface="+mj-lt"/>
              <a:buAutoNum type="arabicPeriod"/>
            </a:pPr>
            <a:r>
              <a:rPr lang="en-US" dirty="0">
                <a:latin typeface="+mn-lt"/>
              </a:rPr>
              <a:t>Can Technical Assistance needs identified (ahead of next funding cycle)? </a:t>
            </a:r>
          </a:p>
          <a:p>
            <a:pPr marL="514350" indent="-514350">
              <a:buFont typeface="+mj-lt"/>
              <a:buAutoNum type="arabicPeriod"/>
            </a:pPr>
            <a:endParaRPr lang="en-US" dirty="0">
              <a:latin typeface="+mn-lt"/>
            </a:endParaRPr>
          </a:p>
          <a:p>
            <a:pPr marL="514350" indent="-514350">
              <a:buFont typeface="+mj-lt"/>
              <a:buAutoNum type="arabicPeriod"/>
            </a:pPr>
            <a:r>
              <a:rPr lang="en-US" dirty="0">
                <a:latin typeface="+mn-lt"/>
              </a:rPr>
              <a:t>Articulate next steps to optimize the current grant which will be ending in 2023.</a:t>
            </a:r>
          </a:p>
          <a:p>
            <a:endParaRPr lang="en-US" dirty="0"/>
          </a:p>
        </p:txBody>
      </p:sp>
      <p:sp>
        <p:nvSpPr>
          <p:cNvPr id="5" name="Title 4">
            <a:extLst>
              <a:ext uri="{FF2B5EF4-FFF2-40B4-BE49-F238E27FC236}">
                <a16:creationId xmlns:a16="http://schemas.microsoft.com/office/drawing/2014/main" id="{807DD16B-7344-9B26-A2DC-EC6CFAE623BC}"/>
              </a:ext>
            </a:extLst>
          </p:cNvPr>
          <p:cNvSpPr>
            <a:spLocks noGrp="1"/>
          </p:cNvSpPr>
          <p:nvPr>
            <p:ph type="title"/>
          </p:nvPr>
        </p:nvSpPr>
        <p:spPr/>
        <p:txBody>
          <a:bodyPr/>
          <a:lstStyle/>
          <a:p>
            <a:r>
              <a:rPr lang="en-GB" dirty="0"/>
              <a:t>Potential approaches for addressing PE in GC7</a:t>
            </a:r>
            <a:endParaRPr lang="en-US" dirty="0"/>
          </a:p>
        </p:txBody>
      </p:sp>
      <p:sp>
        <p:nvSpPr>
          <p:cNvPr id="6" name="Text Placeholder 5">
            <a:extLst>
              <a:ext uri="{FF2B5EF4-FFF2-40B4-BE49-F238E27FC236}">
                <a16:creationId xmlns:a16="http://schemas.microsoft.com/office/drawing/2014/main" id="{794A56D7-B786-1D91-4C48-6B73F7AAFA6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267894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F1AADA-B67F-D0AE-E36E-8D35CA155510}"/>
              </a:ext>
            </a:extLst>
          </p:cNvPr>
          <p:cNvSpPr>
            <a:spLocks noGrp="1"/>
          </p:cNvSpPr>
          <p:nvPr>
            <p:ph type="sldNum" sz="quarter" idx="12"/>
          </p:nvPr>
        </p:nvSpPr>
        <p:spPr/>
        <p:txBody>
          <a:bodyPr/>
          <a:lstStyle/>
          <a:p>
            <a:fld id="{9E2BE927-25C7-4379-86F1-C17ED9D2A7F2}" type="slidenum">
              <a:rPr lang="en-US" smtClean="0"/>
              <a:t>14</a:t>
            </a:fld>
            <a:endParaRPr lang="en-US"/>
          </a:p>
        </p:txBody>
      </p:sp>
      <p:sp>
        <p:nvSpPr>
          <p:cNvPr id="3" name="Content Placeholder 2">
            <a:extLst>
              <a:ext uri="{FF2B5EF4-FFF2-40B4-BE49-F238E27FC236}">
                <a16:creationId xmlns:a16="http://schemas.microsoft.com/office/drawing/2014/main" id="{8E95F9D0-2D22-37B7-EDE9-D4F726F437F4}"/>
              </a:ext>
            </a:extLst>
          </p:cNvPr>
          <p:cNvSpPr>
            <a:spLocks noGrp="1"/>
          </p:cNvSpPr>
          <p:nvPr>
            <p:ph sz="quarter" idx="18"/>
          </p:nvPr>
        </p:nvSpPr>
        <p:spPr/>
        <p:txBody>
          <a:bodyPr/>
          <a:lstStyle/>
          <a:p>
            <a:pPr marL="342900" indent="-342900">
              <a:buFont typeface="+mj-lt"/>
              <a:buAutoNum type="arabicPeriod"/>
            </a:pPr>
            <a:r>
              <a:rPr lang="en-US" sz="2000" dirty="0">
                <a:solidFill>
                  <a:srgbClr val="252423"/>
                </a:solidFill>
                <a:effectLst/>
                <a:latin typeface="Arial" panose="020B0604020202020204" pitchFamily="34" charset="0"/>
                <a:ea typeface="Times New Roman" panose="02020603050405020304" pitchFamily="18" charset="0"/>
                <a:cs typeface="Arial" panose="020B0604020202020204" pitchFamily="34" charset="0"/>
              </a:rPr>
              <a:t>Given the current status (baseline assessment, national/international target), how would the country scale up in the next 3 years or to reach WHO/International recommended target for each of the Program Essentials?</a:t>
            </a:r>
          </a:p>
          <a:p>
            <a:pPr marL="342900" indent="-342900">
              <a:buFont typeface="+mj-lt"/>
              <a:buAutoNum type="arabicPeriod"/>
            </a:pPr>
            <a:r>
              <a:rPr lang="en-US" dirty="0">
                <a:solidFill>
                  <a:srgbClr val="252423"/>
                </a:solidFill>
                <a:latin typeface="Arial" panose="020B0604020202020204" pitchFamily="34" charset="0"/>
                <a:ea typeface="Times New Roman" panose="02020603050405020304" pitchFamily="18" charset="0"/>
                <a:cs typeface="Arial" panose="020B0604020202020204" pitchFamily="34" charset="0"/>
              </a:rPr>
              <a:t>What are</a:t>
            </a:r>
            <a:r>
              <a:rPr lang="en-US" sz="2000" dirty="0">
                <a:solidFill>
                  <a:srgbClr val="252423"/>
                </a:solidFill>
                <a:effectLst/>
                <a:latin typeface="Arial" panose="020B0604020202020204" pitchFamily="34" charset="0"/>
                <a:ea typeface="Times New Roman" panose="02020603050405020304" pitchFamily="18" charset="0"/>
                <a:cs typeface="Arial" panose="020B0604020202020204" pitchFamily="34" charset="0"/>
              </a:rPr>
              <a:t> the bottlenecks hindering the progressive scale up and how to overcome them in the next funding cycle.</a:t>
            </a:r>
          </a:p>
          <a:p>
            <a:pPr marL="342900" indent="-342900">
              <a:buFont typeface="+mj-lt"/>
              <a:buAutoNum type="arabicPeriod"/>
            </a:pPr>
            <a:r>
              <a:rPr lang="en-US" sz="2000" dirty="0">
                <a:solidFill>
                  <a:srgbClr val="252423"/>
                </a:solidFill>
                <a:effectLst/>
                <a:latin typeface="Arial" panose="020B0604020202020204" pitchFamily="34" charset="0"/>
                <a:ea typeface="Times New Roman" panose="02020603050405020304" pitchFamily="18" charset="0"/>
                <a:cs typeface="Arial" panose="020B0604020202020204" pitchFamily="34" charset="0"/>
              </a:rPr>
              <a:t>What are some of the </a:t>
            </a:r>
            <a:r>
              <a:rPr lang="en-US" dirty="0">
                <a:solidFill>
                  <a:srgbClr val="252423"/>
                </a:solidFill>
                <a:latin typeface="Arial" panose="020B0604020202020204" pitchFamily="34" charset="0"/>
                <a:ea typeface="Times New Roman" panose="02020603050405020304" pitchFamily="18" charset="0"/>
                <a:cs typeface="Arial" panose="020B0604020202020204" pitchFamily="34" charset="0"/>
              </a:rPr>
              <a:t>gap </a:t>
            </a:r>
            <a:r>
              <a:rPr lang="en-US" sz="2000" dirty="0">
                <a:solidFill>
                  <a:srgbClr val="252423"/>
                </a:solidFill>
                <a:effectLst/>
                <a:latin typeface="Arial" panose="020B0604020202020204" pitchFamily="34" charset="0"/>
                <a:ea typeface="Times New Roman" panose="02020603050405020304" pitchFamily="18" charset="0"/>
                <a:cs typeface="Arial" panose="020B0604020202020204" pitchFamily="34" charset="0"/>
              </a:rPr>
              <a:t>analyses/Technical Assistance that need to be undertaken ahead of the funding request development?</a:t>
            </a:r>
          </a:p>
          <a:p>
            <a:pPr marL="342900" indent="-342900">
              <a:buFont typeface="+mj-lt"/>
              <a:buAutoNum type="arabicPeriod"/>
            </a:pPr>
            <a:r>
              <a:rPr lang="en-US" sz="2000" dirty="0">
                <a:solidFill>
                  <a:srgbClr val="252423"/>
                </a:solidFill>
                <a:effectLst/>
                <a:latin typeface="Arial" panose="020B0604020202020204" pitchFamily="34" charset="0"/>
                <a:ea typeface="Times New Roman" panose="02020603050405020304" pitchFamily="18" charset="0"/>
                <a:cs typeface="Arial" panose="020B0604020202020204" pitchFamily="34" charset="0"/>
              </a:rPr>
              <a:t>How will Zambia ensure Program Essentials are equitably implemented to all relevant populations throughout the country? </a:t>
            </a:r>
          </a:p>
          <a:p>
            <a:pPr marL="342900" indent="-342900">
              <a:buFont typeface="+mj-lt"/>
              <a:buAutoNum type="arabicPeriod"/>
            </a:pPr>
            <a:r>
              <a:rPr lang="en-US" sz="2000" dirty="0">
                <a:solidFill>
                  <a:srgbClr val="252423"/>
                </a:solidFill>
                <a:effectLst/>
                <a:latin typeface="Arial" panose="020B0604020202020204" pitchFamily="34" charset="0"/>
                <a:ea typeface="Times New Roman" panose="02020603050405020304" pitchFamily="18" charset="0"/>
                <a:cs typeface="Arial" panose="020B0604020202020204" pitchFamily="34" charset="0"/>
              </a:rPr>
              <a:t>How would Zambia incorporate the Program Essential into routine activities (e.g., in supervision, training, registers, SOPs, updating guidelines)?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mj-lt"/>
              <a:buAutoNum type="arabicPeriod"/>
            </a:pPr>
            <a:r>
              <a:rPr lang="en-US" sz="2000" dirty="0">
                <a:solidFill>
                  <a:srgbClr val="252423"/>
                </a:solidFill>
                <a:effectLst/>
                <a:latin typeface="Arial" panose="020B0604020202020204" pitchFamily="34" charset="0"/>
                <a:ea typeface="Times New Roman" panose="02020603050405020304" pitchFamily="18" charset="0"/>
                <a:cs typeface="Arial" panose="020B0604020202020204" pitchFamily="34" charset="0"/>
              </a:rPr>
              <a:t>How can partners and other stakeholders support the implementation of the Program Essentials?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mj-lt"/>
              <a:buAutoNum type="arabicPeriod"/>
            </a:pPr>
            <a:r>
              <a:rPr lang="en-US" sz="2000" dirty="0">
                <a:solidFill>
                  <a:srgbClr val="252423"/>
                </a:solidFill>
                <a:effectLst/>
                <a:latin typeface="Arial" panose="020B0604020202020204" pitchFamily="34" charset="0"/>
                <a:ea typeface="Times New Roman" panose="02020603050405020304" pitchFamily="18" charset="0"/>
                <a:cs typeface="Arial" panose="020B0604020202020204" pitchFamily="34" charset="0"/>
              </a:rPr>
              <a:t>How will the TB Program Essentials be monitored?</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Title 3">
            <a:extLst>
              <a:ext uri="{FF2B5EF4-FFF2-40B4-BE49-F238E27FC236}">
                <a16:creationId xmlns:a16="http://schemas.microsoft.com/office/drawing/2014/main" id="{E9379E95-FDE9-AAAC-F488-91282623B4D4}"/>
              </a:ext>
            </a:extLst>
          </p:cNvPr>
          <p:cNvSpPr>
            <a:spLocks noGrp="1"/>
          </p:cNvSpPr>
          <p:nvPr>
            <p:ph type="title"/>
          </p:nvPr>
        </p:nvSpPr>
        <p:spPr/>
        <p:txBody>
          <a:bodyPr/>
          <a:lstStyle/>
          <a:p>
            <a:r>
              <a:rPr lang="en-GB" dirty="0"/>
              <a:t>Questions to consider for the PE activities within GC7</a:t>
            </a:r>
            <a:endParaRPr lang="en-US" dirty="0"/>
          </a:p>
        </p:txBody>
      </p:sp>
    </p:spTree>
    <p:extLst>
      <p:ext uri="{BB962C8B-B14F-4D97-AF65-F5344CB8AC3E}">
        <p14:creationId xmlns:p14="http://schemas.microsoft.com/office/powerpoint/2010/main" val="3209383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6AB464-67B7-48A3-AAB3-52E20B60D636}"/>
              </a:ext>
            </a:extLst>
          </p:cNvPr>
          <p:cNvSpPr>
            <a:spLocks noGrp="1"/>
          </p:cNvSpPr>
          <p:nvPr>
            <p:ph type="sldNum" sz="quarter" idx="12"/>
          </p:nvPr>
        </p:nvSpPr>
        <p:spPr/>
        <p:txBody>
          <a:bodyPr/>
          <a:lstStyle/>
          <a:p>
            <a:fld id="{9E2BE927-25C7-4379-86F1-C17ED9D2A7F2}" type="slidenum">
              <a:rPr lang="en-US" smtClean="0"/>
              <a:t>15</a:t>
            </a:fld>
            <a:endParaRPr lang="en-US"/>
          </a:p>
        </p:txBody>
      </p:sp>
      <p:sp>
        <p:nvSpPr>
          <p:cNvPr id="5" name="Rectangle 4">
            <a:extLst>
              <a:ext uri="{FF2B5EF4-FFF2-40B4-BE49-F238E27FC236}">
                <a16:creationId xmlns:a16="http://schemas.microsoft.com/office/drawing/2014/main" id="{2FD88AA6-F640-477A-A9B2-FC3DC16AA1EB}"/>
              </a:ext>
            </a:extLst>
          </p:cNvPr>
          <p:cNvSpPr/>
          <p:nvPr/>
        </p:nvSpPr>
        <p:spPr>
          <a:xfrm>
            <a:off x="0" y="2552697"/>
            <a:ext cx="12192000" cy="1382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A25E16A-9915-4020-82C1-4623DB8E175D}"/>
              </a:ext>
            </a:extLst>
          </p:cNvPr>
          <p:cNvSpPr/>
          <p:nvPr/>
        </p:nvSpPr>
        <p:spPr>
          <a:xfrm>
            <a:off x="304800" y="2786740"/>
            <a:ext cx="914400" cy="914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j-lt"/>
            </a:endParaRPr>
          </a:p>
        </p:txBody>
      </p:sp>
      <p:sp>
        <p:nvSpPr>
          <p:cNvPr id="7" name="Rectangle 6">
            <a:extLst>
              <a:ext uri="{FF2B5EF4-FFF2-40B4-BE49-F238E27FC236}">
                <a16:creationId xmlns:a16="http://schemas.microsoft.com/office/drawing/2014/main" id="{095970A6-E7D2-4875-B98B-4D5E2AB94606}"/>
              </a:ext>
            </a:extLst>
          </p:cNvPr>
          <p:cNvSpPr/>
          <p:nvPr/>
        </p:nvSpPr>
        <p:spPr>
          <a:xfrm>
            <a:off x="1404257" y="2884712"/>
            <a:ext cx="7981043" cy="71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mj-lt"/>
                <a:ea typeface="Calibri" panose="020F0502020204030204" pitchFamily="34" charset="0"/>
                <a:cs typeface="Times New Roman" panose="02020603050405020304" pitchFamily="18" charset="0"/>
              </a:rPr>
              <a:t>Modular Framework: TB </a:t>
            </a:r>
          </a:p>
        </p:txBody>
      </p:sp>
    </p:spTree>
    <p:extLst>
      <p:ext uri="{BB962C8B-B14F-4D97-AF65-F5344CB8AC3E}">
        <p14:creationId xmlns:p14="http://schemas.microsoft.com/office/powerpoint/2010/main" val="2307972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79D30-C2C5-F1A9-30A0-2D1609BEDB24}"/>
              </a:ext>
            </a:extLst>
          </p:cNvPr>
          <p:cNvSpPr>
            <a:spLocks noGrp="1"/>
          </p:cNvSpPr>
          <p:nvPr>
            <p:ph type="sldNum" sz="quarter" idx="12"/>
          </p:nvPr>
        </p:nvSpPr>
        <p:spPr/>
        <p:txBody>
          <a:bodyPr/>
          <a:lstStyle/>
          <a:p>
            <a:fld id="{9E2BE927-25C7-4379-86F1-C17ED9D2A7F2}" type="slidenum">
              <a:rPr lang="en-US" smtClean="0"/>
              <a:pPr/>
              <a:t>16</a:t>
            </a:fld>
            <a:endParaRPr lang="en-US"/>
          </a:p>
        </p:txBody>
      </p:sp>
      <p:sp>
        <p:nvSpPr>
          <p:cNvPr id="3" name="Title 2">
            <a:extLst>
              <a:ext uri="{FF2B5EF4-FFF2-40B4-BE49-F238E27FC236}">
                <a16:creationId xmlns:a16="http://schemas.microsoft.com/office/drawing/2014/main" id="{836032CB-3EF6-E065-1CBC-B8FD384080A5}"/>
              </a:ext>
            </a:extLst>
          </p:cNvPr>
          <p:cNvSpPr>
            <a:spLocks noGrp="1"/>
          </p:cNvSpPr>
          <p:nvPr>
            <p:ph type="title"/>
          </p:nvPr>
        </p:nvSpPr>
        <p:spPr>
          <a:xfrm>
            <a:off x="360000" y="270001"/>
            <a:ext cx="11471638" cy="468000"/>
          </a:xfrm>
        </p:spPr>
        <p:txBody>
          <a:bodyPr/>
          <a:lstStyle/>
          <a:p>
            <a:r>
              <a:rPr lang="en-US"/>
              <a:t>TB Modules</a:t>
            </a:r>
            <a:br>
              <a:rPr lang="en-US"/>
            </a:br>
            <a:r>
              <a:rPr lang="en-US"/>
              <a:t>Allocation Periods 2020-2022 and 2023-2025</a:t>
            </a:r>
          </a:p>
        </p:txBody>
      </p:sp>
      <p:sp>
        <p:nvSpPr>
          <p:cNvPr id="8" name="TextBox 7">
            <a:extLst>
              <a:ext uri="{FF2B5EF4-FFF2-40B4-BE49-F238E27FC236}">
                <a16:creationId xmlns:a16="http://schemas.microsoft.com/office/drawing/2014/main" id="{18697BEC-0B86-A548-15B7-C371408DD316}"/>
              </a:ext>
            </a:extLst>
          </p:cNvPr>
          <p:cNvSpPr txBox="1"/>
          <p:nvPr/>
        </p:nvSpPr>
        <p:spPr>
          <a:xfrm>
            <a:off x="360000" y="2583925"/>
            <a:ext cx="4334256" cy="3419856"/>
          </a:xfrm>
          <a:prstGeom prst="rect">
            <a:avLst/>
          </a:prstGeom>
          <a:noFill/>
          <a:ln w="28575">
            <a:solidFill>
              <a:schemeClr val="bg2"/>
            </a:solidFill>
          </a:ln>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15" name="TextBox 14">
            <a:extLst>
              <a:ext uri="{FF2B5EF4-FFF2-40B4-BE49-F238E27FC236}">
                <a16:creationId xmlns:a16="http://schemas.microsoft.com/office/drawing/2014/main" id="{EF164ACC-EFB8-C1F1-1CA4-F541FC281254}"/>
              </a:ext>
            </a:extLst>
          </p:cNvPr>
          <p:cNvSpPr txBox="1"/>
          <p:nvPr/>
        </p:nvSpPr>
        <p:spPr>
          <a:xfrm>
            <a:off x="544467" y="2627552"/>
            <a:ext cx="3971925" cy="2339102"/>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US"/>
              <a:t>TB Care and Prevention.</a:t>
            </a:r>
          </a:p>
          <a:p>
            <a:pPr marL="285750" indent="-285750">
              <a:spcAft>
                <a:spcPts val="600"/>
              </a:spcAft>
              <a:buFont typeface="Arial" panose="020B0604020202020204" pitchFamily="34" charset="0"/>
              <a:buChar char="•"/>
            </a:pPr>
            <a:r>
              <a:rPr lang="en-US"/>
              <a:t>TB/HIV.</a:t>
            </a:r>
            <a:endParaRPr lang="en-US">
              <a:cs typeface="Arial"/>
            </a:endParaRPr>
          </a:p>
          <a:p>
            <a:pPr marL="285750" indent="-285750">
              <a:spcAft>
                <a:spcPts val="600"/>
              </a:spcAft>
              <a:buFont typeface="Arial" panose="020B0604020202020204" pitchFamily="34" charset="0"/>
              <a:buChar char="•"/>
            </a:pPr>
            <a:r>
              <a:rPr lang="en-US"/>
              <a:t>Multidrug-resistant (MDR) TB.</a:t>
            </a:r>
            <a:endParaRPr lang="en-US">
              <a:cs typeface="Arial"/>
            </a:endParaRPr>
          </a:p>
          <a:p>
            <a:pPr marL="285750" indent="-285750">
              <a:spcAft>
                <a:spcPts val="600"/>
              </a:spcAft>
              <a:buFont typeface="Arial" panose="020B0604020202020204" pitchFamily="34" charset="0"/>
              <a:buChar char="•"/>
            </a:pPr>
            <a:r>
              <a:rPr lang="en-US"/>
              <a:t>Removing human rights and gender related barriers to TB services.</a:t>
            </a:r>
            <a:endParaRPr lang="en-US">
              <a:cs typeface="Arial"/>
            </a:endParaRPr>
          </a:p>
          <a:p>
            <a:pPr>
              <a:spcAft>
                <a:spcPts val="600"/>
              </a:spcAft>
            </a:pPr>
            <a:endParaRPr lang="en-US">
              <a:cs typeface="Arial"/>
            </a:endParaRPr>
          </a:p>
        </p:txBody>
      </p:sp>
      <p:sp>
        <p:nvSpPr>
          <p:cNvPr id="4" name="Title 4">
            <a:extLst>
              <a:ext uri="{FF2B5EF4-FFF2-40B4-BE49-F238E27FC236}">
                <a16:creationId xmlns:a16="http://schemas.microsoft.com/office/drawing/2014/main" id="{DFDF6B32-A514-AAF7-1847-FB7691E706B8}"/>
              </a:ext>
            </a:extLst>
          </p:cNvPr>
          <p:cNvSpPr txBox="1">
            <a:spLocks/>
          </p:cNvSpPr>
          <p:nvPr/>
        </p:nvSpPr>
        <p:spPr>
          <a:xfrm>
            <a:off x="360002" y="1511360"/>
            <a:ext cx="4334256" cy="1085263"/>
          </a:xfrm>
          <a:prstGeom prst="rect">
            <a:avLst/>
          </a:prstGeom>
          <a:solidFill>
            <a:schemeClr val="bg2"/>
          </a:solidFill>
          <a:ln w="28575">
            <a:solidFill>
              <a:schemeClr val="bg2"/>
            </a:solidFill>
          </a:ln>
        </p:spPr>
        <p:txBody>
          <a:bodyPr vert="horz" lIns="0" tIns="0" rIns="0" bIns="0" rtlCol="0" anchor="ctr"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defRPr/>
            </a:pPr>
            <a:endParaRPr lang="en-US" sz="2800">
              <a:solidFill>
                <a:schemeClr val="bg1"/>
              </a:solidFill>
            </a:endParaRPr>
          </a:p>
          <a:p>
            <a:pPr algn="ctr">
              <a:defRPr/>
            </a:pPr>
            <a:endParaRPr lang="en-US" sz="280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2400" b="1" kern="0">
                <a:solidFill>
                  <a:srgbClr val="000000"/>
                </a:solidFill>
                <a:latin typeface="Arial Black"/>
                <a:ea typeface="굴림"/>
                <a:cs typeface="+mn-cs"/>
              </a:rPr>
              <a:t>2020-2022</a:t>
            </a:r>
            <a:r>
              <a:rPr kumimoji="0" lang="en-US" altLang="ko-KR" sz="2400" b="1" i="0" u="none" strike="noStrike" kern="0" cap="none" spc="0" normalizeH="0" baseline="0" noProof="0">
                <a:ln>
                  <a:noFill/>
                </a:ln>
                <a:solidFill>
                  <a:srgbClr val="000000"/>
                </a:solidFill>
                <a:effectLst/>
                <a:uLnTx/>
                <a:uFillTx/>
                <a:latin typeface="Arial Black"/>
                <a:ea typeface="굴림"/>
                <a:cs typeface="+mn-cs"/>
              </a:rPr>
              <a:t> TB Modules</a:t>
            </a:r>
            <a:endParaRPr lang="en-US" altLang="ko-KR" sz="2400" b="1" i="0" u="none" strike="noStrike" kern="0" cap="none" spc="0" normalizeH="0" baseline="0" noProof="0">
              <a:ln>
                <a:noFill/>
              </a:ln>
              <a:solidFill>
                <a:srgbClr val="000000"/>
              </a:solidFill>
              <a:effectLst/>
              <a:uLnTx/>
              <a:uFillTx/>
              <a:latin typeface="Arial Black"/>
              <a:ea typeface="굴림"/>
              <a:cs typeface="+mn-cs"/>
            </a:endParaRPr>
          </a:p>
          <a:p>
            <a:pPr algn="ctr">
              <a:defRPr/>
            </a:pPr>
            <a:endParaRPr lang="en-US" sz="2400">
              <a:solidFill>
                <a:schemeClr val="bg1"/>
              </a:solidFill>
            </a:endParaRPr>
          </a:p>
          <a:p>
            <a:pPr algn="ctr">
              <a:defRPr/>
            </a:pPr>
            <a:endParaRPr lang="en-US" sz="2400">
              <a:solidFill>
                <a:schemeClr val="bg1"/>
              </a:solidFill>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Black"/>
              <a:ea typeface="+mj-ea"/>
              <a:cs typeface="+mj-cs"/>
            </a:endParaRPr>
          </a:p>
        </p:txBody>
      </p:sp>
      <p:sp>
        <p:nvSpPr>
          <p:cNvPr id="11" name="TextBox 10">
            <a:extLst>
              <a:ext uri="{FF2B5EF4-FFF2-40B4-BE49-F238E27FC236}">
                <a16:creationId xmlns:a16="http://schemas.microsoft.com/office/drawing/2014/main" id="{B116A9AB-020A-4FDC-7163-D4047D5D614F}"/>
              </a:ext>
            </a:extLst>
          </p:cNvPr>
          <p:cNvSpPr txBox="1"/>
          <p:nvPr/>
        </p:nvSpPr>
        <p:spPr>
          <a:xfrm>
            <a:off x="7499991" y="2586730"/>
            <a:ext cx="4331647" cy="3416320"/>
          </a:xfrm>
          <a:prstGeom prst="rect">
            <a:avLst/>
          </a:prstGeom>
          <a:noFill/>
          <a:ln w="28575">
            <a:solidFill>
              <a:srgbClr val="D1D3D4"/>
            </a:solidFill>
          </a:ln>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17" name="TextBox 16">
            <a:extLst>
              <a:ext uri="{FF2B5EF4-FFF2-40B4-BE49-F238E27FC236}">
                <a16:creationId xmlns:a16="http://schemas.microsoft.com/office/drawing/2014/main" id="{7CCAEE9C-C410-B1C0-D8BB-C773C57224CA}"/>
              </a:ext>
            </a:extLst>
          </p:cNvPr>
          <p:cNvSpPr txBox="1"/>
          <p:nvPr/>
        </p:nvSpPr>
        <p:spPr>
          <a:xfrm>
            <a:off x="7639210" y="2611669"/>
            <a:ext cx="4062411" cy="3323987"/>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a:t>TB diagnosis, treatment and care.</a:t>
            </a:r>
          </a:p>
          <a:p>
            <a:pPr marL="285750" indent="-285750">
              <a:spcAft>
                <a:spcPts val="600"/>
              </a:spcAft>
              <a:buFont typeface="Arial" panose="020B0604020202020204" pitchFamily="34" charset="0"/>
              <a:buChar char="•"/>
            </a:pPr>
            <a:r>
              <a:rPr lang="en-US"/>
              <a:t>Drug-resistant (DR-TB) diagnosis, treatment and care. </a:t>
            </a:r>
          </a:p>
          <a:p>
            <a:pPr marL="285750" indent="-285750">
              <a:spcAft>
                <a:spcPts val="600"/>
              </a:spcAft>
              <a:buFont typeface="Arial" panose="020B0604020202020204" pitchFamily="34" charset="0"/>
              <a:buChar char="•"/>
            </a:pPr>
            <a:r>
              <a:rPr lang="en-US"/>
              <a:t>TB/HIV. </a:t>
            </a:r>
          </a:p>
          <a:p>
            <a:pPr marL="285750" indent="-285750">
              <a:spcAft>
                <a:spcPts val="600"/>
              </a:spcAft>
              <a:buFont typeface="Arial" panose="020B0604020202020204" pitchFamily="34" charset="0"/>
              <a:buChar char="•"/>
            </a:pPr>
            <a:r>
              <a:rPr lang="en-US"/>
              <a:t>TB/DR-TB Prevention. </a:t>
            </a:r>
          </a:p>
          <a:p>
            <a:pPr marL="285750" indent="-285750">
              <a:spcAft>
                <a:spcPts val="600"/>
              </a:spcAft>
              <a:buFont typeface="Arial" panose="020B0604020202020204" pitchFamily="34" charset="0"/>
              <a:buChar char="•"/>
            </a:pPr>
            <a:r>
              <a:rPr lang="en-US"/>
              <a:t>Key and vulnerable populations.</a:t>
            </a:r>
          </a:p>
          <a:p>
            <a:pPr marL="285750" indent="-285750">
              <a:spcAft>
                <a:spcPts val="600"/>
              </a:spcAft>
              <a:buFont typeface="Arial" panose="020B0604020202020204" pitchFamily="34" charset="0"/>
              <a:buChar char="•"/>
            </a:pPr>
            <a:r>
              <a:rPr lang="en-US"/>
              <a:t>Collaboration with other providers and sectors.</a:t>
            </a:r>
          </a:p>
          <a:p>
            <a:pPr marL="285750" indent="-285750">
              <a:spcAft>
                <a:spcPts val="600"/>
              </a:spcAft>
              <a:buFont typeface="Arial" panose="020B0604020202020204" pitchFamily="34" charset="0"/>
              <a:buChar char="•"/>
            </a:pPr>
            <a:r>
              <a:rPr lang="en-US"/>
              <a:t>Removing human and gender related barriers to TB services.</a:t>
            </a:r>
          </a:p>
        </p:txBody>
      </p:sp>
      <p:sp>
        <p:nvSpPr>
          <p:cNvPr id="7" name="Title 4">
            <a:extLst>
              <a:ext uri="{FF2B5EF4-FFF2-40B4-BE49-F238E27FC236}">
                <a16:creationId xmlns:a16="http://schemas.microsoft.com/office/drawing/2014/main" id="{9F258509-67D6-AEC7-D741-5D1CFA5793A0}"/>
              </a:ext>
            </a:extLst>
          </p:cNvPr>
          <p:cNvSpPr txBox="1">
            <a:spLocks/>
          </p:cNvSpPr>
          <p:nvPr/>
        </p:nvSpPr>
        <p:spPr>
          <a:xfrm>
            <a:off x="7499991" y="1512090"/>
            <a:ext cx="4331647" cy="1085263"/>
          </a:xfrm>
          <a:prstGeom prst="rect">
            <a:avLst/>
          </a:prstGeom>
          <a:solidFill>
            <a:schemeClr val="bg2"/>
          </a:solidFill>
          <a:ln w="28575">
            <a:solidFill>
              <a:srgbClr val="D1D3D4"/>
            </a:solidFill>
          </a:ln>
        </p:spPr>
        <p:txBody>
          <a:bodyPr vert="horz" lIns="0" tIns="0" rIns="0" bIns="0" rtlCol="0" anchor="ctr"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defRPr/>
            </a:pPr>
            <a:endParaRPr lang="en-US" sz="2800">
              <a:solidFill>
                <a:schemeClr val="bg1"/>
              </a:solidFill>
            </a:endParaRPr>
          </a:p>
          <a:p>
            <a:pPr algn="ctr">
              <a:defRPr/>
            </a:pPr>
            <a:endParaRPr lang="en-US" sz="280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0" cap="none" spc="0" normalizeH="0" baseline="0" noProof="0">
                <a:ln>
                  <a:noFill/>
                </a:ln>
                <a:solidFill>
                  <a:srgbClr val="000000"/>
                </a:solidFill>
                <a:effectLst/>
                <a:uLnTx/>
                <a:uFillTx/>
                <a:latin typeface="Arial Black"/>
                <a:ea typeface="굴림"/>
                <a:cs typeface="+mn-cs"/>
              </a:rPr>
              <a:t>2023-2025 TB Modules</a:t>
            </a:r>
          </a:p>
          <a:p>
            <a:pPr algn="ctr">
              <a:defRPr/>
            </a:pPr>
            <a:endParaRPr lang="en-US" sz="2400">
              <a:solidFill>
                <a:schemeClr val="bg1"/>
              </a:solidFill>
            </a:endParaRPr>
          </a:p>
          <a:p>
            <a:pPr algn="ctr">
              <a:defRPr/>
            </a:pPr>
            <a:endParaRPr lang="en-US" sz="2400">
              <a:solidFill>
                <a:schemeClr val="bg1"/>
              </a:solidFill>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Black"/>
              <a:ea typeface="+mj-ea"/>
              <a:cs typeface="+mj-cs"/>
            </a:endParaRPr>
          </a:p>
        </p:txBody>
      </p:sp>
      <p:sp>
        <p:nvSpPr>
          <p:cNvPr id="5" name="Arrow: Striped Right 4">
            <a:extLst>
              <a:ext uri="{FF2B5EF4-FFF2-40B4-BE49-F238E27FC236}">
                <a16:creationId xmlns:a16="http://schemas.microsoft.com/office/drawing/2014/main" id="{805EAFB4-E216-357A-6D3F-76B241469B57}"/>
              </a:ext>
            </a:extLst>
          </p:cNvPr>
          <p:cNvSpPr/>
          <p:nvPr/>
        </p:nvSpPr>
        <p:spPr>
          <a:xfrm>
            <a:off x="5507949" y="3048628"/>
            <a:ext cx="1178350" cy="1417885"/>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8759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B8967B-0D2A-4DD7-9E1E-F8E50414A5C7}"/>
              </a:ext>
            </a:extLst>
          </p:cNvPr>
          <p:cNvSpPr>
            <a:spLocks noGrp="1"/>
          </p:cNvSpPr>
          <p:nvPr>
            <p:ph idx="1"/>
          </p:nvPr>
        </p:nvSpPr>
        <p:spPr>
          <a:xfrm>
            <a:off x="360000" y="212725"/>
            <a:ext cx="11298600" cy="5688125"/>
          </a:xfrm>
        </p:spPr>
        <p:txBody>
          <a:bodyPr/>
          <a:lstStyle/>
          <a:p>
            <a:r>
              <a:rPr lang="en-US" sz="2800"/>
              <a:t>TB Modules and Interventions</a:t>
            </a:r>
          </a:p>
          <a:p>
            <a:r>
              <a:rPr lang="en-US" sz="2800">
                <a:latin typeface="+mn-lt"/>
              </a:rPr>
              <a:t>Allocation Period 2023-2025 </a:t>
            </a:r>
          </a:p>
        </p:txBody>
      </p:sp>
      <p:sp>
        <p:nvSpPr>
          <p:cNvPr id="3" name="Slide Number Placeholder 2">
            <a:extLst>
              <a:ext uri="{FF2B5EF4-FFF2-40B4-BE49-F238E27FC236}">
                <a16:creationId xmlns:a16="http://schemas.microsoft.com/office/drawing/2014/main" id="{4452DB34-1231-4037-A284-D31DA064C8B7}"/>
              </a:ext>
            </a:extLst>
          </p:cNvPr>
          <p:cNvSpPr>
            <a:spLocks noGrp="1"/>
          </p:cNvSpPr>
          <p:nvPr>
            <p:ph type="sldNum" sz="quarter" idx="12"/>
          </p:nvPr>
        </p:nvSpPr>
        <p:spPr/>
        <p:txBody>
          <a:bodyPr/>
          <a:lstStyle/>
          <a:p>
            <a:fld id="{9E2BE927-25C7-4379-86F1-C17ED9D2A7F2}" type="slidenum">
              <a:rPr lang="en-GB"/>
              <a:t>17</a:t>
            </a:fld>
            <a:endParaRPr lang="en-GB"/>
          </a:p>
        </p:txBody>
      </p:sp>
      <p:sp>
        <p:nvSpPr>
          <p:cNvPr id="6" name="Title 4">
            <a:extLst>
              <a:ext uri="{FF2B5EF4-FFF2-40B4-BE49-F238E27FC236}">
                <a16:creationId xmlns:a16="http://schemas.microsoft.com/office/drawing/2014/main" id="{DC0BF98D-A90E-606C-091B-D9488B81A73F}"/>
              </a:ext>
            </a:extLst>
          </p:cNvPr>
          <p:cNvSpPr txBox="1">
            <a:spLocks/>
          </p:cNvSpPr>
          <p:nvPr/>
        </p:nvSpPr>
        <p:spPr>
          <a:xfrm>
            <a:off x="6620144" y="1156913"/>
            <a:ext cx="5091448" cy="683513"/>
          </a:xfrm>
          <a:prstGeom prst="rect">
            <a:avLst/>
          </a:prstGeom>
          <a:solidFill>
            <a:schemeClr val="accent2"/>
          </a:solidFill>
          <a:ln w="28575">
            <a:solidFill>
              <a:schemeClr val="accent2"/>
            </a:solidFill>
          </a:ln>
        </p:spPr>
        <p:txBody>
          <a:bodyPr vert="horz" lIns="0" tIns="0" rIns="0" bIns="0" rtlCol="0" anchor="ctr"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Arial Black"/>
                <a:ea typeface="+mj-ea"/>
                <a:cs typeface="+mj-cs"/>
              </a:rPr>
              <a:t>New modules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Arial Black"/>
                <a:ea typeface="+mj-ea"/>
                <a:cs typeface="+mj-cs"/>
              </a:rPr>
              <a:t>(new/recategorized interventions)</a:t>
            </a:r>
          </a:p>
        </p:txBody>
      </p:sp>
      <p:sp>
        <p:nvSpPr>
          <p:cNvPr id="7" name="Title 4">
            <a:extLst>
              <a:ext uri="{FF2B5EF4-FFF2-40B4-BE49-F238E27FC236}">
                <a16:creationId xmlns:a16="http://schemas.microsoft.com/office/drawing/2014/main" id="{FE08687D-8ED9-D58B-F901-1ECEF00B3595}"/>
              </a:ext>
            </a:extLst>
          </p:cNvPr>
          <p:cNvSpPr txBox="1">
            <a:spLocks/>
          </p:cNvSpPr>
          <p:nvPr/>
        </p:nvSpPr>
        <p:spPr>
          <a:xfrm>
            <a:off x="360000" y="1167048"/>
            <a:ext cx="6074817" cy="673378"/>
          </a:xfrm>
          <a:prstGeom prst="rect">
            <a:avLst/>
          </a:prstGeom>
          <a:solidFill>
            <a:schemeClr val="accent2"/>
          </a:solidFill>
          <a:ln w="28575">
            <a:solidFill>
              <a:schemeClr val="accent2"/>
            </a:solidFill>
          </a:ln>
        </p:spPr>
        <p:txBody>
          <a:bodyPr vert="horz" lIns="0" tIns="0" rIns="0" bIns="0" rtlCol="0" anchor="ctr"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Arial Black"/>
                <a:ea typeface="+mj-ea"/>
                <a:cs typeface="+mj-cs"/>
              </a:rPr>
              <a:t>Revised modules/interventions</a:t>
            </a:r>
          </a:p>
        </p:txBody>
      </p:sp>
      <p:sp>
        <p:nvSpPr>
          <p:cNvPr id="8" name="TextBox 7">
            <a:extLst>
              <a:ext uri="{FF2B5EF4-FFF2-40B4-BE49-F238E27FC236}">
                <a16:creationId xmlns:a16="http://schemas.microsoft.com/office/drawing/2014/main" id="{1822B08E-506B-D180-8386-FE62C7DE9F08}"/>
              </a:ext>
            </a:extLst>
          </p:cNvPr>
          <p:cNvSpPr txBox="1"/>
          <p:nvPr/>
        </p:nvSpPr>
        <p:spPr>
          <a:xfrm>
            <a:off x="370688" y="1840426"/>
            <a:ext cx="6063277" cy="4480560"/>
          </a:xfrm>
          <a:prstGeom prst="rect">
            <a:avLst/>
          </a:prstGeom>
          <a:noFill/>
          <a:ln w="28575">
            <a:solidFill>
              <a:schemeClr val="accent2"/>
            </a:solidFill>
          </a:ln>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9" name="TextBox 8">
            <a:extLst>
              <a:ext uri="{FF2B5EF4-FFF2-40B4-BE49-F238E27FC236}">
                <a16:creationId xmlns:a16="http://schemas.microsoft.com/office/drawing/2014/main" id="{888FDD4B-61DF-429E-135B-AC5FE101DD86}"/>
              </a:ext>
            </a:extLst>
          </p:cNvPr>
          <p:cNvSpPr txBox="1"/>
          <p:nvPr/>
        </p:nvSpPr>
        <p:spPr>
          <a:xfrm>
            <a:off x="6617616" y="1835117"/>
            <a:ext cx="5091448" cy="4480560"/>
          </a:xfrm>
          <a:prstGeom prst="rect">
            <a:avLst/>
          </a:prstGeom>
          <a:noFill/>
          <a:ln w="28575">
            <a:solidFill>
              <a:schemeClr val="accent2"/>
            </a:solidFill>
          </a:ln>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graphicFrame>
        <p:nvGraphicFramePr>
          <p:cNvPr id="12" name="Content Placeholder 6">
            <a:extLst>
              <a:ext uri="{FF2B5EF4-FFF2-40B4-BE49-F238E27FC236}">
                <a16:creationId xmlns:a16="http://schemas.microsoft.com/office/drawing/2014/main" id="{212B6976-C7BF-934B-D842-B60977544C08}"/>
              </a:ext>
            </a:extLst>
          </p:cNvPr>
          <p:cNvGraphicFramePr>
            <a:graphicFrameLocks/>
          </p:cNvGraphicFramePr>
          <p:nvPr/>
        </p:nvGraphicFramePr>
        <p:xfrm>
          <a:off x="431403" y="1853045"/>
          <a:ext cx="5938918" cy="4213496"/>
        </p:xfrm>
        <a:graphic>
          <a:graphicData uri="http://schemas.openxmlformats.org/drawingml/2006/table">
            <a:tbl>
              <a:tblPr>
                <a:tableStyleId>{5C22544A-7EE6-4342-B048-85BDC9FD1C3A}</a:tableStyleId>
              </a:tblPr>
              <a:tblGrid>
                <a:gridCol w="2928653">
                  <a:extLst>
                    <a:ext uri="{9D8B030D-6E8A-4147-A177-3AD203B41FA5}">
                      <a16:colId xmlns:a16="http://schemas.microsoft.com/office/drawing/2014/main" val="4136638293"/>
                    </a:ext>
                  </a:extLst>
                </a:gridCol>
                <a:gridCol w="3010265">
                  <a:extLst>
                    <a:ext uri="{9D8B030D-6E8A-4147-A177-3AD203B41FA5}">
                      <a16:colId xmlns:a16="http://schemas.microsoft.com/office/drawing/2014/main" val="1569832183"/>
                    </a:ext>
                  </a:extLst>
                </a:gridCol>
              </a:tblGrid>
              <a:tr h="226664">
                <a:tc>
                  <a:txBody>
                    <a:bodyPr/>
                    <a:lstStyle/>
                    <a:p>
                      <a:pPr algn="ctr" fontAlgn="b"/>
                      <a:r>
                        <a:rPr lang="en-US" sz="1400" b="1" u="none" strike="noStrike">
                          <a:effectLst/>
                        </a:rPr>
                        <a:t>Module</a:t>
                      </a:r>
                      <a:endParaRPr lang="en-US" sz="1400" b="1" i="0" u="none" strike="noStrike">
                        <a:solidFill>
                          <a:srgbClr val="FFFFFF"/>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u="none" strike="noStrike">
                          <a:effectLst/>
                        </a:rPr>
                        <a:t>Intervention</a:t>
                      </a:r>
                      <a:endParaRPr lang="en-US" sz="1400" b="1" i="0" u="none" strike="noStrike">
                        <a:solidFill>
                          <a:srgbClr val="FFFFFF"/>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4451415"/>
                  </a:ext>
                </a:extLst>
              </a:tr>
              <a:tr h="446777">
                <a:tc>
                  <a:txBody>
                    <a:bodyPr/>
                    <a:lstStyle/>
                    <a:p>
                      <a:pPr algn="l" fontAlgn="b"/>
                      <a:r>
                        <a:rPr lang="en-US" sz="1400" b="1" u="none" strike="noStrike">
                          <a:effectLst/>
                        </a:rPr>
                        <a:t>TB diagnosis, treatment and care </a:t>
                      </a:r>
                    </a:p>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350" marR="6350" marT="635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1913" indent="0" algn="l" fontAlgn="b"/>
                      <a:r>
                        <a:rPr lang="en-US" sz="1400" u="none" strike="noStrike">
                          <a:effectLst/>
                        </a:rPr>
                        <a:t>TB </a:t>
                      </a:r>
                      <a:r>
                        <a:rPr lang="en-US" sz="1400" u="none" strike="noStrike">
                          <a:solidFill>
                            <a:schemeClr val="tx1"/>
                          </a:solidFill>
                          <a:effectLst/>
                        </a:rPr>
                        <a:t>Screening and Diagnosis</a:t>
                      </a:r>
                    </a:p>
                    <a:p>
                      <a:pPr marL="61913"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kern="1200">
                          <a:solidFill>
                            <a:schemeClr val="dk1"/>
                          </a:solidFill>
                          <a:effectLst/>
                          <a:latin typeface="+mn-lt"/>
                          <a:ea typeface="+mn-ea"/>
                          <a:cs typeface="+mn-cs"/>
                        </a:rPr>
                        <a:t>TB Treatment, Care and support</a:t>
                      </a:r>
                    </a:p>
                  </a:txBody>
                  <a:tcPr marL="6350" marR="6350" marT="635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5238977"/>
                  </a:ext>
                </a:extLst>
              </a:tr>
              <a:tr h="887004">
                <a:tc>
                  <a:txBody>
                    <a:bodyPr/>
                    <a:lstStyle/>
                    <a:p>
                      <a:pPr algn="l" fontAlgn="b"/>
                      <a:r>
                        <a:rPr lang="en-US" sz="1400" b="1" u="none" strike="noStrike">
                          <a:effectLst/>
                        </a:rPr>
                        <a:t>DR-TB diagnosis, treatment and care </a:t>
                      </a:r>
                      <a:endParaRPr lang="en-US" sz="1400" b="1" i="0" u="none" strike="noStrike">
                        <a:solidFill>
                          <a:srgbClr val="000000"/>
                        </a:solidFill>
                        <a:effectLst/>
                        <a:latin typeface="Calibri" panose="020F0502020204030204" pitchFamily="34" charset="0"/>
                      </a:endParaRPr>
                    </a:p>
                  </a:txBody>
                  <a:tcPr marL="6350" marR="6350" marT="635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1913" indent="0" algn="l" fontAlgn="b"/>
                      <a:r>
                        <a:rPr lang="en-US" sz="1400" u="none" strike="noStrike">
                          <a:effectLst/>
                        </a:rPr>
                        <a:t>DR-TB </a:t>
                      </a:r>
                      <a:r>
                        <a:rPr lang="en-US" sz="1400" u="none" strike="noStrike" kern="1200">
                          <a:solidFill>
                            <a:schemeClr val="dk1"/>
                          </a:solidFill>
                          <a:effectLst/>
                          <a:latin typeface="+mn-lt"/>
                          <a:ea typeface="+mn-ea"/>
                          <a:cs typeface="+mn-cs"/>
                        </a:rPr>
                        <a:t>Diagnosis/ </a:t>
                      </a:r>
                      <a:r>
                        <a:rPr lang="en-GB" sz="1400" u="none" strike="noStrike" kern="1200">
                          <a:solidFill>
                            <a:schemeClr val="dk1"/>
                          </a:solidFill>
                          <a:effectLst/>
                          <a:latin typeface="+mn-lt"/>
                          <a:ea typeface="+mn-ea"/>
                          <a:cs typeface="+mn-cs"/>
                        </a:rPr>
                        <a:t>drug susceptibility testing (</a:t>
                      </a:r>
                      <a:r>
                        <a:rPr lang="en-US" sz="1400" u="none" strike="noStrike" kern="1200">
                          <a:solidFill>
                            <a:schemeClr val="dk1"/>
                          </a:solidFill>
                          <a:effectLst/>
                          <a:latin typeface="+mn-lt"/>
                          <a:ea typeface="+mn-ea"/>
                          <a:cs typeface="+mn-cs"/>
                        </a:rPr>
                        <a:t>DST)</a:t>
                      </a:r>
                    </a:p>
                    <a:p>
                      <a:pPr marL="61913"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a:effectLst/>
                        </a:rPr>
                        <a:t>DR-TB Treatment,</a:t>
                      </a:r>
                      <a:r>
                        <a:rPr lang="en-US" sz="1400" u="none" strike="noStrike">
                          <a:solidFill>
                            <a:srgbClr val="FF0000"/>
                          </a:solidFill>
                          <a:effectLst/>
                        </a:rPr>
                        <a:t> </a:t>
                      </a:r>
                      <a:r>
                        <a:rPr lang="en-US" sz="1400" u="none" strike="noStrike">
                          <a:solidFill>
                            <a:schemeClr val="tx1"/>
                          </a:solidFill>
                          <a:effectLst/>
                        </a:rPr>
                        <a:t>Care and support</a:t>
                      </a:r>
                    </a:p>
                    <a:p>
                      <a:pPr marL="61913" marR="0" lvl="0" indent="0" algn="l" defTabSz="914400" rtl="0" eaLnBrk="1" fontAlgn="b" latinLnBrk="0" hangingPunct="1">
                        <a:lnSpc>
                          <a:spcPct val="100000"/>
                        </a:lnSpc>
                        <a:spcBef>
                          <a:spcPts val="0"/>
                        </a:spcBef>
                        <a:spcAft>
                          <a:spcPts val="0"/>
                        </a:spcAft>
                        <a:buClrTx/>
                        <a:buSzTx/>
                        <a:buFontTx/>
                        <a:buNone/>
                        <a:tabLst/>
                        <a:defRPr/>
                      </a:pPr>
                      <a:endParaRPr lang="en-US" sz="1400" b="0" i="0" u="none" strike="noStrike">
                        <a:solidFill>
                          <a:schemeClr val="tx1"/>
                        </a:solidFill>
                        <a:effectLst/>
                        <a:latin typeface="Calibri" panose="020F0502020204030204" pitchFamily="34" charset="0"/>
                      </a:endParaRPr>
                    </a:p>
                  </a:txBody>
                  <a:tcPr marL="6350" marR="6350" marT="635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639663"/>
                  </a:ext>
                </a:extLst>
              </a:tr>
              <a:tr h="1987570">
                <a:tc>
                  <a:txBody>
                    <a:bodyPr/>
                    <a:lstStyle/>
                    <a:p>
                      <a:pPr algn="l" fontAlgn="b"/>
                      <a:r>
                        <a:rPr lang="en-US" sz="1400" b="1" u="none" strike="noStrike">
                          <a:effectLst/>
                        </a:rPr>
                        <a:t>TB/HIV Care</a:t>
                      </a:r>
                      <a:endParaRPr lang="en-US" sz="1400" b="1" i="0" u="none" strike="noStrike">
                        <a:solidFill>
                          <a:srgbClr val="000000"/>
                        </a:solidFill>
                        <a:effectLst/>
                        <a:latin typeface="Calibri" panose="020F0502020204030204" pitchFamily="34" charset="0"/>
                      </a:endParaRPr>
                    </a:p>
                  </a:txBody>
                  <a:tcPr marL="6350" marR="6350" marT="635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1913"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a:effectLst/>
                        </a:rPr>
                        <a:t>TB/HIV Screening/testing</a:t>
                      </a:r>
                    </a:p>
                    <a:p>
                      <a:pPr marL="61913"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a:effectLst/>
                        </a:rPr>
                        <a:t>TB/HIV Treatment, </a:t>
                      </a:r>
                      <a:r>
                        <a:rPr lang="en-US" sz="1400" u="none" strike="noStrike">
                          <a:solidFill>
                            <a:schemeClr val="tx1"/>
                          </a:solidFill>
                          <a:effectLst/>
                        </a:rPr>
                        <a:t>Care and support</a:t>
                      </a:r>
                      <a:endParaRPr lang="en-US" sz="1400" b="0" i="0" u="none" strike="noStrike">
                        <a:solidFill>
                          <a:schemeClr val="tx1"/>
                        </a:solidFill>
                        <a:effectLst/>
                        <a:latin typeface="Calibri" panose="020F0502020204030204" pitchFamily="34" charset="0"/>
                      </a:endParaRPr>
                    </a:p>
                    <a:p>
                      <a:pPr marL="61913"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a:effectLst/>
                        </a:rPr>
                        <a:t>TB Prevention </a:t>
                      </a:r>
                      <a:r>
                        <a:rPr lang="en-US" sz="1400" u="none" strike="noStrike" kern="1200">
                          <a:solidFill>
                            <a:schemeClr val="dk1"/>
                          </a:solidFill>
                          <a:effectLst/>
                          <a:latin typeface="+mn-lt"/>
                          <a:ea typeface="+mn-ea"/>
                          <a:cs typeface="+mn-cs"/>
                        </a:rPr>
                        <a:t>for people living with HIV (PLHIV)</a:t>
                      </a:r>
                    </a:p>
                    <a:p>
                      <a:pPr marL="61913"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a:effectLst/>
                        </a:rPr>
                        <a:t>Community TB/HIV care delivery</a:t>
                      </a:r>
                      <a:endParaRPr lang="en-US" sz="1400" b="0" i="0" u="none" strike="noStrike">
                        <a:solidFill>
                          <a:srgbClr val="000000"/>
                        </a:solidFill>
                        <a:effectLst/>
                        <a:latin typeface="Calibri" panose="020F0502020204030204" pitchFamily="34" charset="0"/>
                      </a:endParaRPr>
                    </a:p>
                    <a:p>
                      <a:pPr marL="61913" indent="0" algn="l" fontAlgn="b"/>
                      <a:r>
                        <a:rPr lang="en-US" sz="1400" u="none" strike="noStrike">
                          <a:effectLst/>
                        </a:rPr>
                        <a:t>TB/HIV for Key and Vulnerable Populations (KVP)</a:t>
                      </a:r>
                    </a:p>
                    <a:p>
                      <a:pPr marL="61913"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a:effectLst/>
                        </a:rPr>
                        <a:t>TB/HIV collaborative interventions </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1400" b="0" i="0" u="none" strike="noStrike">
                        <a:solidFill>
                          <a:srgbClr val="000000"/>
                        </a:solidFill>
                        <a:effectLst/>
                        <a:latin typeface="Calibri" panose="020F0502020204030204" pitchFamily="34" charset="0"/>
                      </a:endParaRPr>
                    </a:p>
                  </a:txBody>
                  <a:tcPr marL="6350" marR="6350" marT="635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8734424"/>
                  </a:ext>
                </a:extLst>
              </a:tr>
              <a:tr h="665481">
                <a:tc>
                  <a:txBody>
                    <a:bodyPr/>
                    <a:lstStyle/>
                    <a:p>
                      <a:pPr algn="l" fontAlgn="b"/>
                      <a:r>
                        <a:rPr lang="en-US" sz="1400" b="1" u="none" strike="noStrike">
                          <a:effectLst/>
                        </a:rPr>
                        <a:t>Removing human rights and gender related barriers to TB services</a:t>
                      </a:r>
                      <a:endParaRPr lang="en-US" sz="1400" b="1" i="0" u="none" strike="noStrike">
                        <a:solidFill>
                          <a:srgbClr val="000000"/>
                        </a:solidFill>
                        <a:effectLst/>
                        <a:latin typeface="Calibri" panose="020F0502020204030204" pitchFamily="34" charset="0"/>
                      </a:endParaRPr>
                    </a:p>
                  </a:txBody>
                  <a:tcPr marL="4984" marR="4984" marT="4984"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1913" indent="0" algn="l" fontAlgn="b"/>
                      <a:r>
                        <a:rPr lang="en-US" sz="1400" u="none" strike="noStrike" kern="1200">
                          <a:solidFill>
                            <a:schemeClr val="dk1"/>
                          </a:solidFill>
                          <a:effectLst/>
                          <a:latin typeface="+mn-lt"/>
                          <a:ea typeface="+mn-ea"/>
                          <a:cs typeface="+mn-cs"/>
                        </a:rPr>
                        <a:t>9 interventions (4 new)</a:t>
                      </a:r>
                    </a:p>
                  </a:txBody>
                  <a:tcPr marL="4984" marR="4984" marT="4984"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0361448"/>
                  </a:ext>
                </a:extLst>
              </a:tr>
            </a:tbl>
          </a:graphicData>
        </a:graphic>
      </p:graphicFrame>
      <p:graphicFrame>
        <p:nvGraphicFramePr>
          <p:cNvPr id="13" name="Content Placeholder 10">
            <a:extLst>
              <a:ext uri="{FF2B5EF4-FFF2-40B4-BE49-F238E27FC236}">
                <a16:creationId xmlns:a16="http://schemas.microsoft.com/office/drawing/2014/main" id="{87DDB8CF-5786-9911-79F6-5F281820BE0F}"/>
              </a:ext>
            </a:extLst>
          </p:cNvPr>
          <p:cNvGraphicFramePr>
            <a:graphicFrameLocks/>
          </p:cNvGraphicFramePr>
          <p:nvPr/>
        </p:nvGraphicFramePr>
        <p:xfrm>
          <a:off x="6730737" y="1853046"/>
          <a:ext cx="4868501" cy="4213496"/>
        </p:xfrm>
        <a:graphic>
          <a:graphicData uri="http://schemas.openxmlformats.org/drawingml/2006/table">
            <a:tbl>
              <a:tblPr>
                <a:tableStyleId>{5C22544A-7EE6-4342-B048-85BDC9FD1C3A}</a:tableStyleId>
              </a:tblPr>
              <a:tblGrid>
                <a:gridCol w="1659364">
                  <a:extLst>
                    <a:ext uri="{9D8B030D-6E8A-4147-A177-3AD203B41FA5}">
                      <a16:colId xmlns:a16="http://schemas.microsoft.com/office/drawing/2014/main" val="3008866917"/>
                    </a:ext>
                  </a:extLst>
                </a:gridCol>
                <a:gridCol w="3209137">
                  <a:extLst>
                    <a:ext uri="{9D8B030D-6E8A-4147-A177-3AD203B41FA5}">
                      <a16:colId xmlns:a16="http://schemas.microsoft.com/office/drawing/2014/main" val="2101928551"/>
                    </a:ext>
                  </a:extLst>
                </a:gridCol>
              </a:tblGrid>
              <a:tr h="258651">
                <a:tc>
                  <a:txBody>
                    <a:bodyPr/>
                    <a:lstStyle/>
                    <a:p>
                      <a:pPr algn="ctr" fontAlgn="b"/>
                      <a:r>
                        <a:rPr lang="en-US" sz="1400" b="1" u="none" strike="noStrike">
                          <a:effectLst/>
                        </a:rPr>
                        <a:t>Module</a:t>
                      </a:r>
                      <a:endParaRPr lang="en-US" sz="1400" b="1" i="0" u="none" strike="noStrike">
                        <a:solidFill>
                          <a:srgbClr val="000000"/>
                        </a:solidFill>
                        <a:effectLst/>
                        <a:latin typeface="Calibri" panose="020F0502020204030204" pitchFamily="34" charset="0"/>
                      </a:endParaRPr>
                    </a:p>
                  </a:txBody>
                  <a:tcPr marL="4984" marR="4984" marT="498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u="none" strike="noStrike">
                          <a:effectLst/>
                        </a:rPr>
                        <a:t>Intervention</a:t>
                      </a:r>
                      <a:endParaRPr lang="en-US" sz="1400" b="1" i="0" u="none" strike="noStrike">
                        <a:solidFill>
                          <a:srgbClr val="000000"/>
                        </a:solidFill>
                        <a:effectLst/>
                        <a:latin typeface="Calibri" panose="020F0502020204030204" pitchFamily="34" charset="0"/>
                      </a:endParaRPr>
                    </a:p>
                  </a:txBody>
                  <a:tcPr marL="4984" marR="4984" marT="498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3384915"/>
                  </a:ext>
                </a:extLst>
              </a:tr>
              <a:tr h="700461">
                <a:tc>
                  <a:txBody>
                    <a:bodyPr/>
                    <a:lstStyle/>
                    <a:p>
                      <a:pPr algn="l" fontAlgn="b"/>
                      <a:r>
                        <a:rPr lang="en-US" sz="1400" b="1" u="none" strike="noStrike">
                          <a:solidFill>
                            <a:schemeClr val="tx1"/>
                          </a:solidFill>
                          <a:effectLst/>
                        </a:rPr>
                        <a:t>TB/DR-TB Prevention</a:t>
                      </a:r>
                      <a:endParaRPr lang="en-US" sz="1400" b="1" i="0" u="none" strike="noStrike">
                        <a:solidFill>
                          <a:schemeClr val="tx1"/>
                        </a:solidFill>
                        <a:effectLst/>
                        <a:latin typeface="Calibri" panose="020F0502020204030204" pitchFamily="34" charset="0"/>
                      </a:endParaRPr>
                    </a:p>
                  </a:txBody>
                  <a:tcPr marL="4984" marR="4984" marT="4984"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1913" indent="0" algn="l" defTabSz="914400" rtl="0" eaLnBrk="1" fontAlgn="b" latinLnBrk="0" hangingPunct="1">
                        <a:buFontTx/>
                        <a:buNone/>
                      </a:pPr>
                      <a:r>
                        <a:rPr lang="en-US" sz="1400" u="none" strike="noStrike" kern="1200">
                          <a:solidFill>
                            <a:schemeClr val="dk1"/>
                          </a:solidFill>
                          <a:effectLst/>
                          <a:latin typeface="+mn-lt"/>
                          <a:ea typeface="+mn-ea"/>
                          <a:cs typeface="+mn-cs"/>
                        </a:rPr>
                        <a:t>Screening/testing for TB Infection</a:t>
                      </a:r>
                    </a:p>
                    <a:p>
                      <a:pPr marL="61913"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a:solidFill>
                            <a:schemeClr val="tx1"/>
                          </a:solidFill>
                          <a:effectLst/>
                        </a:rPr>
                        <a:t>Preventive treatment</a:t>
                      </a:r>
                      <a:endParaRPr lang="en-US" sz="1400" b="0" i="0" u="none" strike="noStrike">
                        <a:solidFill>
                          <a:schemeClr val="tx1"/>
                        </a:solidFill>
                        <a:effectLst/>
                        <a:latin typeface="Calibri" panose="020F0502020204030204" pitchFamily="34" charset="0"/>
                      </a:endParaRPr>
                    </a:p>
                    <a:p>
                      <a:pPr marL="61913"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a:solidFill>
                            <a:schemeClr val="tx1"/>
                          </a:solidFill>
                          <a:effectLst/>
                        </a:rPr>
                        <a:t>Infection Prevention and Control</a:t>
                      </a:r>
                      <a:endParaRPr lang="en-US" sz="1400" b="0" i="0" u="none" strike="noStrike">
                        <a:solidFill>
                          <a:schemeClr val="tx1"/>
                        </a:solidFill>
                        <a:effectLst/>
                        <a:latin typeface="Calibri" panose="020F0502020204030204" pitchFamily="34" charset="0"/>
                      </a:endParaRPr>
                    </a:p>
                  </a:txBody>
                  <a:tcPr marL="4984" marR="4984" marT="4984"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2001045"/>
                  </a:ext>
                </a:extLst>
              </a:tr>
              <a:tr h="209055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a:t>Key and vulnerable populations</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1400" b="1" u="none" strike="noStrike">
                        <a:solidFill>
                          <a:schemeClr val="tx1"/>
                        </a:solidFill>
                        <a:effectLst/>
                      </a:endParaRPr>
                    </a:p>
                    <a:p>
                      <a:pPr algn="l" fontAlgn="b"/>
                      <a:endParaRPr lang="en-US" sz="1400" b="1" i="0" u="none" strike="noStrike">
                        <a:solidFill>
                          <a:schemeClr val="tx1"/>
                        </a:solidFill>
                        <a:effectLst/>
                        <a:latin typeface="Calibri" panose="020F0502020204030204" pitchFamily="34" charset="0"/>
                      </a:endParaRPr>
                    </a:p>
                  </a:txBody>
                  <a:tcPr marL="4984" marR="4984" marT="4984"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1913" indent="0" algn="l" defTabSz="914400" rtl="0" eaLnBrk="1" fontAlgn="b" latinLnBrk="0" hangingPunct="1">
                        <a:buFontTx/>
                        <a:buNone/>
                      </a:pPr>
                      <a:r>
                        <a:rPr lang="en-US" sz="1400" u="none" strike="noStrike" kern="1200">
                          <a:solidFill>
                            <a:schemeClr val="dk1"/>
                          </a:solidFill>
                          <a:effectLst/>
                          <a:latin typeface="+mn-lt"/>
                          <a:ea typeface="+mn-ea"/>
                          <a:cs typeface="+mn-cs"/>
                        </a:rPr>
                        <a:t>People in prisons/jails/detention centers</a:t>
                      </a:r>
                    </a:p>
                    <a:p>
                      <a:pPr marL="61913" indent="0" algn="l" defTabSz="914400" rtl="0" eaLnBrk="1" fontAlgn="b" latinLnBrk="0" hangingPunct="1">
                        <a:buFontTx/>
                        <a:buNone/>
                      </a:pPr>
                      <a:r>
                        <a:rPr lang="fr-FR" sz="1400" u="none" strike="noStrike" kern="1200">
                          <a:solidFill>
                            <a:schemeClr val="dk1"/>
                          </a:solidFill>
                          <a:effectLst/>
                          <a:latin typeface="+mn-lt"/>
                          <a:ea typeface="+mn-ea"/>
                          <a:cs typeface="+mn-cs"/>
                        </a:rPr>
                        <a:t>Mobile population (migrants/refuges/</a:t>
                      </a:r>
                      <a:r>
                        <a:rPr lang="en-GB" sz="1400" u="none" strike="noStrike" kern="1200">
                          <a:solidFill>
                            <a:schemeClr val="dk1"/>
                          </a:solidFill>
                          <a:effectLst/>
                          <a:latin typeface="+mn-lt"/>
                          <a:ea typeface="+mn-ea"/>
                          <a:cs typeface="+mn-cs"/>
                        </a:rPr>
                        <a:t>internally displaced populations (</a:t>
                      </a:r>
                      <a:r>
                        <a:rPr lang="fr-FR" sz="1400" u="none" strike="noStrike" kern="1200" err="1">
                          <a:solidFill>
                            <a:schemeClr val="dk1"/>
                          </a:solidFill>
                          <a:effectLst/>
                          <a:latin typeface="+mn-lt"/>
                          <a:ea typeface="+mn-ea"/>
                          <a:cs typeface="+mn-cs"/>
                        </a:rPr>
                        <a:t>IDPs</a:t>
                      </a:r>
                      <a:r>
                        <a:rPr lang="fr-FR" sz="1400" u="none" strike="noStrike" kern="1200">
                          <a:solidFill>
                            <a:schemeClr val="dk1"/>
                          </a:solidFill>
                          <a:effectLst/>
                          <a:latin typeface="+mn-lt"/>
                          <a:ea typeface="+mn-ea"/>
                          <a:cs typeface="+mn-cs"/>
                        </a:rPr>
                        <a:t>))</a:t>
                      </a:r>
                    </a:p>
                    <a:p>
                      <a:pPr marL="61913" indent="0" algn="l" defTabSz="914400" rtl="0" eaLnBrk="1" fontAlgn="b" latinLnBrk="0" hangingPunct="1">
                        <a:buFontTx/>
                        <a:buNone/>
                      </a:pPr>
                      <a:r>
                        <a:rPr lang="en-US" sz="1400" u="none" strike="noStrike">
                          <a:solidFill>
                            <a:schemeClr val="tx1"/>
                          </a:solidFill>
                          <a:effectLst/>
                        </a:rPr>
                        <a:t>Mining/mining communities</a:t>
                      </a:r>
                    </a:p>
                    <a:p>
                      <a:pPr marL="61913" indent="0" algn="l" defTabSz="914400" rtl="0" eaLnBrk="1" fontAlgn="b" latinLnBrk="0" hangingPunct="1">
                        <a:buFontTx/>
                        <a:buNone/>
                      </a:pPr>
                      <a:r>
                        <a:rPr lang="en-US" sz="1400" u="none" strike="noStrike">
                          <a:solidFill>
                            <a:schemeClr val="tx1"/>
                          </a:solidFill>
                          <a:effectLst/>
                        </a:rPr>
                        <a:t>Children and adolescent </a:t>
                      </a:r>
                    </a:p>
                    <a:p>
                      <a:pPr marL="61913" indent="0" algn="l" defTabSz="914400" rtl="0" eaLnBrk="1" fontAlgn="b" latinLnBrk="0" hangingPunct="1">
                        <a:buFontTx/>
                        <a:buNone/>
                      </a:pPr>
                      <a:r>
                        <a:rPr lang="en-US" sz="1400" u="none" strike="noStrike">
                          <a:solidFill>
                            <a:schemeClr val="tx1"/>
                          </a:solidFill>
                          <a:effectLst/>
                        </a:rPr>
                        <a:t>People with Co-morbidities </a:t>
                      </a:r>
                    </a:p>
                    <a:p>
                      <a:pPr marL="61913" indent="0" algn="l" defTabSz="914400" rtl="0" eaLnBrk="1" fontAlgn="b" latinLnBrk="0" hangingPunct="1">
                        <a:buFontTx/>
                        <a:buNone/>
                      </a:pPr>
                      <a:r>
                        <a:rPr lang="en-US" sz="1400" u="none" strike="noStrike">
                          <a:solidFill>
                            <a:schemeClr val="tx1"/>
                          </a:solidFill>
                          <a:effectLst/>
                        </a:rPr>
                        <a:t>Urban poor/slum dwellers </a:t>
                      </a:r>
                    </a:p>
                    <a:p>
                      <a:pPr marL="61913" indent="0" algn="l" defTabSz="914400" rtl="0" eaLnBrk="1" fontAlgn="b" latinLnBrk="0" hangingPunct="1">
                        <a:buFontTx/>
                        <a:buNone/>
                      </a:pPr>
                      <a:r>
                        <a:rPr lang="en-US" sz="1400" u="none" strike="noStrike">
                          <a:solidFill>
                            <a:schemeClr val="tx1"/>
                          </a:solidFill>
                          <a:effectLst/>
                        </a:rPr>
                        <a:t>Other KVP</a:t>
                      </a:r>
                      <a:endParaRPr lang="en-US" sz="1400" u="none" strike="noStrike" kern="1200">
                        <a:solidFill>
                          <a:schemeClr val="dk1"/>
                        </a:solidFill>
                        <a:effectLst/>
                        <a:latin typeface="+mn-lt"/>
                        <a:ea typeface="+mn-ea"/>
                        <a:cs typeface="+mn-cs"/>
                      </a:endParaRPr>
                    </a:p>
                  </a:txBody>
                  <a:tcPr marL="4984" marR="4984" marT="4984"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4405119"/>
                  </a:ext>
                </a:extLst>
              </a:tr>
              <a:tr h="1163826">
                <a:tc>
                  <a:txBody>
                    <a:bodyPr/>
                    <a:lstStyle/>
                    <a:p>
                      <a:pPr algn="l" fontAlgn="b"/>
                      <a:r>
                        <a:rPr lang="en-US" sz="1400" b="1" u="none" strike="noStrike">
                          <a:solidFill>
                            <a:schemeClr val="tx1"/>
                          </a:solidFill>
                          <a:effectLst/>
                        </a:rPr>
                        <a:t>Collaboration with other  providers and sectors</a:t>
                      </a:r>
                      <a:endParaRPr lang="en-US" sz="1400" b="1" i="0" u="none" strike="noStrike">
                        <a:solidFill>
                          <a:schemeClr val="tx1"/>
                        </a:solidFill>
                        <a:effectLst/>
                        <a:latin typeface="Calibri" panose="020F0502020204030204" pitchFamily="34" charset="0"/>
                      </a:endParaRPr>
                    </a:p>
                  </a:txBody>
                  <a:tcPr marL="4984" marR="4984" marT="4984"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1913" indent="0" algn="l" defTabSz="914400" rtl="0" eaLnBrk="1" fontAlgn="b" latinLnBrk="0" hangingPunct="1">
                        <a:buFontTx/>
                        <a:buNone/>
                      </a:pPr>
                      <a:r>
                        <a:rPr lang="en-US" sz="1400" u="none" strike="noStrike" kern="1200">
                          <a:solidFill>
                            <a:schemeClr val="dk1"/>
                          </a:solidFill>
                          <a:effectLst/>
                          <a:latin typeface="+mn-lt"/>
                          <a:ea typeface="+mn-ea"/>
                          <a:cs typeface="+mn-cs"/>
                        </a:rPr>
                        <a:t>Private provider engagement in TB/DR-TB care</a:t>
                      </a:r>
                    </a:p>
                    <a:p>
                      <a:pPr marL="61913"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kern="1200">
                          <a:solidFill>
                            <a:schemeClr val="dk1"/>
                          </a:solidFill>
                          <a:effectLst/>
                          <a:latin typeface="+mn-lt"/>
                          <a:ea typeface="+mn-ea"/>
                          <a:cs typeface="+mn-cs"/>
                        </a:rPr>
                        <a:t>Community-based TB/DR-TB care</a:t>
                      </a:r>
                    </a:p>
                    <a:p>
                      <a:pPr marL="61913"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kern="1200">
                          <a:solidFill>
                            <a:schemeClr val="dk1"/>
                          </a:solidFill>
                          <a:effectLst/>
                          <a:latin typeface="+mn-lt"/>
                          <a:ea typeface="+mn-ea"/>
                          <a:cs typeface="+mn-cs"/>
                        </a:rPr>
                        <a:t>Collaboration with other programs/sectors</a:t>
                      </a:r>
                    </a:p>
                  </a:txBody>
                  <a:tcPr marL="4984" marR="4984" marT="4984"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395274"/>
                  </a:ext>
                </a:extLst>
              </a:tr>
            </a:tbl>
          </a:graphicData>
        </a:graphic>
      </p:graphicFrame>
    </p:spTree>
    <p:custDataLst>
      <p:custData r:id="rId1"/>
      <p:custData r:id="rId2"/>
    </p:custDataLst>
    <p:extLst>
      <p:ext uri="{BB962C8B-B14F-4D97-AF65-F5344CB8AC3E}">
        <p14:creationId xmlns:p14="http://schemas.microsoft.com/office/powerpoint/2010/main" val="3162317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23BD44-B458-C7D8-F61B-BB51D8371661}"/>
              </a:ext>
            </a:extLst>
          </p:cNvPr>
          <p:cNvSpPr>
            <a:spLocks noGrp="1"/>
          </p:cNvSpPr>
          <p:nvPr>
            <p:ph type="sldNum" sz="quarter" idx="12"/>
          </p:nvPr>
        </p:nvSpPr>
        <p:spPr/>
        <p:txBody>
          <a:bodyPr/>
          <a:lstStyle/>
          <a:p>
            <a:fld id="{9E2BE927-25C7-4379-86F1-C17ED9D2A7F2}" type="slidenum">
              <a:rPr lang="en-US" smtClean="0"/>
              <a:pPr/>
              <a:t>18</a:t>
            </a:fld>
            <a:endParaRPr lang="en-US"/>
          </a:p>
        </p:txBody>
      </p:sp>
      <p:sp>
        <p:nvSpPr>
          <p:cNvPr id="3" name="Title 2">
            <a:extLst>
              <a:ext uri="{FF2B5EF4-FFF2-40B4-BE49-F238E27FC236}">
                <a16:creationId xmlns:a16="http://schemas.microsoft.com/office/drawing/2014/main" id="{436F5A7B-DB0A-CA1B-C47C-D564545B2563}"/>
              </a:ext>
            </a:extLst>
          </p:cNvPr>
          <p:cNvSpPr>
            <a:spLocks noGrp="1"/>
          </p:cNvSpPr>
          <p:nvPr>
            <p:ph type="title"/>
          </p:nvPr>
        </p:nvSpPr>
        <p:spPr>
          <a:xfrm>
            <a:off x="197607" y="270001"/>
            <a:ext cx="11634031" cy="480491"/>
          </a:xfrm>
        </p:spPr>
        <p:txBody>
          <a:bodyPr/>
          <a:lstStyle/>
          <a:p>
            <a:r>
              <a:rPr lang="en-US" sz="3200"/>
              <a:t>Summary of TB indicator changes </a:t>
            </a:r>
            <a:r>
              <a:rPr lang="en-US"/>
              <a:t>(2023-2025)</a:t>
            </a:r>
          </a:p>
        </p:txBody>
      </p:sp>
      <p:grpSp>
        <p:nvGrpSpPr>
          <p:cNvPr id="12" name="Group 11">
            <a:extLst>
              <a:ext uri="{FF2B5EF4-FFF2-40B4-BE49-F238E27FC236}">
                <a16:creationId xmlns:a16="http://schemas.microsoft.com/office/drawing/2014/main" id="{B40A165B-CA05-9BA5-6FBF-5F14BC6E0D54}"/>
              </a:ext>
            </a:extLst>
          </p:cNvPr>
          <p:cNvGrpSpPr/>
          <p:nvPr/>
        </p:nvGrpSpPr>
        <p:grpSpPr>
          <a:xfrm>
            <a:off x="382861" y="752847"/>
            <a:ext cx="11448776" cy="914400"/>
            <a:chOff x="382861" y="1170671"/>
            <a:chExt cx="11448776" cy="914400"/>
          </a:xfrm>
        </p:grpSpPr>
        <p:sp>
          <p:nvSpPr>
            <p:cNvPr id="14" name="Rectangle 13">
              <a:extLst>
                <a:ext uri="{FF2B5EF4-FFF2-40B4-BE49-F238E27FC236}">
                  <a16:creationId xmlns:a16="http://schemas.microsoft.com/office/drawing/2014/main" id="{9FA80333-44D9-ABA6-C39A-8E4F346C5EF8}"/>
                </a:ext>
              </a:extLst>
            </p:cNvPr>
            <p:cNvSpPr/>
            <p:nvPr/>
          </p:nvSpPr>
          <p:spPr>
            <a:xfrm>
              <a:off x="535260" y="1170671"/>
              <a:ext cx="11296377"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90763BF-8EEF-7551-13D6-1EC4C2FAD451}"/>
                </a:ext>
              </a:extLst>
            </p:cNvPr>
            <p:cNvSpPr/>
            <p:nvPr/>
          </p:nvSpPr>
          <p:spPr>
            <a:xfrm>
              <a:off x="382861" y="1170671"/>
              <a:ext cx="2360339" cy="91440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mn-lt"/>
                </a:rPr>
                <a:t>Alignment of the indicator codes with new TB module names</a:t>
              </a:r>
              <a:endParaRPr lang="en-US" sz="1600" b="1">
                <a:solidFill>
                  <a:schemeClr val="bg1"/>
                </a:solidFill>
              </a:endParaRPr>
            </a:p>
          </p:txBody>
        </p:sp>
        <p:sp>
          <p:nvSpPr>
            <p:cNvPr id="19" name="TextBox 18">
              <a:extLst>
                <a:ext uri="{FF2B5EF4-FFF2-40B4-BE49-F238E27FC236}">
                  <a16:creationId xmlns:a16="http://schemas.microsoft.com/office/drawing/2014/main" id="{BC9AF487-2A2E-A4E8-89DB-B396E0B8AE5D}"/>
                </a:ext>
              </a:extLst>
            </p:cNvPr>
            <p:cNvSpPr txBox="1"/>
            <p:nvPr/>
          </p:nvSpPr>
          <p:spPr>
            <a:xfrm>
              <a:off x="2895599" y="1272539"/>
              <a:ext cx="8913540" cy="646331"/>
            </a:xfrm>
            <a:prstGeom prst="rect">
              <a:avLst/>
            </a:prstGeom>
            <a:noFill/>
          </p:spPr>
          <p:txBody>
            <a:bodyPr wrap="square" lIns="91440" tIns="45720" rIns="91440" bIns="45720" anchor="t">
              <a:spAutoFit/>
            </a:bodyPr>
            <a:lstStyle/>
            <a:p>
              <a:r>
                <a:rPr lang="en-US" sz="1800">
                  <a:latin typeface="+mn-lt"/>
                </a:rPr>
                <a:t>TCP = TBDT; MDR-TB = DR-TB. </a:t>
              </a:r>
              <a:r>
                <a:rPr lang="en-US" sz="1800" u="sng">
                  <a:latin typeface="+mn-lt"/>
                </a:rPr>
                <a:t>New codes</a:t>
              </a:r>
              <a:r>
                <a:rPr lang="en-US" sz="1800">
                  <a:latin typeface="+mn-lt"/>
                </a:rPr>
                <a:t>: TBP (Prevention); TBC (Collaboration); KVP (TB/DR-TB Key and Vulnerable pops).</a:t>
              </a:r>
            </a:p>
          </p:txBody>
        </p:sp>
      </p:grpSp>
      <p:grpSp>
        <p:nvGrpSpPr>
          <p:cNvPr id="36" name="Group 35">
            <a:extLst>
              <a:ext uri="{FF2B5EF4-FFF2-40B4-BE49-F238E27FC236}">
                <a16:creationId xmlns:a16="http://schemas.microsoft.com/office/drawing/2014/main" id="{46D40245-5E6B-0DB9-F513-A46D823CBF2C}"/>
              </a:ext>
            </a:extLst>
          </p:cNvPr>
          <p:cNvGrpSpPr/>
          <p:nvPr/>
        </p:nvGrpSpPr>
        <p:grpSpPr>
          <a:xfrm>
            <a:off x="382861" y="1721674"/>
            <a:ext cx="11448776" cy="810169"/>
            <a:chOff x="382861" y="1229390"/>
            <a:chExt cx="11448776" cy="1409283"/>
          </a:xfrm>
        </p:grpSpPr>
        <p:sp>
          <p:nvSpPr>
            <p:cNvPr id="37" name="Rectangle 36">
              <a:extLst>
                <a:ext uri="{FF2B5EF4-FFF2-40B4-BE49-F238E27FC236}">
                  <a16:creationId xmlns:a16="http://schemas.microsoft.com/office/drawing/2014/main" id="{E32D2863-EE24-80ED-16E8-741B1B7BB8D6}"/>
                </a:ext>
              </a:extLst>
            </p:cNvPr>
            <p:cNvSpPr/>
            <p:nvPr/>
          </p:nvSpPr>
          <p:spPr>
            <a:xfrm>
              <a:off x="535260" y="1229390"/>
              <a:ext cx="11296377" cy="140928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A805FE0-1EF0-CD2A-ED67-80DFD006AB06}"/>
                </a:ext>
              </a:extLst>
            </p:cNvPr>
            <p:cNvSpPr/>
            <p:nvPr/>
          </p:nvSpPr>
          <p:spPr>
            <a:xfrm>
              <a:off x="382861" y="1229390"/>
              <a:ext cx="2360339" cy="1409283"/>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mn-lt"/>
                </a:rPr>
                <a:t>8 new indicators</a:t>
              </a:r>
              <a:endParaRPr lang="en-US" sz="1600" b="1">
                <a:solidFill>
                  <a:schemeClr val="bg1"/>
                </a:solidFill>
              </a:endParaRPr>
            </a:p>
          </p:txBody>
        </p:sp>
        <p:sp>
          <p:nvSpPr>
            <p:cNvPr id="39" name="TextBox 38">
              <a:extLst>
                <a:ext uri="{FF2B5EF4-FFF2-40B4-BE49-F238E27FC236}">
                  <a16:creationId xmlns:a16="http://schemas.microsoft.com/office/drawing/2014/main" id="{9C982DC4-D182-5130-C44D-F663A21AC25C}"/>
                </a:ext>
              </a:extLst>
            </p:cNvPr>
            <p:cNvSpPr txBox="1"/>
            <p:nvPr/>
          </p:nvSpPr>
          <p:spPr>
            <a:xfrm>
              <a:off x="2895598" y="1603861"/>
              <a:ext cx="8913540" cy="474349"/>
            </a:xfrm>
            <a:prstGeom prst="rect">
              <a:avLst/>
            </a:prstGeom>
            <a:noFill/>
          </p:spPr>
          <p:txBody>
            <a:bodyPr wrap="square" lIns="91440" tIns="45720" rIns="91440" bIns="45720" anchor="t">
              <a:spAutoFit/>
            </a:bodyPr>
            <a:lstStyle/>
            <a:p>
              <a:r>
                <a:rPr lang="en-US" sz="1800">
                  <a:latin typeface="+mn-lt"/>
                </a:rPr>
                <a:t>Prevention (2), TB/HIV (1), Collaboration with other providers/sectors (1), DR-TB (4).</a:t>
              </a:r>
            </a:p>
          </p:txBody>
        </p:sp>
      </p:grpSp>
      <p:grpSp>
        <p:nvGrpSpPr>
          <p:cNvPr id="44" name="Group 43">
            <a:extLst>
              <a:ext uri="{FF2B5EF4-FFF2-40B4-BE49-F238E27FC236}">
                <a16:creationId xmlns:a16="http://schemas.microsoft.com/office/drawing/2014/main" id="{73ADBBA6-9F25-B8E9-3867-07307966F948}"/>
              </a:ext>
            </a:extLst>
          </p:cNvPr>
          <p:cNvGrpSpPr/>
          <p:nvPr/>
        </p:nvGrpSpPr>
        <p:grpSpPr>
          <a:xfrm>
            <a:off x="382861" y="2613454"/>
            <a:ext cx="11448776" cy="928549"/>
            <a:chOff x="382861" y="443933"/>
            <a:chExt cx="11448776" cy="1365142"/>
          </a:xfrm>
        </p:grpSpPr>
        <p:sp>
          <p:nvSpPr>
            <p:cNvPr id="45" name="Rectangle 44">
              <a:extLst>
                <a:ext uri="{FF2B5EF4-FFF2-40B4-BE49-F238E27FC236}">
                  <a16:creationId xmlns:a16="http://schemas.microsoft.com/office/drawing/2014/main" id="{039AD7ED-9B7B-C88F-DC3A-94ACBB70E2F3}"/>
                </a:ext>
              </a:extLst>
            </p:cNvPr>
            <p:cNvSpPr/>
            <p:nvPr/>
          </p:nvSpPr>
          <p:spPr>
            <a:xfrm>
              <a:off x="535260" y="443933"/>
              <a:ext cx="11296377" cy="136514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BB56E70-442E-BF4A-F233-93EDE8970FDB}"/>
                </a:ext>
              </a:extLst>
            </p:cNvPr>
            <p:cNvSpPr/>
            <p:nvPr/>
          </p:nvSpPr>
          <p:spPr>
            <a:xfrm>
              <a:off x="382861" y="443933"/>
              <a:ext cx="2360339" cy="1365142"/>
            </a:xfrm>
            <a:prstGeom prst="rect">
              <a:avLst/>
            </a:prstGeom>
            <a:solidFill>
              <a:schemeClr val="accent3"/>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mn-lt"/>
                </a:rPr>
                <a:t>Indicators revisions with significant implications</a:t>
              </a:r>
              <a:endParaRPr lang="en-US" sz="1600" b="1">
                <a:solidFill>
                  <a:schemeClr val="tx1"/>
                </a:solidFill>
              </a:endParaRPr>
            </a:p>
          </p:txBody>
        </p:sp>
        <p:sp>
          <p:nvSpPr>
            <p:cNvPr id="47" name="TextBox 46">
              <a:extLst>
                <a:ext uri="{FF2B5EF4-FFF2-40B4-BE49-F238E27FC236}">
                  <a16:creationId xmlns:a16="http://schemas.microsoft.com/office/drawing/2014/main" id="{B4214D1D-C20C-A92D-9268-E49FB4550EDF}"/>
                </a:ext>
              </a:extLst>
            </p:cNvPr>
            <p:cNvSpPr txBox="1"/>
            <p:nvPr/>
          </p:nvSpPr>
          <p:spPr>
            <a:xfrm>
              <a:off x="2895598" y="602212"/>
              <a:ext cx="8913540" cy="742255"/>
            </a:xfrm>
            <a:prstGeom prst="rect">
              <a:avLst/>
            </a:prstGeom>
            <a:noFill/>
          </p:spPr>
          <p:txBody>
            <a:bodyPr wrap="square" lIns="91440" tIns="45720" rIns="91440" bIns="45720" anchor="t">
              <a:spAutoFit/>
            </a:bodyPr>
            <a:lstStyle/>
            <a:p>
              <a:r>
                <a:rPr lang="en-US" sz="1800">
                  <a:latin typeface="+mn-lt"/>
                </a:rPr>
                <a:t>DR-TB-9, TB O-4; TBDT-2, TB O-2a; DRTB-3 (formerly MDR TB-3); TB/HIV-7.1 (change from TB/HIV-7).</a:t>
              </a:r>
            </a:p>
          </p:txBody>
        </p:sp>
      </p:grpSp>
      <p:grpSp>
        <p:nvGrpSpPr>
          <p:cNvPr id="48" name="Group 47">
            <a:extLst>
              <a:ext uri="{FF2B5EF4-FFF2-40B4-BE49-F238E27FC236}">
                <a16:creationId xmlns:a16="http://schemas.microsoft.com/office/drawing/2014/main" id="{D2E69205-3DCC-47DC-52BD-C8CA4D0EE0C5}"/>
              </a:ext>
            </a:extLst>
          </p:cNvPr>
          <p:cNvGrpSpPr/>
          <p:nvPr/>
        </p:nvGrpSpPr>
        <p:grpSpPr>
          <a:xfrm>
            <a:off x="382861" y="3602471"/>
            <a:ext cx="11448776" cy="1380560"/>
            <a:chOff x="382861" y="1170671"/>
            <a:chExt cx="11448776" cy="1057365"/>
          </a:xfrm>
        </p:grpSpPr>
        <p:sp>
          <p:nvSpPr>
            <p:cNvPr id="49" name="Rectangle 48">
              <a:extLst>
                <a:ext uri="{FF2B5EF4-FFF2-40B4-BE49-F238E27FC236}">
                  <a16:creationId xmlns:a16="http://schemas.microsoft.com/office/drawing/2014/main" id="{461DFB35-269F-4873-0ED1-9A5163FD8F27}"/>
                </a:ext>
              </a:extLst>
            </p:cNvPr>
            <p:cNvSpPr/>
            <p:nvPr/>
          </p:nvSpPr>
          <p:spPr>
            <a:xfrm>
              <a:off x="535260" y="1170671"/>
              <a:ext cx="11296377" cy="914400"/>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5AF8072E-162A-3CBA-2438-14456DD8C92A}"/>
                </a:ext>
              </a:extLst>
            </p:cNvPr>
            <p:cNvSpPr/>
            <p:nvPr/>
          </p:nvSpPr>
          <p:spPr>
            <a:xfrm>
              <a:off x="382861" y="1170671"/>
              <a:ext cx="2360339" cy="914400"/>
            </a:xfrm>
            <a:prstGeom prst="rect">
              <a:avLst/>
            </a:prstGeom>
            <a:solidFill>
              <a:schemeClr val="bg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mn-lt"/>
                </a:rPr>
                <a:t>Minor revisions to the current indicators</a:t>
              </a:r>
            </a:p>
            <a:p>
              <a:pPr algn="ctr"/>
              <a:r>
                <a:rPr lang="en-US" sz="1600" b="1">
                  <a:solidFill>
                    <a:schemeClr val="tx1"/>
                  </a:solidFill>
                  <a:latin typeface="+mn-lt"/>
                </a:rPr>
                <a:t>(&gt; 20 indicators)</a:t>
              </a:r>
              <a:endParaRPr lang="en-US" sz="1600" b="1">
                <a:solidFill>
                  <a:schemeClr val="tx1"/>
                </a:solidFill>
              </a:endParaRPr>
            </a:p>
          </p:txBody>
        </p:sp>
        <p:sp>
          <p:nvSpPr>
            <p:cNvPr id="51" name="TextBox 50">
              <a:extLst>
                <a:ext uri="{FF2B5EF4-FFF2-40B4-BE49-F238E27FC236}">
                  <a16:creationId xmlns:a16="http://schemas.microsoft.com/office/drawing/2014/main" id="{9C1CCB75-F699-2506-0A61-F9049BA8E4DC}"/>
                </a:ext>
              </a:extLst>
            </p:cNvPr>
            <p:cNvSpPr txBox="1"/>
            <p:nvPr/>
          </p:nvSpPr>
          <p:spPr>
            <a:xfrm>
              <a:off x="2895598" y="1304706"/>
              <a:ext cx="8761141" cy="923330"/>
            </a:xfrm>
            <a:prstGeom prst="rect">
              <a:avLst/>
            </a:prstGeom>
            <a:noFill/>
          </p:spPr>
          <p:txBody>
            <a:bodyPr wrap="square" lIns="91440" tIns="45720" rIns="91440" bIns="45720" anchor="t">
              <a:spAutoFit/>
            </a:bodyPr>
            <a:lstStyle/>
            <a:p>
              <a:r>
                <a:rPr lang="en-US"/>
                <a:t>C</a:t>
              </a:r>
              <a:r>
                <a:rPr lang="en-US" sz="1800">
                  <a:latin typeface="+mn-lt"/>
                </a:rPr>
                <a:t>hanges to indicator codes, some indicator definition text to align with global technical standards (mainly TB cases replaced by patients or people with TB), and disaggregation categories</a:t>
              </a:r>
            </a:p>
          </p:txBody>
        </p:sp>
      </p:grpSp>
      <p:grpSp>
        <p:nvGrpSpPr>
          <p:cNvPr id="52" name="Group 51">
            <a:extLst>
              <a:ext uri="{FF2B5EF4-FFF2-40B4-BE49-F238E27FC236}">
                <a16:creationId xmlns:a16="http://schemas.microsoft.com/office/drawing/2014/main" id="{20BA2305-6C7D-C324-728C-6755C773EF8D}"/>
              </a:ext>
            </a:extLst>
          </p:cNvPr>
          <p:cNvGrpSpPr/>
          <p:nvPr/>
        </p:nvGrpSpPr>
        <p:grpSpPr>
          <a:xfrm>
            <a:off x="382861" y="4923368"/>
            <a:ext cx="11448776" cy="1682230"/>
            <a:chOff x="382861" y="837302"/>
            <a:chExt cx="11448776" cy="1512510"/>
          </a:xfrm>
        </p:grpSpPr>
        <p:sp>
          <p:nvSpPr>
            <p:cNvPr id="53" name="Rectangle 52">
              <a:extLst>
                <a:ext uri="{FF2B5EF4-FFF2-40B4-BE49-F238E27FC236}">
                  <a16:creationId xmlns:a16="http://schemas.microsoft.com/office/drawing/2014/main" id="{07F05608-AC91-9EA1-032E-3CDFAD83C2CA}"/>
                </a:ext>
              </a:extLst>
            </p:cNvPr>
            <p:cNvSpPr/>
            <p:nvPr/>
          </p:nvSpPr>
          <p:spPr>
            <a:xfrm>
              <a:off x="535260" y="837302"/>
              <a:ext cx="11296377" cy="126012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E9390D6-CBD0-9F31-A612-8A9C06E883A6}"/>
                </a:ext>
              </a:extLst>
            </p:cNvPr>
            <p:cNvSpPr/>
            <p:nvPr/>
          </p:nvSpPr>
          <p:spPr>
            <a:xfrm>
              <a:off x="382861" y="837303"/>
              <a:ext cx="2360339" cy="126013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mn-lt"/>
                </a:rPr>
                <a:t>Disaggregation categories </a:t>
              </a:r>
              <a:endParaRPr lang="en-US" sz="1600" b="1">
                <a:solidFill>
                  <a:schemeClr val="bg1"/>
                </a:solidFill>
              </a:endParaRPr>
            </a:p>
          </p:txBody>
        </p:sp>
        <p:sp>
          <p:nvSpPr>
            <p:cNvPr id="55" name="TextBox 54">
              <a:extLst>
                <a:ext uri="{FF2B5EF4-FFF2-40B4-BE49-F238E27FC236}">
                  <a16:creationId xmlns:a16="http://schemas.microsoft.com/office/drawing/2014/main" id="{CC69D257-B96C-D9DE-66CE-F4FD7CF19ABB}"/>
                </a:ext>
              </a:extLst>
            </p:cNvPr>
            <p:cNvSpPr txBox="1"/>
            <p:nvPr/>
          </p:nvSpPr>
          <p:spPr>
            <a:xfrm>
              <a:off x="2895599" y="971338"/>
              <a:ext cx="8338458" cy="1378474"/>
            </a:xfrm>
            <a:prstGeom prst="rect">
              <a:avLst/>
            </a:prstGeom>
            <a:noFill/>
          </p:spPr>
          <p:txBody>
            <a:bodyPr wrap="square" lIns="91440" tIns="45720" rIns="91440" bIns="45720" anchor="t">
              <a:spAutoFit/>
            </a:bodyPr>
            <a:lstStyle/>
            <a:p>
              <a:r>
                <a:rPr lang="en-US"/>
                <a:t>Review of the current TB MF disaggregation categories to identify gaps linked to certain indicators based on the relevance to the new Global Fund strategy, latest technical partner guidance, feasibility of data collection using existing systems and equity. </a:t>
              </a:r>
            </a:p>
          </p:txBody>
        </p:sp>
      </p:grpSp>
    </p:spTree>
    <p:extLst>
      <p:ext uri="{BB962C8B-B14F-4D97-AF65-F5344CB8AC3E}">
        <p14:creationId xmlns:p14="http://schemas.microsoft.com/office/powerpoint/2010/main" val="1315630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D0C53-EDC4-2962-1AAF-C6ACB2A593C9}"/>
              </a:ext>
            </a:extLst>
          </p:cNvPr>
          <p:cNvSpPr>
            <a:spLocks noGrp="1"/>
          </p:cNvSpPr>
          <p:nvPr>
            <p:ph type="ctrTitle"/>
          </p:nvPr>
        </p:nvSpPr>
        <p:spPr>
          <a:xfrm>
            <a:off x="593555" y="343431"/>
            <a:ext cx="10878444" cy="566933"/>
          </a:xfrm>
        </p:spPr>
        <p:txBody>
          <a:bodyPr/>
          <a:lstStyle/>
          <a:p>
            <a:r>
              <a:rPr lang="en-US" sz="3200" b="0"/>
              <a:t>TB Matching Fund: Find and treat the missing people with DS-TB and DR-TB</a:t>
            </a:r>
            <a:br>
              <a:rPr lang="en-US" sz="3200" b="0"/>
            </a:br>
            <a:endParaRPr lang="en-US"/>
          </a:p>
        </p:txBody>
      </p:sp>
      <p:sp>
        <p:nvSpPr>
          <p:cNvPr id="4" name="Slide Number Placeholder 3">
            <a:extLst>
              <a:ext uri="{FF2B5EF4-FFF2-40B4-BE49-F238E27FC236}">
                <a16:creationId xmlns:a16="http://schemas.microsoft.com/office/drawing/2014/main" id="{00819128-5C08-D831-6B13-4A0C70444E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E3EDB-D7EB-F14E-A6D1-748C03EC5EDC}" type="slidenum">
              <a:rPr kumimoji="0" lang="en-US" sz="1000" b="0" i="0" u="none" strike="noStrike" kern="1200" cap="none" spc="0" normalizeH="0" baseline="0" noProof="0" smtClean="0">
                <a:ln>
                  <a:noFill/>
                </a:ln>
                <a:solidFill>
                  <a:prstClr val="black"/>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prstClr val="black"/>
              </a:solidFill>
              <a:effectLst/>
              <a:uLnTx/>
              <a:uFillTx/>
              <a:latin typeface="Arial Black"/>
              <a:ea typeface="+mn-ea"/>
              <a:cs typeface="+mn-cs"/>
            </a:endParaRPr>
          </a:p>
        </p:txBody>
      </p:sp>
      <p:graphicFrame>
        <p:nvGraphicFramePr>
          <p:cNvPr id="6" name="Table 6">
            <a:extLst>
              <a:ext uri="{FF2B5EF4-FFF2-40B4-BE49-F238E27FC236}">
                <a16:creationId xmlns:a16="http://schemas.microsoft.com/office/drawing/2014/main" id="{D1F06C4F-7859-3C0E-1F6D-5FE58B828A9B}"/>
              </a:ext>
            </a:extLst>
          </p:cNvPr>
          <p:cNvGraphicFramePr>
            <a:graphicFrameLocks noGrp="1"/>
          </p:cNvGraphicFramePr>
          <p:nvPr>
            <p:ph idx="13"/>
          </p:nvPr>
        </p:nvGraphicFramePr>
        <p:xfrm>
          <a:off x="287676" y="1432843"/>
          <a:ext cx="11439746" cy="4446827"/>
        </p:xfrm>
        <a:graphic>
          <a:graphicData uri="http://schemas.openxmlformats.org/drawingml/2006/table">
            <a:tbl>
              <a:tblPr firstRow="1" bandRow="1">
                <a:tableStyleId>{72833802-FEF1-4C79-8D5D-14CF1EAF98D9}</a:tableStyleId>
              </a:tblPr>
              <a:tblGrid>
                <a:gridCol w="3118699">
                  <a:extLst>
                    <a:ext uri="{9D8B030D-6E8A-4147-A177-3AD203B41FA5}">
                      <a16:colId xmlns:a16="http://schemas.microsoft.com/office/drawing/2014/main" val="3861176414"/>
                    </a:ext>
                  </a:extLst>
                </a:gridCol>
                <a:gridCol w="8321047">
                  <a:extLst>
                    <a:ext uri="{9D8B030D-6E8A-4147-A177-3AD203B41FA5}">
                      <a16:colId xmlns:a16="http://schemas.microsoft.com/office/drawing/2014/main" val="1517522711"/>
                    </a:ext>
                  </a:extLst>
                </a:gridCol>
              </a:tblGrid>
              <a:tr h="834947">
                <a:tc>
                  <a:txBody>
                    <a:bodyPr/>
                    <a:lstStyle/>
                    <a:p>
                      <a:pPr algn="ctr"/>
                      <a:r>
                        <a:rPr lang="en-US" sz="1800"/>
                        <a:t>Main Objective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800"/>
                        <a:t>Key Interventions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554750921"/>
                  </a:ext>
                </a:extLst>
              </a:tr>
              <a:tr h="3424092">
                <a:tc>
                  <a:txBody>
                    <a:bodyPr/>
                    <a:lstStyle/>
                    <a:p>
                      <a:r>
                        <a:rPr lang="en-US" sz="1800"/>
                        <a:t>To </a:t>
                      </a:r>
                      <a:r>
                        <a:rPr lang="en-US" sz="1800" b="1" i="1"/>
                        <a:t>find and successfully treat </a:t>
                      </a:r>
                      <a:r>
                        <a:rPr lang="en-US" sz="1800"/>
                        <a:t>the missing people with DS-TB and DR-TB to improve TB treatment coverage and treatment success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342900" indent="-342900">
                        <a:spcAft>
                          <a:spcPts val="600"/>
                        </a:spcAft>
                        <a:buFont typeface="+mj-lt"/>
                        <a:buAutoNum type="arabicPeriod"/>
                      </a:pPr>
                      <a:r>
                        <a:rPr lang="en-US" sz="1800" b="0" dirty="0"/>
                        <a:t>Catalyze </a:t>
                      </a:r>
                      <a:r>
                        <a:rPr lang="en-US" sz="1800" b="1" u="none" dirty="0"/>
                        <a:t>early and accurate diagnosis </a:t>
                      </a:r>
                      <a:r>
                        <a:rPr lang="en-US" sz="1800" b="0" dirty="0"/>
                        <a:t>through </a:t>
                      </a:r>
                      <a:r>
                        <a:rPr lang="en-US" sz="1800" b="1" dirty="0"/>
                        <a:t>innovative approaches</a:t>
                      </a:r>
                      <a:r>
                        <a:rPr lang="en-US" sz="1800" b="0" dirty="0"/>
                        <a:t> for TB screening (digital x-ray with CAD/AI software), universal use of rapid molecular diagnostics and drug-susceptibility testing for TB diagnosis, improved bacteriological confirmation of pulmonary TB. </a:t>
                      </a:r>
                    </a:p>
                    <a:p>
                      <a:pPr marL="342900" indent="-342900">
                        <a:spcAft>
                          <a:spcPts val="600"/>
                        </a:spcAft>
                        <a:buFont typeface="+mj-lt"/>
                        <a:buAutoNum type="arabicPeriod"/>
                      </a:pPr>
                      <a:r>
                        <a:rPr lang="en-US" sz="1800" b="1" u="none" dirty="0"/>
                        <a:t>Systematic screening for TB </a:t>
                      </a:r>
                      <a:r>
                        <a:rPr lang="en-US" sz="1800" b="0" dirty="0"/>
                        <a:t>in health facilities and through active case finding and outreach services (e.g., mobile clinics) targeting high risk groups.</a:t>
                      </a:r>
                    </a:p>
                    <a:p>
                      <a:pPr marL="342900" indent="-342900">
                        <a:spcAft>
                          <a:spcPts val="600"/>
                        </a:spcAft>
                        <a:buAutoNum type="arabicPeriod"/>
                      </a:pPr>
                      <a:r>
                        <a:rPr lang="en-US" sz="1800" b="0" dirty="0"/>
                        <a:t>Accelerate scale up of </a:t>
                      </a:r>
                      <a:r>
                        <a:rPr lang="en-US" sz="1800" b="1" i="0" u="none" dirty="0"/>
                        <a:t>innovative private sector engagement model, community- based services, </a:t>
                      </a:r>
                      <a:r>
                        <a:rPr lang="en-US" sz="1800" b="0" i="0" u="none" dirty="0"/>
                        <a:t>and </a:t>
                      </a:r>
                      <a:r>
                        <a:rPr lang="en-US" sz="1800" b="0" i="0" u="none" strike="noStrike" noProof="0" dirty="0">
                          <a:latin typeface="Arial"/>
                        </a:rPr>
                        <a:t>other </a:t>
                      </a:r>
                      <a:r>
                        <a:rPr lang="en-US" sz="1800" b="1" i="0" u="none" strike="noStrike" noProof="0" dirty="0">
                          <a:latin typeface="Arial"/>
                        </a:rPr>
                        <a:t>specific focus areas </a:t>
                      </a:r>
                      <a:r>
                        <a:rPr lang="en-US" sz="1800" b="0" i="0" u="none" strike="noStrike" noProof="0" dirty="0">
                          <a:latin typeface="Arial"/>
                        </a:rPr>
                        <a:t>relevant to the country context and agreed with country teams and partners</a:t>
                      </a:r>
                      <a:r>
                        <a:rPr lang="en-US" sz="1800" b="0" dirty="0"/>
                        <a:t>.</a:t>
                      </a:r>
                    </a:p>
                    <a:p>
                      <a:pPr marL="342900" indent="-342900">
                        <a:spcAft>
                          <a:spcPts val="600"/>
                        </a:spcAft>
                        <a:buFont typeface="+mj-lt"/>
                        <a:buAutoNum type="arabicPeriod"/>
                      </a:pPr>
                      <a:r>
                        <a:rPr lang="en-US" sz="1800" b="0" dirty="0"/>
                        <a:t>Scale up </a:t>
                      </a:r>
                      <a:r>
                        <a:rPr lang="en-US" sz="1800" b="1" u="none" dirty="0"/>
                        <a:t>decentralized, ambulatory, and patient centered care </a:t>
                      </a:r>
                      <a:r>
                        <a:rPr lang="en-US" sz="1800" b="0" dirty="0"/>
                        <a:t>for TB/DR-TB services including through primary health care approach and community support.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43777292"/>
                  </a:ext>
                </a:extLst>
              </a:tr>
            </a:tbl>
          </a:graphicData>
        </a:graphic>
      </p:graphicFrame>
    </p:spTree>
    <p:extLst>
      <p:ext uri="{BB962C8B-B14F-4D97-AF65-F5344CB8AC3E}">
        <p14:creationId xmlns:p14="http://schemas.microsoft.com/office/powerpoint/2010/main" val="2912997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6AB464-67B7-48A3-AAB3-52E20B60D636}"/>
              </a:ext>
            </a:extLst>
          </p:cNvPr>
          <p:cNvSpPr>
            <a:spLocks noGrp="1"/>
          </p:cNvSpPr>
          <p:nvPr>
            <p:ph type="sldNum" sz="quarter" idx="12"/>
          </p:nvPr>
        </p:nvSpPr>
        <p:spPr/>
        <p:txBody>
          <a:bodyPr/>
          <a:lstStyle/>
          <a:p>
            <a:fld id="{9E2BE927-25C7-4379-86F1-C17ED9D2A7F2}" type="slidenum">
              <a:rPr lang="en-US" smtClean="0"/>
              <a:t>2</a:t>
            </a:fld>
            <a:endParaRPr lang="en-US"/>
          </a:p>
        </p:txBody>
      </p:sp>
      <p:sp>
        <p:nvSpPr>
          <p:cNvPr id="5" name="Rectangle 4">
            <a:extLst>
              <a:ext uri="{FF2B5EF4-FFF2-40B4-BE49-F238E27FC236}">
                <a16:creationId xmlns:a16="http://schemas.microsoft.com/office/drawing/2014/main" id="{2FD88AA6-F640-477A-A9B2-FC3DC16AA1EB}"/>
              </a:ext>
            </a:extLst>
          </p:cNvPr>
          <p:cNvSpPr/>
          <p:nvPr/>
        </p:nvSpPr>
        <p:spPr>
          <a:xfrm>
            <a:off x="0" y="2552697"/>
            <a:ext cx="12192000" cy="1382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5970A6-E7D2-4875-B98B-4D5E2AB94606}"/>
              </a:ext>
            </a:extLst>
          </p:cNvPr>
          <p:cNvSpPr/>
          <p:nvPr/>
        </p:nvSpPr>
        <p:spPr>
          <a:xfrm>
            <a:off x="1404257" y="2884712"/>
            <a:ext cx="7981043" cy="71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mj-lt"/>
                <a:ea typeface="Calibri" panose="020F0502020204030204" pitchFamily="34" charset="0"/>
                <a:cs typeface="Times New Roman" panose="02020603050405020304" pitchFamily="18" charset="0"/>
              </a:rPr>
              <a:t>Program Essentials</a:t>
            </a:r>
          </a:p>
        </p:txBody>
      </p:sp>
    </p:spTree>
    <p:extLst>
      <p:ext uri="{BB962C8B-B14F-4D97-AF65-F5344CB8AC3E}">
        <p14:creationId xmlns:p14="http://schemas.microsoft.com/office/powerpoint/2010/main" val="266912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6AB464-67B7-48A3-AAB3-52E20B60D636}"/>
              </a:ext>
            </a:extLst>
          </p:cNvPr>
          <p:cNvSpPr>
            <a:spLocks noGrp="1"/>
          </p:cNvSpPr>
          <p:nvPr>
            <p:ph type="sldNum" sz="quarter" idx="12"/>
          </p:nvPr>
        </p:nvSpPr>
        <p:spPr/>
        <p:txBody>
          <a:bodyPr/>
          <a:lstStyle/>
          <a:p>
            <a:fld id="{9E2BE927-25C7-4379-86F1-C17ED9D2A7F2}" type="slidenum">
              <a:rPr lang="en-US" smtClean="0"/>
              <a:t>20</a:t>
            </a:fld>
            <a:endParaRPr lang="en-US"/>
          </a:p>
        </p:txBody>
      </p:sp>
      <p:sp>
        <p:nvSpPr>
          <p:cNvPr id="5" name="Rectangle 4">
            <a:extLst>
              <a:ext uri="{FF2B5EF4-FFF2-40B4-BE49-F238E27FC236}">
                <a16:creationId xmlns:a16="http://schemas.microsoft.com/office/drawing/2014/main" id="{2FD88AA6-F640-477A-A9B2-FC3DC16AA1EB}"/>
              </a:ext>
            </a:extLst>
          </p:cNvPr>
          <p:cNvSpPr/>
          <p:nvPr/>
        </p:nvSpPr>
        <p:spPr>
          <a:xfrm>
            <a:off x="0" y="2552697"/>
            <a:ext cx="12192000" cy="1382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5970A6-E7D2-4875-B98B-4D5E2AB94606}"/>
              </a:ext>
            </a:extLst>
          </p:cNvPr>
          <p:cNvSpPr/>
          <p:nvPr/>
        </p:nvSpPr>
        <p:spPr>
          <a:xfrm>
            <a:off x="1404257" y="2884712"/>
            <a:ext cx="7981043" cy="71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a:solidFill>
                  <a:schemeClr val="tx1"/>
                </a:solidFill>
                <a:latin typeface="+mj-lt"/>
                <a:ea typeface="Calibri" panose="020F0502020204030204" pitchFamily="34" charset="0"/>
                <a:cs typeface="Times New Roman" panose="02020603050405020304" pitchFamily="18" charset="0"/>
              </a:rPr>
              <a:t>Overview of TB Resources</a:t>
            </a:r>
          </a:p>
        </p:txBody>
      </p:sp>
    </p:spTree>
    <p:extLst>
      <p:ext uri="{BB962C8B-B14F-4D97-AF65-F5344CB8AC3E}">
        <p14:creationId xmlns:p14="http://schemas.microsoft.com/office/powerpoint/2010/main" val="2041876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TB Resources for Funding Requests</a:t>
            </a:r>
          </a:p>
        </p:txBody>
      </p:sp>
      <p:sp>
        <p:nvSpPr>
          <p:cNvPr id="5" name="Text Placeholder 4">
            <a:extLst>
              <a:ext uri="{FF2B5EF4-FFF2-40B4-BE49-F238E27FC236}">
                <a16:creationId xmlns:a16="http://schemas.microsoft.com/office/drawing/2014/main" id="{E8630DB3-9E8D-4084-A8AD-69ACC08EC266}"/>
              </a:ext>
            </a:extLst>
          </p:cNvPr>
          <p:cNvSpPr>
            <a:spLocks noGrp="1"/>
          </p:cNvSpPr>
          <p:nvPr>
            <p:ph type="body" sz="quarter" idx="13"/>
          </p:nvPr>
        </p:nvSpPr>
        <p:spPr/>
        <p:txBody>
          <a:bodyPr/>
          <a:lstStyle/>
          <a:p>
            <a:r>
              <a:rPr kumimoji="0" lang="en-US" sz="3200" b="0" i="0" u="none" strike="noStrike" kern="1200" cap="none" spc="0" normalizeH="0" baseline="0" noProof="0">
                <a:ln>
                  <a:noFill/>
                </a:ln>
                <a:solidFill>
                  <a:prstClr val="black"/>
                </a:solidFill>
                <a:effectLst/>
                <a:uLnTx/>
                <a:uFillTx/>
                <a:latin typeface="Arial"/>
                <a:ea typeface="+mn-ea"/>
                <a:cs typeface="+mn-cs"/>
              </a:rPr>
              <a:t>Updates for the 2023-2025 Allocation Period</a:t>
            </a:r>
          </a:p>
          <a:p>
            <a:endParaRPr lang="en-US"/>
          </a:p>
        </p:txBody>
      </p:sp>
      <p:cxnSp>
        <p:nvCxnSpPr>
          <p:cNvPr id="39" name="Straight Connector 38">
            <a:extLst>
              <a:ext uri="{FF2B5EF4-FFF2-40B4-BE49-F238E27FC236}">
                <a16:creationId xmlns:a16="http://schemas.microsoft.com/office/drawing/2014/main" id="{026A6F3C-0604-42F8-9F13-9DD25F467F0C}"/>
              </a:ext>
            </a:extLst>
          </p:cNvPr>
          <p:cNvCxnSpPr>
            <a:cxnSpLocks/>
          </p:cNvCxnSpPr>
          <p:nvPr/>
        </p:nvCxnSpPr>
        <p:spPr bwMode="ltGray">
          <a:xfrm flipH="1">
            <a:off x="609601" y="3871383"/>
            <a:ext cx="5760720" cy="0"/>
          </a:xfrm>
          <a:prstGeom prst="line">
            <a:avLst/>
          </a:prstGeom>
          <a:ln w="63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Freeform 44">
            <a:extLst>
              <a:ext uri="{FF2B5EF4-FFF2-40B4-BE49-F238E27FC236}">
                <a16:creationId xmlns:a16="http://schemas.microsoft.com/office/drawing/2014/main" id="{1C484CD8-129C-4F2D-A592-054F0F30BC9F}"/>
              </a:ext>
            </a:extLst>
          </p:cNvPr>
          <p:cNvSpPr>
            <a:spLocks noEditPoints="1"/>
          </p:cNvSpPr>
          <p:nvPr/>
        </p:nvSpPr>
        <p:spPr bwMode="auto">
          <a:xfrm>
            <a:off x="849430" y="4414334"/>
            <a:ext cx="1115510" cy="1017220"/>
          </a:xfrm>
          <a:custGeom>
            <a:avLst/>
            <a:gdLst>
              <a:gd name="T0" fmla="*/ 100 w 232"/>
              <a:gd name="T1" fmla="*/ 95 h 212"/>
              <a:gd name="T2" fmla="*/ 76 w 232"/>
              <a:gd name="T3" fmla="*/ 85 h 212"/>
              <a:gd name="T4" fmla="*/ 37 w 232"/>
              <a:gd name="T5" fmla="*/ 104 h 212"/>
              <a:gd name="T6" fmla="*/ 20 w 232"/>
              <a:gd name="T7" fmla="*/ 121 h 212"/>
              <a:gd name="T8" fmla="*/ 0 w 232"/>
              <a:gd name="T9" fmla="*/ 160 h 212"/>
              <a:gd name="T10" fmla="*/ 10 w 232"/>
              <a:gd name="T11" fmla="*/ 185 h 212"/>
              <a:gd name="T12" fmla="*/ 52 w 232"/>
              <a:gd name="T13" fmla="*/ 199 h 212"/>
              <a:gd name="T14" fmla="*/ 76 w 232"/>
              <a:gd name="T15" fmla="*/ 199 h 212"/>
              <a:gd name="T16" fmla="*/ 117 w 232"/>
              <a:gd name="T17" fmla="*/ 185 h 212"/>
              <a:gd name="T18" fmla="*/ 127 w 232"/>
              <a:gd name="T19" fmla="*/ 160 h 212"/>
              <a:gd name="T20" fmla="*/ 108 w 232"/>
              <a:gd name="T21" fmla="*/ 121 h 212"/>
              <a:gd name="T22" fmla="*/ 107 w 232"/>
              <a:gd name="T23" fmla="*/ 156 h 212"/>
              <a:gd name="T24" fmla="*/ 106 w 232"/>
              <a:gd name="T25" fmla="*/ 185 h 212"/>
              <a:gd name="T26" fmla="*/ 89 w 232"/>
              <a:gd name="T27" fmla="*/ 184 h 212"/>
              <a:gd name="T28" fmla="*/ 68 w 232"/>
              <a:gd name="T29" fmla="*/ 204 h 212"/>
              <a:gd name="T30" fmla="*/ 56 w 232"/>
              <a:gd name="T31" fmla="*/ 191 h 212"/>
              <a:gd name="T32" fmla="*/ 27 w 232"/>
              <a:gd name="T33" fmla="*/ 191 h 212"/>
              <a:gd name="T34" fmla="*/ 28 w 232"/>
              <a:gd name="T35" fmla="*/ 174 h 212"/>
              <a:gd name="T36" fmla="*/ 8 w 232"/>
              <a:gd name="T37" fmla="*/ 152 h 212"/>
              <a:gd name="T38" fmla="*/ 21 w 232"/>
              <a:gd name="T39" fmla="*/ 141 h 212"/>
              <a:gd name="T40" fmla="*/ 21 w 232"/>
              <a:gd name="T41" fmla="*/ 112 h 212"/>
              <a:gd name="T42" fmla="*/ 38 w 232"/>
              <a:gd name="T43" fmla="*/ 113 h 212"/>
              <a:gd name="T44" fmla="*/ 60 w 232"/>
              <a:gd name="T45" fmla="*/ 93 h 212"/>
              <a:gd name="T46" fmla="*/ 71 w 232"/>
              <a:gd name="T47" fmla="*/ 105 h 212"/>
              <a:gd name="T48" fmla="*/ 100 w 232"/>
              <a:gd name="T49" fmla="*/ 106 h 212"/>
              <a:gd name="T50" fmla="*/ 99 w 232"/>
              <a:gd name="T51" fmla="*/ 123 h 212"/>
              <a:gd name="T52" fmla="*/ 119 w 232"/>
              <a:gd name="T53" fmla="*/ 144 h 212"/>
              <a:gd name="T54" fmla="*/ 48 w 232"/>
              <a:gd name="T55" fmla="*/ 148 h 212"/>
              <a:gd name="T56" fmla="*/ 64 w 232"/>
              <a:gd name="T57" fmla="*/ 132 h 212"/>
              <a:gd name="T58" fmla="*/ 64 w 232"/>
              <a:gd name="T59" fmla="*/ 140 h 212"/>
              <a:gd name="T60" fmla="*/ 219 w 232"/>
              <a:gd name="T61" fmla="*/ 65 h 212"/>
              <a:gd name="T62" fmla="*/ 214 w 232"/>
              <a:gd name="T63" fmla="*/ 42 h 212"/>
              <a:gd name="T64" fmla="*/ 191 w 232"/>
              <a:gd name="T65" fmla="*/ 4 h 212"/>
              <a:gd name="T66" fmla="*/ 164 w 232"/>
              <a:gd name="T67" fmla="*/ 0 h 212"/>
              <a:gd name="T68" fmla="*/ 131 w 232"/>
              <a:gd name="T69" fmla="*/ 28 h 212"/>
              <a:gd name="T70" fmla="*/ 118 w 232"/>
              <a:gd name="T71" fmla="*/ 48 h 212"/>
              <a:gd name="T72" fmla="*/ 108 w 232"/>
              <a:gd name="T73" fmla="*/ 91 h 212"/>
              <a:gd name="T74" fmla="*/ 123 w 232"/>
              <a:gd name="T75" fmla="*/ 112 h 212"/>
              <a:gd name="T76" fmla="*/ 167 w 232"/>
              <a:gd name="T77" fmla="*/ 116 h 212"/>
              <a:gd name="T78" fmla="*/ 190 w 232"/>
              <a:gd name="T79" fmla="*/ 111 h 212"/>
              <a:gd name="T80" fmla="*/ 228 w 232"/>
              <a:gd name="T81" fmla="*/ 88 h 212"/>
              <a:gd name="T82" fmla="*/ 217 w 232"/>
              <a:gd name="T83" fmla="*/ 91 h 212"/>
              <a:gd name="T84" fmla="*/ 200 w 232"/>
              <a:gd name="T85" fmla="*/ 94 h 212"/>
              <a:gd name="T86" fmla="*/ 184 w 232"/>
              <a:gd name="T87" fmla="*/ 118 h 212"/>
              <a:gd name="T88" fmla="*/ 170 w 232"/>
              <a:gd name="T89" fmla="*/ 108 h 212"/>
              <a:gd name="T90" fmla="*/ 141 w 232"/>
              <a:gd name="T91" fmla="*/ 114 h 212"/>
              <a:gd name="T92" fmla="*/ 138 w 232"/>
              <a:gd name="T93" fmla="*/ 97 h 212"/>
              <a:gd name="T94" fmla="*/ 114 w 232"/>
              <a:gd name="T95" fmla="*/ 81 h 212"/>
              <a:gd name="T96" fmla="*/ 124 w 232"/>
              <a:gd name="T97" fmla="*/ 67 h 212"/>
              <a:gd name="T98" fmla="*/ 118 w 232"/>
              <a:gd name="T99" fmla="*/ 39 h 212"/>
              <a:gd name="T100" fmla="*/ 134 w 232"/>
              <a:gd name="T101" fmla="*/ 36 h 212"/>
              <a:gd name="T102" fmla="*/ 151 w 232"/>
              <a:gd name="T103" fmla="*/ 11 h 212"/>
              <a:gd name="T104" fmla="*/ 165 w 232"/>
              <a:gd name="T105" fmla="*/ 21 h 212"/>
              <a:gd name="T106" fmla="*/ 193 w 232"/>
              <a:gd name="T107" fmla="*/ 15 h 212"/>
              <a:gd name="T108" fmla="*/ 196 w 232"/>
              <a:gd name="T109" fmla="*/ 32 h 212"/>
              <a:gd name="T110" fmla="*/ 221 w 232"/>
              <a:gd name="T111" fmla="*/ 48 h 212"/>
              <a:gd name="T112" fmla="*/ 211 w 232"/>
              <a:gd name="T113" fmla="*/ 62 h 212"/>
              <a:gd name="T114" fmla="*/ 217 w 232"/>
              <a:gd name="T115" fmla="*/ 91 h 212"/>
              <a:gd name="T116" fmla="*/ 152 w 232"/>
              <a:gd name="T117" fmla="*/ 68 h 212"/>
              <a:gd name="T118" fmla="*/ 181 w 232"/>
              <a:gd name="T119" fmla="*/ 73 h 212"/>
              <a:gd name="T120" fmla="*/ 174 w 232"/>
              <a:gd name="T121" fmla="*/ 69 h 212"/>
              <a:gd name="T122" fmla="*/ 165 w 232"/>
              <a:gd name="T123" fmla="*/ 57 h 212"/>
              <a:gd name="T124" fmla="*/ 174 w 232"/>
              <a:gd name="T125" fmla="*/ 6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212">
                <a:moveTo>
                  <a:pt x="108" y="121"/>
                </a:moveTo>
                <a:cubicBezTo>
                  <a:pt x="117" y="112"/>
                  <a:pt x="117" y="112"/>
                  <a:pt x="117" y="112"/>
                </a:cubicBezTo>
                <a:cubicBezTo>
                  <a:pt x="100" y="95"/>
                  <a:pt x="100" y="95"/>
                  <a:pt x="100" y="95"/>
                </a:cubicBezTo>
                <a:cubicBezTo>
                  <a:pt x="91" y="104"/>
                  <a:pt x="91" y="104"/>
                  <a:pt x="91" y="104"/>
                </a:cubicBezTo>
                <a:cubicBezTo>
                  <a:pt x="86" y="101"/>
                  <a:pt x="81" y="99"/>
                  <a:pt x="76" y="98"/>
                </a:cubicBezTo>
                <a:cubicBezTo>
                  <a:pt x="76" y="85"/>
                  <a:pt x="76" y="85"/>
                  <a:pt x="76" y="85"/>
                </a:cubicBezTo>
                <a:cubicBezTo>
                  <a:pt x="52" y="85"/>
                  <a:pt x="52" y="85"/>
                  <a:pt x="52" y="85"/>
                </a:cubicBezTo>
                <a:cubicBezTo>
                  <a:pt x="52" y="98"/>
                  <a:pt x="52" y="98"/>
                  <a:pt x="52" y="98"/>
                </a:cubicBezTo>
                <a:cubicBezTo>
                  <a:pt x="46" y="99"/>
                  <a:pt x="41" y="101"/>
                  <a:pt x="37" y="104"/>
                </a:cubicBezTo>
                <a:cubicBezTo>
                  <a:pt x="27" y="95"/>
                  <a:pt x="27" y="95"/>
                  <a:pt x="27" y="95"/>
                </a:cubicBezTo>
                <a:cubicBezTo>
                  <a:pt x="10" y="112"/>
                  <a:pt x="10" y="112"/>
                  <a:pt x="10" y="112"/>
                </a:cubicBezTo>
                <a:cubicBezTo>
                  <a:pt x="20" y="121"/>
                  <a:pt x="20" y="121"/>
                  <a:pt x="20" y="121"/>
                </a:cubicBezTo>
                <a:cubicBezTo>
                  <a:pt x="17" y="126"/>
                  <a:pt x="15" y="131"/>
                  <a:pt x="13" y="136"/>
                </a:cubicBezTo>
                <a:cubicBezTo>
                  <a:pt x="0" y="136"/>
                  <a:pt x="0" y="136"/>
                  <a:pt x="0" y="136"/>
                </a:cubicBezTo>
                <a:cubicBezTo>
                  <a:pt x="0" y="160"/>
                  <a:pt x="0" y="160"/>
                  <a:pt x="0" y="160"/>
                </a:cubicBezTo>
                <a:cubicBezTo>
                  <a:pt x="13" y="160"/>
                  <a:pt x="13" y="160"/>
                  <a:pt x="13" y="160"/>
                </a:cubicBezTo>
                <a:cubicBezTo>
                  <a:pt x="15" y="166"/>
                  <a:pt x="17" y="171"/>
                  <a:pt x="20" y="175"/>
                </a:cubicBezTo>
                <a:cubicBezTo>
                  <a:pt x="10" y="185"/>
                  <a:pt x="10" y="185"/>
                  <a:pt x="10" y="185"/>
                </a:cubicBezTo>
                <a:cubicBezTo>
                  <a:pt x="27" y="202"/>
                  <a:pt x="27" y="202"/>
                  <a:pt x="27" y="202"/>
                </a:cubicBezTo>
                <a:cubicBezTo>
                  <a:pt x="37" y="192"/>
                  <a:pt x="37" y="192"/>
                  <a:pt x="37" y="192"/>
                </a:cubicBezTo>
                <a:cubicBezTo>
                  <a:pt x="41" y="195"/>
                  <a:pt x="46" y="197"/>
                  <a:pt x="52" y="199"/>
                </a:cubicBezTo>
                <a:cubicBezTo>
                  <a:pt x="52" y="212"/>
                  <a:pt x="52" y="212"/>
                  <a:pt x="52" y="212"/>
                </a:cubicBezTo>
                <a:cubicBezTo>
                  <a:pt x="76" y="212"/>
                  <a:pt x="76" y="212"/>
                  <a:pt x="76" y="212"/>
                </a:cubicBezTo>
                <a:cubicBezTo>
                  <a:pt x="76" y="199"/>
                  <a:pt x="76" y="199"/>
                  <a:pt x="76" y="199"/>
                </a:cubicBezTo>
                <a:cubicBezTo>
                  <a:pt x="81" y="197"/>
                  <a:pt x="86" y="195"/>
                  <a:pt x="91" y="192"/>
                </a:cubicBezTo>
                <a:cubicBezTo>
                  <a:pt x="100" y="202"/>
                  <a:pt x="100" y="202"/>
                  <a:pt x="100" y="202"/>
                </a:cubicBezTo>
                <a:cubicBezTo>
                  <a:pt x="117" y="185"/>
                  <a:pt x="117" y="185"/>
                  <a:pt x="117" y="185"/>
                </a:cubicBezTo>
                <a:cubicBezTo>
                  <a:pt x="108" y="175"/>
                  <a:pt x="108" y="175"/>
                  <a:pt x="108" y="175"/>
                </a:cubicBezTo>
                <a:cubicBezTo>
                  <a:pt x="111" y="171"/>
                  <a:pt x="113" y="166"/>
                  <a:pt x="114" y="160"/>
                </a:cubicBezTo>
                <a:cubicBezTo>
                  <a:pt x="127" y="160"/>
                  <a:pt x="127" y="160"/>
                  <a:pt x="127" y="160"/>
                </a:cubicBezTo>
                <a:cubicBezTo>
                  <a:pt x="127" y="136"/>
                  <a:pt x="127" y="136"/>
                  <a:pt x="127" y="136"/>
                </a:cubicBezTo>
                <a:cubicBezTo>
                  <a:pt x="114" y="136"/>
                  <a:pt x="114" y="136"/>
                  <a:pt x="114" y="136"/>
                </a:cubicBezTo>
                <a:cubicBezTo>
                  <a:pt x="113" y="131"/>
                  <a:pt x="111" y="126"/>
                  <a:pt x="108" y="121"/>
                </a:cubicBezTo>
                <a:close/>
                <a:moveTo>
                  <a:pt x="119" y="152"/>
                </a:moveTo>
                <a:cubicBezTo>
                  <a:pt x="107" y="152"/>
                  <a:pt x="107" y="152"/>
                  <a:pt x="107" y="152"/>
                </a:cubicBezTo>
                <a:cubicBezTo>
                  <a:pt x="107" y="156"/>
                  <a:pt x="107" y="156"/>
                  <a:pt x="107" y="156"/>
                </a:cubicBezTo>
                <a:cubicBezTo>
                  <a:pt x="106" y="162"/>
                  <a:pt x="103" y="168"/>
                  <a:pt x="99" y="174"/>
                </a:cubicBezTo>
                <a:cubicBezTo>
                  <a:pt x="97" y="176"/>
                  <a:pt x="97" y="176"/>
                  <a:pt x="97" y="176"/>
                </a:cubicBezTo>
                <a:cubicBezTo>
                  <a:pt x="106" y="185"/>
                  <a:pt x="106" y="185"/>
                  <a:pt x="106" y="185"/>
                </a:cubicBezTo>
                <a:cubicBezTo>
                  <a:pt x="100" y="191"/>
                  <a:pt x="100" y="191"/>
                  <a:pt x="100" y="191"/>
                </a:cubicBezTo>
                <a:cubicBezTo>
                  <a:pt x="92" y="182"/>
                  <a:pt x="92" y="182"/>
                  <a:pt x="92" y="182"/>
                </a:cubicBezTo>
                <a:cubicBezTo>
                  <a:pt x="89" y="184"/>
                  <a:pt x="89" y="184"/>
                  <a:pt x="89" y="184"/>
                </a:cubicBezTo>
                <a:cubicBezTo>
                  <a:pt x="84" y="188"/>
                  <a:pt x="78" y="190"/>
                  <a:pt x="71" y="191"/>
                </a:cubicBezTo>
                <a:cubicBezTo>
                  <a:pt x="68" y="192"/>
                  <a:pt x="68" y="192"/>
                  <a:pt x="68" y="192"/>
                </a:cubicBezTo>
                <a:cubicBezTo>
                  <a:pt x="68" y="204"/>
                  <a:pt x="68" y="204"/>
                  <a:pt x="68" y="204"/>
                </a:cubicBezTo>
                <a:cubicBezTo>
                  <a:pt x="60" y="204"/>
                  <a:pt x="60" y="204"/>
                  <a:pt x="60" y="204"/>
                </a:cubicBezTo>
                <a:cubicBezTo>
                  <a:pt x="60" y="192"/>
                  <a:pt x="60" y="192"/>
                  <a:pt x="60" y="192"/>
                </a:cubicBezTo>
                <a:cubicBezTo>
                  <a:pt x="56" y="191"/>
                  <a:pt x="56" y="191"/>
                  <a:pt x="56" y="191"/>
                </a:cubicBezTo>
                <a:cubicBezTo>
                  <a:pt x="50" y="190"/>
                  <a:pt x="44" y="188"/>
                  <a:pt x="38" y="184"/>
                </a:cubicBezTo>
                <a:cubicBezTo>
                  <a:pt x="36" y="182"/>
                  <a:pt x="36" y="182"/>
                  <a:pt x="36" y="182"/>
                </a:cubicBezTo>
                <a:cubicBezTo>
                  <a:pt x="27" y="191"/>
                  <a:pt x="27" y="191"/>
                  <a:pt x="27" y="191"/>
                </a:cubicBezTo>
                <a:cubicBezTo>
                  <a:pt x="21" y="185"/>
                  <a:pt x="21" y="185"/>
                  <a:pt x="21" y="185"/>
                </a:cubicBezTo>
                <a:cubicBezTo>
                  <a:pt x="30" y="176"/>
                  <a:pt x="30" y="176"/>
                  <a:pt x="30" y="176"/>
                </a:cubicBezTo>
                <a:cubicBezTo>
                  <a:pt x="28" y="174"/>
                  <a:pt x="28" y="174"/>
                  <a:pt x="28" y="174"/>
                </a:cubicBezTo>
                <a:cubicBezTo>
                  <a:pt x="24" y="168"/>
                  <a:pt x="22" y="162"/>
                  <a:pt x="21" y="156"/>
                </a:cubicBezTo>
                <a:cubicBezTo>
                  <a:pt x="20" y="152"/>
                  <a:pt x="20" y="152"/>
                  <a:pt x="20" y="152"/>
                </a:cubicBezTo>
                <a:cubicBezTo>
                  <a:pt x="8" y="152"/>
                  <a:pt x="8" y="152"/>
                  <a:pt x="8" y="152"/>
                </a:cubicBezTo>
                <a:cubicBezTo>
                  <a:pt x="8" y="144"/>
                  <a:pt x="8" y="144"/>
                  <a:pt x="8" y="144"/>
                </a:cubicBezTo>
                <a:cubicBezTo>
                  <a:pt x="20" y="144"/>
                  <a:pt x="20" y="144"/>
                  <a:pt x="20" y="144"/>
                </a:cubicBezTo>
                <a:cubicBezTo>
                  <a:pt x="21" y="141"/>
                  <a:pt x="21" y="141"/>
                  <a:pt x="21" y="141"/>
                </a:cubicBezTo>
                <a:cubicBezTo>
                  <a:pt x="22" y="134"/>
                  <a:pt x="24" y="128"/>
                  <a:pt x="28" y="123"/>
                </a:cubicBezTo>
                <a:cubicBezTo>
                  <a:pt x="30" y="120"/>
                  <a:pt x="30" y="120"/>
                  <a:pt x="30" y="120"/>
                </a:cubicBezTo>
                <a:cubicBezTo>
                  <a:pt x="21" y="112"/>
                  <a:pt x="21" y="112"/>
                  <a:pt x="21" y="112"/>
                </a:cubicBezTo>
                <a:cubicBezTo>
                  <a:pt x="27" y="106"/>
                  <a:pt x="27" y="106"/>
                  <a:pt x="27" y="106"/>
                </a:cubicBezTo>
                <a:cubicBezTo>
                  <a:pt x="36" y="115"/>
                  <a:pt x="36" y="115"/>
                  <a:pt x="36" y="115"/>
                </a:cubicBezTo>
                <a:cubicBezTo>
                  <a:pt x="38" y="113"/>
                  <a:pt x="38" y="113"/>
                  <a:pt x="38" y="113"/>
                </a:cubicBezTo>
                <a:cubicBezTo>
                  <a:pt x="44" y="109"/>
                  <a:pt x="50" y="106"/>
                  <a:pt x="56" y="105"/>
                </a:cubicBezTo>
                <a:cubicBezTo>
                  <a:pt x="60" y="105"/>
                  <a:pt x="60" y="105"/>
                  <a:pt x="60" y="105"/>
                </a:cubicBezTo>
                <a:cubicBezTo>
                  <a:pt x="60" y="93"/>
                  <a:pt x="60" y="93"/>
                  <a:pt x="60" y="93"/>
                </a:cubicBezTo>
                <a:cubicBezTo>
                  <a:pt x="68" y="93"/>
                  <a:pt x="68" y="93"/>
                  <a:pt x="68" y="93"/>
                </a:cubicBezTo>
                <a:cubicBezTo>
                  <a:pt x="68" y="105"/>
                  <a:pt x="68" y="105"/>
                  <a:pt x="68" y="105"/>
                </a:cubicBezTo>
                <a:cubicBezTo>
                  <a:pt x="71" y="105"/>
                  <a:pt x="71" y="105"/>
                  <a:pt x="71" y="105"/>
                </a:cubicBezTo>
                <a:cubicBezTo>
                  <a:pt x="78" y="106"/>
                  <a:pt x="84" y="109"/>
                  <a:pt x="89" y="113"/>
                </a:cubicBezTo>
                <a:cubicBezTo>
                  <a:pt x="92" y="115"/>
                  <a:pt x="92" y="115"/>
                  <a:pt x="92" y="115"/>
                </a:cubicBezTo>
                <a:cubicBezTo>
                  <a:pt x="100" y="106"/>
                  <a:pt x="100" y="106"/>
                  <a:pt x="100" y="106"/>
                </a:cubicBezTo>
                <a:cubicBezTo>
                  <a:pt x="106" y="112"/>
                  <a:pt x="106" y="112"/>
                  <a:pt x="106" y="112"/>
                </a:cubicBezTo>
                <a:cubicBezTo>
                  <a:pt x="97" y="120"/>
                  <a:pt x="97" y="120"/>
                  <a:pt x="97" y="120"/>
                </a:cubicBezTo>
                <a:cubicBezTo>
                  <a:pt x="99" y="123"/>
                  <a:pt x="99" y="123"/>
                  <a:pt x="99" y="123"/>
                </a:cubicBezTo>
                <a:cubicBezTo>
                  <a:pt x="103" y="128"/>
                  <a:pt x="106" y="134"/>
                  <a:pt x="107" y="141"/>
                </a:cubicBezTo>
                <a:cubicBezTo>
                  <a:pt x="107" y="144"/>
                  <a:pt x="107" y="144"/>
                  <a:pt x="107" y="144"/>
                </a:cubicBezTo>
                <a:cubicBezTo>
                  <a:pt x="119" y="144"/>
                  <a:pt x="119" y="144"/>
                  <a:pt x="119" y="144"/>
                </a:cubicBezTo>
                <a:lnTo>
                  <a:pt x="119" y="152"/>
                </a:lnTo>
                <a:close/>
                <a:moveTo>
                  <a:pt x="64" y="132"/>
                </a:moveTo>
                <a:cubicBezTo>
                  <a:pt x="55" y="132"/>
                  <a:pt x="48" y="140"/>
                  <a:pt x="48" y="148"/>
                </a:cubicBezTo>
                <a:cubicBezTo>
                  <a:pt x="48" y="157"/>
                  <a:pt x="55" y="164"/>
                  <a:pt x="64" y="164"/>
                </a:cubicBezTo>
                <a:cubicBezTo>
                  <a:pt x="72" y="164"/>
                  <a:pt x="80" y="157"/>
                  <a:pt x="80" y="148"/>
                </a:cubicBezTo>
                <a:cubicBezTo>
                  <a:pt x="80" y="140"/>
                  <a:pt x="72" y="132"/>
                  <a:pt x="64" y="132"/>
                </a:cubicBezTo>
                <a:close/>
                <a:moveTo>
                  <a:pt x="64" y="156"/>
                </a:moveTo>
                <a:cubicBezTo>
                  <a:pt x="59" y="156"/>
                  <a:pt x="56" y="153"/>
                  <a:pt x="56" y="148"/>
                </a:cubicBezTo>
                <a:cubicBezTo>
                  <a:pt x="56" y="144"/>
                  <a:pt x="59" y="140"/>
                  <a:pt x="64" y="140"/>
                </a:cubicBezTo>
                <a:cubicBezTo>
                  <a:pt x="68" y="140"/>
                  <a:pt x="72" y="144"/>
                  <a:pt x="72" y="148"/>
                </a:cubicBezTo>
                <a:cubicBezTo>
                  <a:pt x="72" y="153"/>
                  <a:pt x="68" y="156"/>
                  <a:pt x="64" y="156"/>
                </a:cubicBezTo>
                <a:close/>
                <a:moveTo>
                  <a:pt x="219" y="65"/>
                </a:moveTo>
                <a:cubicBezTo>
                  <a:pt x="232" y="62"/>
                  <a:pt x="232" y="62"/>
                  <a:pt x="232" y="62"/>
                </a:cubicBezTo>
                <a:cubicBezTo>
                  <a:pt x="227" y="39"/>
                  <a:pt x="227" y="39"/>
                  <a:pt x="227" y="39"/>
                </a:cubicBezTo>
                <a:cubicBezTo>
                  <a:pt x="214" y="42"/>
                  <a:pt x="214" y="42"/>
                  <a:pt x="214" y="42"/>
                </a:cubicBezTo>
                <a:cubicBezTo>
                  <a:pt x="211" y="37"/>
                  <a:pt x="208" y="32"/>
                  <a:pt x="204" y="28"/>
                </a:cubicBezTo>
                <a:cubicBezTo>
                  <a:pt x="211" y="17"/>
                  <a:pt x="211" y="17"/>
                  <a:pt x="211" y="17"/>
                </a:cubicBezTo>
                <a:cubicBezTo>
                  <a:pt x="191" y="4"/>
                  <a:pt x="191" y="4"/>
                  <a:pt x="191" y="4"/>
                </a:cubicBezTo>
                <a:cubicBezTo>
                  <a:pt x="184" y="16"/>
                  <a:pt x="184" y="16"/>
                  <a:pt x="184" y="16"/>
                </a:cubicBezTo>
                <a:cubicBezTo>
                  <a:pt x="178" y="14"/>
                  <a:pt x="173" y="13"/>
                  <a:pt x="167" y="13"/>
                </a:cubicBezTo>
                <a:cubicBezTo>
                  <a:pt x="164" y="0"/>
                  <a:pt x="164" y="0"/>
                  <a:pt x="164" y="0"/>
                </a:cubicBezTo>
                <a:cubicBezTo>
                  <a:pt x="141" y="5"/>
                  <a:pt x="141" y="5"/>
                  <a:pt x="141" y="5"/>
                </a:cubicBezTo>
                <a:cubicBezTo>
                  <a:pt x="144" y="18"/>
                  <a:pt x="144" y="18"/>
                  <a:pt x="144" y="18"/>
                </a:cubicBezTo>
                <a:cubicBezTo>
                  <a:pt x="139" y="21"/>
                  <a:pt x="135" y="24"/>
                  <a:pt x="131" y="28"/>
                </a:cubicBezTo>
                <a:cubicBezTo>
                  <a:pt x="119" y="21"/>
                  <a:pt x="119" y="21"/>
                  <a:pt x="119" y="21"/>
                </a:cubicBezTo>
                <a:cubicBezTo>
                  <a:pt x="107" y="41"/>
                  <a:pt x="107" y="41"/>
                  <a:pt x="107" y="41"/>
                </a:cubicBezTo>
                <a:cubicBezTo>
                  <a:pt x="118" y="48"/>
                  <a:pt x="118" y="48"/>
                  <a:pt x="118" y="48"/>
                </a:cubicBezTo>
                <a:cubicBezTo>
                  <a:pt x="116" y="53"/>
                  <a:pt x="116" y="59"/>
                  <a:pt x="115" y="64"/>
                </a:cubicBezTo>
                <a:cubicBezTo>
                  <a:pt x="102" y="67"/>
                  <a:pt x="102" y="67"/>
                  <a:pt x="102" y="67"/>
                </a:cubicBezTo>
                <a:cubicBezTo>
                  <a:pt x="108" y="91"/>
                  <a:pt x="108" y="91"/>
                  <a:pt x="108" y="91"/>
                </a:cubicBezTo>
                <a:cubicBezTo>
                  <a:pt x="121" y="88"/>
                  <a:pt x="121" y="88"/>
                  <a:pt x="121" y="88"/>
                </a:cubicBezTo>
                <a:cubicBezTo>
                  <a:pt x="123" y="93"/>
                  <a:pt x="127" y="97"/>
                  <a:pt x="130" y="101"/>
                </a:cubicBezTo>
                <a:cubicBezTo>
                  <a:pt x="123" y="112"/>
                  <a:pt x="123" y="112"/>
                  <a:pt x="123" y="112"/>
                </a:cubicBezTo>
                <a:cubicBezTo>
                  <a:pt x="144" y="125"/>
                  <a:pt x="144" y="125"/>
                  <a:pt x="144" y="125"/>
                </a:cubicBezTo>
                <a:cubicBezTo>
                  <a:pt x="151" y="114"/>
                  <a:pt x="151" y="114"/>
                  <a:pt x="151" y="114"/>
                </a:cubicBezTo>
                <a:cubicBezTo>
                  <a:pt x="156" y="115"/>
                  <a:pt x="161" y="116"/>
                  <a:pt x="167" y="116"/>
                </a:cubicBezTo>
                <a:cubicBezTo>
                  <a:pt x="170" y="129"/>
                  <a:pt x="170" y="129"/>
                  <a:pt x="170" y="129"/>
                </a:cubicBezTo>
                <a:cubicBezTo>
                  <a:pt x="193" y="124"/>
                  <a:pt x="193" y="124"/>
                  <a:pt x="193" y="124"/>
                </a:cubicBezTo>
                <a:cubicBezTo>
                  <a:pt x="190" y="111"/>
                  <a:pt x="190" y="111"/>
                  <a:pt x="190" y="111"/>
                </a:cubicBezTo>
                <a:cubicBezTo>
                  <a:pt x="195" y="109"/>
                  <a:pt x="200" y="105"/>
                  <a:pt x="204" y="101"/>
                </a:cubicBezTo>
                <a:cubicBezTo>
                  <a:pt x="215" y="109"/>
                  <a:pt x="215" y="109"/>
                  <a:pt x="215" y="109"/>
                </a:cubicBezTo>
                <a:cubicBezTo>
                  <a:pt x="228" y="88"/>
                  <a:pt x="228" y="88"/>
                  <a:pt x="228" y="88"/>
                </a:cubicBezTo>
                <a:cubicBezTo>
                  <a:pt x="216" y="81"/>
                  <a:pt x="216" y="81"/>
                  <a:pt x="216" y="81"/>
                </a:cubicBezTo>
                <a:cubicBezTo>
                  <a:pt x="218" y="76"/>
                  <a:pt x="219" y="70"/>
                  <a:pt x="219" y="65"/>
                </a:cubicBezTo>
                <a:close/>
                <a:moveTo>
                  <a:pt x="217" y="91"/>
                </a:moveTo>
                <a:cubicBezTo>
                  <a:pt x="212" y="98"/>
                  <a:pt x="212" y="98"/>
                  <a:pt x="212" y="98"/>
                </a:cubicBezTo>
                <a:cubicBezTo>
                  <a:pt x="202" y="91"/>
                  <a:pt x="202" y="91"/>
                  <a:pt x="202" y="91"/>
                </a:cubicBezTo>
                <a:cubicBezTo>
                  <a:pt x="200" y="94"/>
                  <a:pt x="200" y="94"/>
                  <a:pt x="200" y="94"/>
                </a:cubicBezTo>
                <a:cubicBezTo>
                  <a:pt x="196" y="99"/>
                  <a:pt x="190" y="103"/>
                  <a:pt x="184" y="105"/>
                </a:cubicBezTo>
                <a:cubicBezTo>
                  <a:pt x="181" y="106"/>
                  <a:pt x="181" y="106"/>
                  <a:pt x="181" y="106"/>
                </a:cubicBezTo>
                <a:cubicBezTo>
                  <a:pt x="184" y="118"/>
                  <a:pt x="184" y="118"/>
                  <a:pt x="184" y="118"/>
                </a:cubicBezTo>
                <a:cubicBezTo>
                  <a:pt x="176" y="120"/>
                  <a:pt x="176" y="120"/>
                  <a:pt x="176" y="120"/>
                </a:cubicBezTo>
                <a:cubicBezTo>
                  <a:pt x="173" y="108"/>
                  <a:pt x="173" y="108"/>
                  <a:pt x="173" y="108"/>
                </a:cubicBezTo>
                <a:cubicBezTo>
                  <a:pt x="170" y="108"/>
                  <a:pt x="170" y="108"/>
                  <a:pt x="170" y="108"/>
                </a:cubicBezTo>
                <a:cubicBezTo>
                  <a:pt x="163" y="109"/>
                  <a:pt x="157" y="108"/>
                  <a:pt x="151" y="105"/>
                </a:cubicBezTo>
                <a:cubicBezTo>
                  <a:pt x="147" y="104"/>
                  <a:pt x="147" y="104"/>
                  <a:pt x="147" y="104"/>
                </a:cubicBezTo>
                <a:cubicBezTo>
                  <a:pt x="141" y="114"/>
                  <a:pt x="141" y="114"/>
                  <a:pt x="141" y="114"/>
                </a:cubicBezTo>
                <a:cubicBezTo>
                  <a:pt x="134" y="110"/>
                  <a:pt x="134" y="110"/>
                  <a:pt x="134" y="110"/>
                </a:cubicBezTo>
                <a:cubicBezTo>
                  <a:pt x="141" y="100"/>
                  <a:pt x="141" y="100"/>
                  <a:pt x="141" y="100"/>
                </a:cubicBezTo>
                <a:cubicBezTo>
                  <a:pt x="138" y="97"/>
                  <a:pt x="138" y="97"/>
                  <a:pt x="138" y="97"/>
                </a:cubicBezTo>
                <a:cubicBezTo>
                  <a:pt x="133" y="93"/>
                  <a:pt x="129" y="88"/>
                  <a:pt x="127" y="82"/>
                </a:cubicBezTo>
                <a:cubicBezTo>
                  <a:pt x="126" y="78"/>
                  <a:pt x="126" y="78"/>
                  <a:pt x="126" y="78"/>
                </a:cubicBezTo>
                <a:cubicBezTo>
                  <a:pt x="114" y="81"/>
                  <a:pt x="114" y="81"/>
                  <a:pt x="114" y="81"/>
                </a:cubicBezTo>
                <a:cubicBezTo>
                  <a:pt x="112" y="73"/>
                  <a:pt x="112" y="73"/>
                  <a:pt x="112" y="73"/>
                </a:cubicBezTo>
                <a:cubicBezTo>
                  <a:pt x="124" y="71"/>
                  <a:pt x="124" y="71"/>
                  <a:pt x="124" y="71"/>
                </a:cubicBezTo>
                <a:cubicBezTo>
                  <a:pt x="124" y="67"/>
                  <a:pt x="124" y="67"/>
                  <a:pt x="124" y="67"/>
                </a:cubicBezTo>
                <a:cubicBezTo>
                  <a:pt x="123" y="61"/>
                  <a:pt x="124" y="54"/>
                  <a:pt x="127" y="48"/>
                </a:cubicBezTo>
                <a:cubicBezTo>
                  <a:pt x="128" y="45"/>
                  <a:pt x="128" y="45"/>
                  <a:pt x="128" y="45"/>
                </a:cubicBezTo>
                <a:cubicBezTo>
                  <a:pt x="118" y="39"/>
                  <a:pt x="118" y="39"/>
                  <a:pt x="118" y="39"/>
                </a:cubicBezTo>
                <a:cubicBezTo>
                  <a:pt x="122" y="32"/>
                  <a:pt x="122" y="32"/>
                  <a:pt x="122" y="32"/>
                </a:cubicBezTo>
                <a:cubicBezTo>
                  <a:pt x="132" y="38"/>
                  <a:pt x="132" y="38"/>
                  <a:pt x="132" y="38"/>
                </a:cubicBezTo>
                <a:cubicBezTo>
                  <a:pt x="134" y="36"/>
                  <a:pt x="134" y="36"/>
                  <a:pt x="134" y="36"/>
                </a:cubicBezTo>
                <a:cubicBezTo>
                  <a:pt x="139" y="31"/>
                  <a:pt x="144" y="27"/>
                  <a:pt x="150" y="24"/>
                </a:cubicBezTo>
                <a:cubicBezTo>
                  <a:pt x="153" y="23"/>
                  <a:pt x="153" y="23"/>
                  <a:pt x="153" y="23"/>
                </a:cubicBezTo>
                <a:cubicBezTo>
                  <a:pt x="151" y="11"/>
                  <a:pt x="151" y="11"/>
                  <a:pt x="151" y="11"/>
                </a:cubicBezTo>
                <a:cubicBezTo>
                  <a:pt x="158" y="10"/>
                  <a:pt x="158" y="10"/>
                  <a:pt x="158" y="10"/>
                </a:cubicBezTo>
                <a:cubicBezTo>
                  <a:pt x="161" y="21"/>
                  <a:pt x="161" y="21"/>
                  <a:pt x="161" y="21"/>
                </a:cubicBezTo>
                <a:cubicBezTo>
                  <a:pt x="165" y="21"/>
                  <a:pt x="165" y="21"/>
                  <a:pt x="165" y="21"/>
                </a:cubicBezTo>
                <a:cubicBezTo>
                  <a:pt x="171" y="21"/>
                  <a:pt x="178" y="22"/>
                  <a:pt x="184" y="24"/>
                </a:cubicBezTo>
                <a:cubicBezTo>
                  <a:pt x="187" y="26"/>
                  <a:pt x="187" y="26"/>
                  <a:pt x="187" y="26"/>
                </a:cubicBezTo>
                <a:cubicBezTo>
                  <a:pt x="193" y="15"/>
                  <a:pt x="193" y="15"/>
                  <a:pt x="193" y="15"/>
                </a:cubicBezTo>
                <a:cubicBezTo>
                  <a:pt x="200" y="20"/>
                  <a:pt x="200" y="20"/>
                  <a:pt x="200" y="20"/>
                </a:cubicBezTo>
                <a:cubicBezTo>
                  <a:pt x="194" y="30"/>
                  <a:pt x="194" y="30"/>
                  <a:pt x="194" y="30"/>
                </a:cubicBezTo>
                <a:cubicBezTo>
                  <a:pt x="196" y="32"/>
                  <a:pt x="196" y="32"/>
                  <a:pt x="196" y="32"/>
                </a:cubicBezTo>
                <a:cubicBezTo>
                  <a:pt x="201" y="36"/>
                  <a:pt x="205" y="42"/>
                  <a:pt x="208" y="48"/>
                </a:cubicBezTo>
                <a:cubicBezTo>
                  <a:pt x="209" y="51"/>
                  <a:pt x="209" y="51"/>
                  <a:pt x="209" y="51"/>
                </a:cubicBezTo>
                <a:cubicBezTo>
                  <a:pt x="221" y="48"/>
                  <a:pt x="221" y="48"/>
                  <a:pt x="221" y="48"/>
                </a:cubicBezTo>
                <a:cubicBezTo>
                  <a:pt x="222" y="56"/>
                  <a:pt x="222" y="56"/>
                  <a:pt x="222" y="56"/>
                </a:cubicBezTo>
                <a:cubicBezTo>
                  <a:pt x="211" y="59"/>
                  <a:pt x="211" y="59"/>
                  <a:pt x="211" y="59"/>
                </a:cubicBezTo>
                <a:cubicBezTo>
                  <a:pt x="211" y="62"/>
                  <a:pt x="211" y="62"/>
                  <a:pt x="211" y="62"/>
                </a:cubicBezTo>
                <a:cubicBezTo>
                  <a:pt x="211" y="69"/>
                  <a:pt x="210" y="75"/>
                  <a:pt x="208" y="81"/>
                </a:cubicBezTo>
                <a:cubicBezTo>
                  <a:pt x="206" y="84"/>
                  <a:pt x="206" y="84"/>
                  <a:pt x="206" y="84"/>
                </a:cubicBezTo>
                <a:lnTo>
                  <a:pt x="217" y="91"/>
                </a:lnTo>
                <a:close/>
                <a:moveTo>
                  <a:pt x="167" y="49"/>
                </a:moveTo>
                <a:cubicBezTo>
                  <a:pt x="166" y="49"/>
                  <a:pt x="165" y="49"/>
                  <a:pt x="164" y="49"/>
                </a:cubicBezTo>
                <a:cubicBezTo>
                  <a:pt x="155" y="51"/>
                  <a:pt x="150" y="60"/>
                  <a:pt x="152" y="68"/>
                </a:cubicBezTo>
                <a:cubicBezTo>
                  <a:pt x="153" y="76"/>
                  <a:pt x="160" y="81"/>
                  <a:pt x="167" y="81"/>
                </a:cubicBezTo>
                <a:cubicBezTo>
                  <a:pt x="168" y="81"/>
                  <a:pt x="170" y="80"/>
                  <a:pt x="171" y="80"/>
                </a:cubicBezTo>
                <a:cubicBezTo>
                  <a:pt x="175" y="79"/>
                  <a:pt x="178" y="77"/>
                  <a:pt x="181" y="73"/>
                </a:cubicBezTo>
                <a:cubicBezTo>
                  <a:pt x="183" y="70"/>
                  <a:pt x="184" y="65"/>
                  <a:pt x="183" y="61"/>
                </a:cubicBezTo>
                <a:cubicBezTo>
                  <a:pt x="181" y="54"/>
                  <a:pt x="175" y="49"/>
                  <a:pt x="167" y="49"/>
                </a:cubicBezTo>
                <a:close/>
                <a:moveTo>
                  <a:pt x="174" y="69"/>
                </a:moveTo>
                <a:cubicBezTo>
                  <a:pt x="173" y="71"/>
                  <a:pt x="171" y="72"/>
                  <a:pt x="169" y="72"/>
                </a:cubicBezTo>
                <a:cubicBezTo>
                  <a:pt x="165" y="73"/>
                  <a:pt x="160" y="71"/>
                  <a:pt x="159" y="66"/>
                </a:cubicBezTo>
                <a:cubicBezTo>
                  <a:pt x="158" y="62"/>
                  <a:pt x="161" y="58"/>
                  <a:pt x="165" y="57"/>
                </a:cubicBezTo>
                <a:cubicBezTo>
                  <a:pt x="166" y="57"/>
                  <a:pt x="167" y="57"/>
                  <a:pt x="167" y="57"/>
                </a:cubicBezTo>
                <a:cubicBezTo>
                  <a:pt x="171" y="57"/>
                  <a:pt x="174" y="59"/>
                  <a:pt x="175" y="63"/>
                </a:cubicBezTo>
                <a:cubicBezTo>
                  <a:pt x="175" y="65"/>
                  <a:pt x="175" y="67"/>
                  <a:pt x="174" y="6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8" name="Text Placeholder 1035">
            <a:extLst>
              <a:ext uri="{FF2B5EF4-FFF2-40B4-BE49-F238E27FC236}">
                <a16:creationId xmlns:a16="http://schemas.microsoft.com/office/drawing/2014/main" id="{DAAF7E19-35D0-426B-8011-875FC24DC28A}"/>
              </a:ext>
            </a:extLst>
          </p:cNvPr>
          <p:cNvSpPr txBox="1">
            <a:spLocks/>
          </p:cNvSpPr>
          <p:nvPr/>
        </p:nvSpPr>
        <p:spPr>
          <a:xfrm>
            <a:off x="2438403" y="1475317"/>
            <a:ext cx="3875013" cy="2011680"/>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Clr>
                <a:schemeClr val="tx1">
                  <a:lumMod val="60000"/>
                  <a:lumOff val="40000"/>
                </a:schemeClr>
              </a:buClr>
              <a:buFont typeface="Arial" panose="020B0604020202020204" pitchFamily="34" charset="0"/>
              <a:buNone/>
              <a:defRPr sz="2400" kern="1200">
                <a:solidFill>
                  <a:schemeClr val="tx1"/>
                </a:solidFill>
                <a:latin typeface="+mn-lt"/>
                <a:ea typeface="+mn-ea"/>
                <a:cs typeface="+mn-cs"/>
              </a:defRPr>
            </a:lvl1pPr>
            <a:lvl2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4pPr>
            <a:lvl5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5pPr>
            <a:lvl6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6pPr>
            <a:lvl7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7pPr>
            <a:lvl8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8pPr>
            <a:lvl9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5F5F5F">
                  <a:lumMod val="60000"/>
                  <a:lumOff val="40000"/>
                </a:srgbClr>
              </a:buClr>
              <a:buSzTx/>
              <a:buFont typeface="Arial" panose="020B0604020202020204" pitchFamily="34" charset="0"/>
              <a:buNone/>
              <a:tabLst/>
              <a:defRPr/>
            </a:pPr>
            <a:r>
              <a:rPr kumimoji="0" lang="en-US" sz="2400" b="0" i="0" u="none" strike="noStrike" kern="1200" cap="none" spc="0" normalizeH="0" baseline="0" noProof="0">
                <a:ln>
                  <a:noFill/>
                </a:ln>
                <a:solidFill>
                  <a:schemeClr val="accent2"/>
                </a:solidFill>
                <a:effectLst/>
                <a:uLnTx/>
                <a:uFillTx/>
                <a:latin typeface="+mj-lt"/>
                <a:ea typeface="+mn-ea"/>
                <a:cs typeface="+mn-cs"/>
                <a:hlinkClick r:id="rId3">
                  <a:extLst>
                    <a:ext uri="{A12FA001-AC4F-418D-AE19-62706E023703}">
                      <ahyp:hlinkClr xmlns:ahyp="http://schemas.microsoft.com/office/drawing/2018/hyperlinkcolor" val="tx"/>
                    </a:ext>
                  </a:extLst>
                </a:hlinkClick>
              </a:rPr>
              <a:t>TB Information Note</a:t>
            </a:r>
            <a:endParaRPr kumimoji="0" lang="en-US" sz="2400" b="0" i="0" u="none" strike="noStrike" kern="1200" cap="none" spc="0" normalizeH="0" baseline="0" noProof="0">
              <a:ln>
                <a:noFill/>
              </a:ln>
              <a:solidFill>
                <a:schemeClr val="accent2"/>
              </a:solidFill>
              <a:effectLst/>
              <a:uLnTx/>
              <a:uFillTx/>
              <a:latin typeface="+mj-lt"/>
              <a:ea typeface="+mn-ea"/>
              <a:cs typeface="+mn-cs"/>
            </a:endParaRPr>
          </a:p>
          <a:p>
            <a:pPr marR="0" lvl="0" algn="l" defTabSz="914400" rtl="0" eaLnBrk="1" fontAlgn="auto" latinLnBrk="0" hangingPunct="1">
              <a:lnSpc>
                <a:spcPct val="90000"/>
              </a:lnSpc>
              <a:spcBef>
                <a:spcPts val="1200"/>
              </a:spcBef>
              <a:spcAft>
                <a:spcPts val="0"/>
              </a:spcAft>
              <a:buClr>
                <a:srgbClr val="5F5F5F">
                  <a:lumMod val="60000"/>
                  <a:lumOff val="40000"/>
                </a:srgbClr>
              </a:buClr>
              <a:buSzTx/>
              <a:tabLst/>
              <a:defRPr/>
            </a:pPr>
            <a:r>
              <a:rPr kumimoji="0" lang="en-US" sz="1800" b="0" u="none" strike="noStrike" kern="1200" cap="none" spc="0" normalizeH="0" baseline="0" noProof="0">
                <a:ln>
                  <a:noFill/>
                </a:ln>
                <a:solidFill>
                  <a:prstClr val="black"/>
                </a:solidFill>
                <a:effectLst/>
                <a:uLnTx/>
                <a:uFillTx/>
                <a:latin typeface="Arial"/>
                <a:ea typeface="+mn-ea"/>
                <a:cs typeface="+mn-cs"/>
              </a:rPr>
              <a:t>The RSSH, HIV and Malaria Information Notes are also available </a:t>
            </a:r>
            <a:r>
              <a:rPr kumimoji="0" lang="en-US" sz="1800" b="0" u="none" strike="noStrike" kern="1200" cap="none" spc="0" normalizeH="0" baseline="0" noProof="0">
                <a:ln>
                  <a:noFill/>
                </a:ln>
                <a:solidFill>
                  <a:srgbClr val="2E4DF9"/>
                </a:solidFill>
                <a:effectLst/>
                <a:uLnTx/>
                <a:uFillTx/>
                <a:latin typeface="Arial"/>
                <a:ea typeface="+mn-ea"/>
                <a:cs typeface="+mn-cs"/>
                <a:hlinkClick r:id="rId4">
                  <a:extLst>
                    <a:ext uri="{A12FA001-AC4F-418D-AE19-62706E023703}">
                      <ahyp:hlinkClr xmlns:ahyp="http://schemas.microsoft.com/office/drawing/2018/hyperlinkcolor" val="tx"/>
                    </a:ext>
                  </a:extLst>
                </a:hlinkClick>
              </a:rPr>
              <a:t>here</a:t>
            </a:r>
            <a:r>
              <a:rPr kumimoji="0" lang="en-US" sz="1800" b="0" u="none" strike="noStrike" kern="1200" cap="none" spc="0" normalizeH="0" baseline="0" noProof="0">
                <a:ln>
                  <a:noFill/>
                </a:ln>
                <a:effectLst/>
                <a:uLnTx/>
                <a:uFillTx/>
                <a:latin typeface="Arial"/>
                <a:ea typeface="+mn-ea"/>
                <a:cs typeface="+mn-cs"/>
              </a:rPr>
              <a:t>.</a:t>
            </a:r>
          </a:p>
        </p:txBody>
      </p:sp>
      <p:sp>
        <p:nvSpPr>
          <p:cNvPr id="49" name="Text Placeholder 1036">
            <a:extLst>
              <a:ext uri="{FF2B5EF4-FFF2-40B4-BE49-F238E27FC236}">
                <a16:creationId xmlns:a16="http://schemas.microsoft.com/office/drawing/2014/main" id="{34F971AD-C32F-428A-90A6-B64999C47712}"/>
              </a:ext>
            </a:extLst>
          </p:cNvPr>
          <p:cNvSpPr txBox="1">
            <a:spLocks/>
          </p:cNvSpPr>
          <p:nvPr/>
        </p:nvSpPr>
        <p:spPr>
          <a:xfrm>
            <a:off x="6724644" y="1475316"/>
            <a:ext cx="4981609" cy="3774967"/>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Clr>
                <a:schemeClr val="tx1">
                  <a:lumMod val="60000"/>
                  <a:lumOff val="40000"/>
                </a:schemeClr>
              </a:buClr>
              <a:buFont typeface="Arial" panose="020B0604020202020204" pitchFamily="34" charset="0"/>
              <a:buNone/>
              <a:defRPr sz="2400" kern="1200">
                <a:solidFill>
                  <a:schemeClr val="tx1"/>
                </a:solidFill>
                <a:latin typeface="+mn-lt"/>
                <a:ea typeface="+mn-ea"/>
                <a:cs typeface="+mn-cs"/>
              </a:defRPr>
            </a:lvl1pPr>
            <a:lvl2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4pPr>
            <a:lvl5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5pPr>
            <a:lvl6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6pPr>
            <a:lvl7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7pPr>
            <a:lvl8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8pPr>
            <a:lvl9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5F5F5F">
                  <a:lumMod val="60000"/>
                  <a:lumOff val="40000"/>
                </a:srgbClr>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mj-lt"/>
                <a:ea typeface="+mn-ea"/>
                <a:cs typeface="+mn-cs"/>
              </a:rPr>
              <a:t>Additional Resources</a:t>
            </a:r>
          </a:p>
          <a:p>
            <a:pPr marR="0" lvl="0" algn="l" defTabSz="914400" rtl="0" eaLnBrk="1" fontAlgn="auto" latinLnBrk="0" hangingPunct="1">
              <a:lnSpc>
                <a:spcPct val="90000"/>
              </a:lnSpc>
              <a:spcBef>
                <a:spcPts val="1200"/>
              </a:spcBef>
              <a:spcAft>
                <a:spcPts val="0"/>
              </a:spcAft>
              <a:buClr>
                <a:srgbClr val="5F5F5F">
                  <a:lumMod val="60000"/>
                  <a:lumOff val="40000"/>
                </a:srgbClr>
              </a:buClr>
              <a:buSzTx/>
              <a:tabLst/>
              <a:defRPr/>
            </a:pPr>
            <a:r>
              <a:rPr kumimoji="0" lang="en-US" sz="1800" b="0" i="0" u="none" strike="noStrike" kern="1200" cap="none" spc="0" normalizeH="0" baseline="0" noProof="0" dirty="0">
                <a:ln>
                  <a:noFill/>
                </a:ln>
                <a:solidFill>
                  <a:schemeClr val="tx2"/>
                </a:solidFill>
                <a:effectLst/>
                <a:uLnTx/>
                <a:uFillTx/>
                <a:latin typeface="+mj-lt"/>
                <a:ea typeface="+mn-ea"/>
                <a:cs typeface="+mn-cs"/>
              </a:rPr>
              <a:t>1. Technical Briefs</a:t>
            </a:r>
          </a:p>
          <a:p>
            <a:pPr marR="0" lvl="0" algn="l" defTabSz="914400" rtl="0" eaLnBrk="1" fontAlgn="auto" latinLnBrk="0" hangingPunct="1">
              <a:lnSpc>
                <a:spcPct val="90000"/>
              </a:lnSpc>
              <a:spcBef>
                <a:spcPts val="1200"/>
              </a:spcBef>
              <a:spcAft>
                <a:spcPts val="0"/>
              </a:spcAft>
              <a:buClr>
                <a:srgbClr val="5F5F5F">
                  <a:lumMod val="60000"/>
                  <a:lumOff val="40000"/>
                </a:srgbClr>
              </a:buClr>
              <a:buSzTx/>
              <a:tabLst/>
              <a:defRPr/>
            </a:pPr>
            <a:r>
              <a:rPr kumimoji="0" lang="en-US" sz="1800" b="0" u="none" strike="noStrike" kern="1200" cap="none" spc="0" normalizeH="0" baseline="0" noProof="0" dirty="0">
                <a:ln>
                  <a:noFill/>
                </a:ln>
                <a:solidFill>
                  <a:prstClr val="black"/>
                </a:solidFill>
                <a:effectLst/>
                <a:uLnTx/>
                <a:uFillTx/>
                <a:latin typeface="Arial"/>
                <a:ea typeface="+mn-ea"/>
                <a:cs typeface="+mn-cs"/>
              </a:rPr>
              <a:t>Additional Technical Briefs to support applicants will be published in Q4 2022 on the </a:t>
            </a:r>
            <a:r>
              <a:rPr kumimoji="0" lang="en-US" sz="1800" b="0" u="none" strike="noStrike" kern="1200" cap="none" spc="0" normalizeH="0" baseline="0" noProof="0" dirty="0">
                <a:ln>
                  <a:noFill/>
                </a:ln>
                <a:solidFill>
                  <a:schemeClr val="accent2"/>
                </a:solidFill>
                <a:effectLst/>
                <a:uLnTx/>
                <a:uFillTx/>
                <a:latin typeface="Arial"/>
                <a:ea typeface="+mn-ea"/>
                <a:cs typeface="+mn-cs"/>
                <a:hlinkClick r:id="rId4">
                  <a:extLst>
                    <a:ext uri="{A12FA001-AC4F-418D-AE19-62706E023703}">
                      <ahyp:hlinkClr xmlns:ahyp="http://schemas.microsoft.com/office/drawing/2018/hyperlinkcolor" val="tx"/>
                    </a:ext>
                  </a:extLst>
                </a:hlinkClick>
              </a:rPr>
              <a:t>Global Fund website</a:t>
            </a:r>
            <a:r>
              <a:rPr kumimoji="0" lang="en-US" sz="1800" b="0" u="none" strike="noStrike" kern="1200" cap="none" spc="0" normalizeH="0" baseline="0" noProof="0" dirty="0">
                <a:ln>
                  <a:noFill/>
                </a:ln>
                <a:solidFill>
                  <a:prstClr val="black"/>
                </a:solidFill>
                <a:effectLst/>
                <a:uLnTx/>
                <a:uFillTx/>
                <a:latin typeface="Arial"/>
                <a:ea typeface="+mn-ea"/>
                <a:cs typeface="+mn-cs"/>
              </a:rPr>
              <a:t>.</a:t>
            </a:r>
          </a:p>
          <a:p>
            <a:pPr marR="0" lvl="0" algn="l" defTabSz="914400" rtl="0" eaLnBrk="1" fontAlgn="auto" latinLnBrk="0" hangingPunct="1">
              <a:lnSpc>
                <a:spcPct val="90000"/>
              </a:lnSpc>
              <a:spcBef>
                <a:spcPts val="1200"/>
              </a:spcBef>
              <a:spcAft>
                <a:spcPts val="0"/>
              </a:spcAft>
              <a:buClr>
                <a:srgbClr val="5F5F5F">
                  <a:lumMod val="60000"/>
                  <a:lumOff val="40000"/>
                </a:srgbClr>
              </a:buClr>
              <a:buSzTx/>
              <a:tabLst/>
              <a:defRPr/>
            </a:pPr>
            <a:r>
              <a:rPr kumimoji="0" lang="en-US" sz="1800" b="0" u="none" strike="noStrike" kern="1200" cap="none" spc="0" normalizeH="0" baseline="0" noProof="0" dirty="0">
                <a:ln>
                  <a:noFill/>
                </a:ln>
                <a:solidFill>
                  <a:schemeClr val="tx2"/>
                </a:solidFill>
                <a:effectLst/>
                <a:uLnTx/>
                <a:uFillTx/>
                <a:latin typeface="+mj-lt"/>
                <a:ea typeface="+mn-ea"/>
                <a:cs typeface="+mn-cs"/>
              </a:rPr>
              <a:t>2. Global </a:t>
            </a:r>
            <a:r>
              <a:rPr lang="en-US" sz="1800" dirty="0">
                <a:solidFill>
                  <a:schemeClr val="tx2"/>
                </a:solidFill>
                <a:latin typeface="+mj-lt"/>
              </a:rPr>
              <a:t>Guidelines</a:t>
            </a:r>
          </a:p>
          <a:p>
            <a:pPr>
              <a:buClr>
                <a:srgbClr val="5F5F5F">
                  <a:lumMod val="60000"/>
                  <a:lumOff val="40000"/>
                </a:srgbClr>
              </a:buClr>
              <a:defRPr/>
            </a:pPr>
            <a:r>
              <a:rPr lang="en-US" sz="1800" dirty="0">
                <a:solidFill>
                  <a:prstClr val="black"/>
                </a:solidFill>
                <a:latin typeface="Arial"/>
              </a:rPr>
              <a:t>All</a:t>
            </a:r>
            <a:r>
              <a:rPr kumimoji="0" lang="en-US" sz="1800" b="0" u="none" strike="noStrike" kern="1200" cap="none" spc="0" normalizeH="0" baseline="0" noProof="0" dirty="0">
                <a:ln>
                  <a:noFill/>
                </a:ln>
                <a:solidFill>
                  <a:prstClr val="black"/>
                </a:solidFill>
                <a:effectLst/>
                <a:uLnTx/>
                <a:uFillTx/>
                <a:latin typeface="Arial"/>
                <a:ea typeface="+mn-ea"/>
                <a:cs typeface="+mn-cs"/>
              </a:rPr>
              <a:t> key technical guidance documents are in footnotes of the TB Information Note.</a:t>
            </a:r>
          </a:p>
        </p:txBody>
      </p:sp>
      <p:sp>
        <p:nvSpPr>
          <p:cNvPr id="50" name="Text Placeholder 1037">
            <a:extLst>
              <a:ext uri="{FF2B5EF4-FFF2-40B4-BE49-F238E27FC236}">
                <a16:creationId xmlns:a16="http://schemas.microsoft.com/office/drawing/2014/main" id="{269D0B4B-E077-4493-94A3-97D77C4E3E12}"/>
              </a:ext>
            </a:extLst>
          </p:cNvPr>
          <p:cNvSpPr txBox="1">
            <a:spLocks/>
          </p:cNvSpPr>
          <p:nvPr/>
        </p:nvSpPr>
        <p:spPr>
          <a:xfrm>
            <a:off x="2446418" y="4064995"/>
            <a:ext cx="3432173" cy="2011680"/>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Clr>
                <a:schemeClr val="tx1">
                  <a:lumMod val="60000"/>
                  <a:lumOff val="40000"/>
                </a:schemeClr>
              </a:buClr>
              <a:buFont typeface="Arial" panose="020B0604020202020204" pitchFamily="34" charset="0"/>
              <a:buNone/>
              <a:defRPr sz="2400" kern="1200">
                <a:solidFill>
                  <a:schemeClr val="tx1"/>
                </a:solidFill>
                <a:latin typeface="+mn-lt"/>
                <a:ea typeface="+mn-ea"/>
                <a:cs typeface="+mn-cs"/>
              </a:defRPr>
            </a:lvl1pPr>
            <a:lvl2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4pPr>
            <a:lvl5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5pPr>
            <a:lvl6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6pPr>
            <a:lvl7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7pPr>
            <a:lvl8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8pPr>
            <a:lvl9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5F5F5F">
                  <a:lumMod val="60000"/>
                  <a:lumOff val="40000"/>
                </a:srgbClr>
              </a:buClr>
              <a:buSzTx/>
              <a:buFont typeface="Arial" panose="020B0604020202020204" pitchFamily="34" charset="0"/>
              <a:buNone/>
              <a:tabLst/>
              <a:defRPr/>
            </a:pPr>
            <a:r>
              <a:rPr kumimoji="0" lang="en-US" sz="2400" b="0" i="0" u="none" strike="noStrike" kern="1200" cap="none" spc="0" normalizeH="0" baseline="0" noProof="0">
                <a:ln>
                  <a:noFill/>
                </a:ln>
                <a:solidFill>
                  <a:srgbClr val="2E4DF9"/>
                </a:solidFill>
                <a:effectLst/>
                <a:uLnTx/>
                <a:uFillTx/>
                <a:latin typeface="+mj-lt"/>
                <a:ea typeface="+mn-ea"/>
                <a:cs typeface="+mn-cs"/>
                <a:hlinkClick r:id="rId5">
                  <a:extLst>
                    <a:ext uri="{A12FA001-AC4F-418D-AE19-62706E023703}">
                      <ahyp:hlinkClr xmlns:ahyp="http://schemas.microsoft.com/office/drawing/2018/hyperlinkcolor" val="tx"/>
                    </a:ext>
                  </a:extLst>
                </a:hlinkClick>
              </a:rPr>
              <a:t>Modular Framework</a:t>
            </a:r>
            <a:endParaRPr kumimoji="0" lang="en-US" sz="2400" b="0" i="0" u="none" strike="noStrike" kern="1200" cap="none" spc="0" normalizeH="0" baseline="0" noProof="0">
              <a:ln>
                <a:noFill/>
              </a:ln>
              <a:solidFill>
                <a:srgbClr val="2E4DF9"/>
              </a:solidFill>
              <a:effectLst/>
              <a:uLnTx/>
              <a:uFillTx/>
              <a:latin typeface="+mj-lt"/>
              <a:ea typeface="+mn-ea"/>
              <a:cs typeface="+mn-cs"/>
            </a:endParaRPr>
          </a:p>
          <a:p>
            <a:pPr marR="0" lvl="0" algn="l" defTabSz="914400" rtl="0" eaLnBrk="1" fontAlgn="auto" latinLnBrk="0" hangingPunct="1">
              <a:lnSpc>
                <a:spcPct val="90000"/>
              </a:lnSpc>
              <a:spcBef>
                <a:spcPts val="1200"/>
              </a:spcBef>
              <a:spcAft>
                <a:spcPts val="0"/>
              </a:spcAft>
              <a:buClr>
                <a:srgbClr val="5F5F5F">
                  <a:lumMod val="60000"/>
                  <a:lumOff val="40000"/>
                </a:srgbClr>
              </a:buClr>
              <a:buSzTx/>
              <a:tabLst/>
              <a:defRPr/>
            </a:pPr>
            <a:r>
              <a:rPr kumimoji="0" lang="en-US" sz="1800" b="0" u="none" strike="noStrike" kern="1200" cap="none" spc="0" normalizeH="0" baseline="0" noProof="0">
                <a:ln>
                  <a:noFill/>
                </a:ln>
                <a:solidFill>
                  <a:prstClr val="black"/>
                </a:solidFill>
                <a:effectLst/>
                <a:uLnTx/>
                <a:uFillTx/>
                <a:latin typeface="Arial"/>
                <a:ea typeface="+mn-ea"/>
                <a:cs typeface="+mn-cs"/>
              </a:rPr>
              <a:t>This resources includes details on Global Fund-supported </a:t>
            </a:r>
            <a:r>
              <a:rPr kumimoji="0" lang="en-US" sz="1800" b="1" u="none" strike="noStrike" kern="1200" cap="none" spc="0" normalizeH="0" baseline="0" noProof="0">
                <a:ln>
                  <a:noFill/>
                </a:ln>
                <a:solidFill>
                  <a:prstClr val="black"/>
                </a:solidFill>
                <a:effectLst/>
                <a:uLnTx/>
                <a:uFillTx/>
                <a:latin typeface="Arial"/>
                <a:ea typeface="+mn-ea"/>
                <a:cs typeface="+mn-cs"/>
              </a:rPr>
              <a:t>interventions </a:t>
            </a:r>
            <a:r>
              <a:rPr kumimoji="0" lang="en-US" sz="1800" b="0" u="none" strike="noStrike" kern="1200" cap="none" spc="0" normalizeH="0" baseline="0" noProof="0">
                <a:ln>
                  <a:noFill/>
                </a:ln>
                <a:solidFill>
                  <a:prstClr val="black"/>
                </a:solidFill>
                <a:effectLst/>
                <a:uLnTx/>
                <a:uFillTx/>
                <a:latin typeface="Arial"/>
                <a:ea typeface="+mn-ea"/>
                <a:cs typeface="+mn-cs"/>
              </a:rPr>
              <a:t>and </a:t>
            </a:r>
            <a:r>
              <a:rPr kumimoji="0" lang="en-US" sz="1800" b="1" u="none" strike="noStrike" kern="1200" cap="none" spc="0" normalizeH="0" baseline="0" noProof="0">
                <a:ln>
                  <a:noFill/>
                </a:ln>
                <a:solidFill>
                  <a:prstClr val="black"/>
                </a:solidFill>
                <a:effectLst/>
                <a:uLnTx/>
                <a:uFillTx/>
                <a:latin typeface="Arial"/>
                <a:ea typeface="+mn-ea"/>
                <a:cs typeface="+mn-cs"/>
              </a:rPr>
              <a:t>indicators</a:t>
            </a:r>
            <a:r>
              <a:rPr kumimoji="0" lang="en-US" sz="1800" b="0" u="none" strike="noStrike" kern="1200" cap="none" spc="0" normalizeH="0" baseline="0" noProof="0">
                <a:ln>
                  <a:noFill/>
                </a:ln>
                <a:solidFill>
                  <a:prstClr val="black"/>
                </a:solidFill>
                <a:effectLst/>
                <a:uLnTx/>
                <a:uFillTx/>
                <a:latin typeface="Arial"/>
                <a:ea typeface="+mn-ea"/>
                <a:cs typeface="+mn-cs"/>
              </a:rPr>
              <a:t>.</a:t>
            </a:r>
          </a:p>
        </p:txBody>
      </p:sp>
      <p:pic>
        <p:nvPicPr>
          <p:cNvPr id="4" name="Picture 3">
            <a:extLst>
              <a:ext uri="{FF2B5EF4-FFF2-40B4-BE49-F238E27FC236}">
                <a16:creationId xmlns:a16="http://schemas.microsoft.com/office/drawing/2014/main" id="{A7F7645C-C325-30A7-C0FE-AD8EA4A6C2FB}"/>
              </a:ext>
            </a:extLst>
          </p:cNvPr>
          <p:cNvPicPr>
            <a:picLocks noChangeAspect="1"/>
          </p:cNvPicPr>
          <p:nvPr/>
        </p:nvPicPr>
        <p:blipFill rotWithShape="1">
          <a:blip r:embed="rId6"/>
          <a:srcRect t="3981"/>
          <a:stretch/>
        </p:blipFill>
        <p:spPr>
          <a:xfrm>
            <a:off x="615988" y="3976987"/>
            <a:ext cx="1596988" cy="2187697"/>
          </a:xfrm>
          <a:prstGeom prst="rect">
            <a:avLst/>
          </a:prstGeom>
          <a:ln w="12700">
            <a:solidFill>
              <a:schemeClr val="tx1"/>
            </a:solidFill>
          </a:ln>
        </p:spPr>
      </p:pic>
      <p:sp>
        <p:nvSpPr>
          <p:cNvPr id="34" name="Text Placeholder 23">
            <a:extLst>
              <a:ext uri="{FF2B5EF4-FFF2-40B4-BE49-F238E27FC236}">
                <a16:creationId xmlns:a16="http://schemas.microsoft.com/office/drawing/2014/main" id="{482FD748-7BDB-9CBD-A8C9-C262452AE16E}"/>
              </a:ext>
            </a:extLst>
          </p:cNvPr>
          <p:cNvSpPr txBox="1">
            <a:spLocks/>
          </p:cNvSpPr>
          <p:nvPr/>
        </p:nvSpPr>
        <p:spPr>
          <a:xfrm>
            <a:off x="359639" y="756601"/>
            <a:ext cx="11471999" cy="468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32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Arial"/>
              <a:ea typeface="+mn-ea"/>
              <a:cs typeface="+mn-cs"/>
            </a:endParaRPr>
          </a:p>
        </p:txBody>
      </p:sp>
      <p:grpSp>
        <p:nvGrpSpPr>
          <p:cNvPr id="8" name="Group 7">
            <a:extLst>
              <a:ext uri="{FF2B5EF4-FFF2-40B4-BE49-F238E27FC236}">
                <a16:creationId xmlns:a16="http://schemas.microsoft.com/office/drawing/2014/main" id="{E563DF83-E9F6-FF6E-EDF9-E0F77316B332}"/>
              </a:ext>
            </a:extLst>
          </p:cNvPr>
          <p:cNvGrpSpPr/>
          <p:nvPr/>
        </p:nvGrpSpPr>
        <p:grpSpPr>
          <a:xfrm>
            <a:off x="6747064" y="4637056"/>
            <a:ext cx="4959189" cy="914400"/>
            <a:chOff x="3203766" y="5696793"/>
            <a:chExt cx="4959189" cy="914400"/>
          </a:xfrm>
        </p:grpSpPr>
        <p:sp>
          <p:nvSpPr>
            <p:cNvPr id="33" name="Text Placeholder 5">
              <a:extLst>
                <a:ext uri="{FF2B5EF4-FFF2-40B4-BE49-F238E27FC236}">
                  <a16:creationId xmlns:a16="http://schemas.microsoft.com/office/drawing/2014/main" id="{E0C6DA32-CF59-D61C-5EDA-2FE1DA4F6B64}"/>
                </a:ext>
              </a:extLst>
            </p:cNvPr>
            <p:cNvSpPr txBox="1">
              <a:spLocks/>
            </p:cNvSpPr>
            <p:nvPr/>
          </p:nvSpPr>
          <p:spPr>
            <a:xfrm>
              <a:off x="4452207" y="5919993"/>
              <a:ext cx="3710748" cy="468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32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u="none" strike="noStrike" kern="1200" cap="none" spc="0" normalizeH="0" baseline="0" noProof="0">
                  <a:ln>
                    <a:noFill/>
                  </a:ln>
                  <a:effectLst/>
                  <a:uLnTx/>
                  <a:uFillTx/>
                  <a:latin typeface="+mj-lt"/>
                  <a:ea typeface="+mn-ea"/>
                  <a:cs typeface="+mn-cs"/>
                </a:rPr>
                <a:t>Translations are in process for all Global Fund materials.</a:t>
              </a:r>
            </a:p>
          </p:txBody>
        </p:sp>
        <p:sp>
          <p:nvSpPr>
            <p:cNvPr id="20" name="Rectangle 19">
              <a:extLst>
                <a:ext uri="{FF2B5EF4-FFF2-40B4-BE49-F238E27FC236}">
                  <a16:creationId xmlns:a16="http://schemas.microsoft.com/office/drawing/2014/main" id="{AC354629-DDA8-DEA2-4945-B72C8A2AF2CF}"/>
                </a:ext>
              </a:extLst>
            </p:cNvPr>
            <p:cNvSpPr/>
            <p:nvPr/>
          </p:nvSpPr>
          <p:spPr>
            <a:xfrm>
              <a:off x="3647329" y="5696793"/>
              <a:ext cx="4515626" cy="914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1879E231-AD4E-481A-AABC-FBD5230E9EA9}"/>
                </a:ext>
              </a:extLst>
            </p:cNvPr>
            <p:cNvSpPr/>
            <p:nvPr/>
          </p:nvSpPr>
          <p:spPr>
            <a:xfrm>
              <a:off x="3203766" y="5696793"/>
              <a:ext cx="1076134" cy="91440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Black"/>
                <a:ea typeface="+mn-ea"/>
                <a:cs typeface="+mn-cs"/>
              </a:endParaRPr>
            </a:p>
          </p:txBody>
        </p:sp>
        <p:pic>
          <p:nvPicPr>
            <p:cNvPr id="7" name="Picture 6" descr="Icon&#10;&#10;Description automatically generated">
              <a:extLst>
                <a:ext uri="{FF2B5EF4-FFF2-40B4-BE49-F238E27FC236}">
                  <a16:creationId xmlns:a16="http://schemas.microsoft.com/office/drawing/2014/main" id="{6243FBB7-B182-2802-A63F-88EB257226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6073" y="5788233"/>
              <a:ext cx="731520" cy="731520"/>
            </a:xfrm>
            <a:prstGeom prst="rect">
              <a:avLst/>
            </a:prstGeom>
          </p:spPr>
        </p:pic>
      </p:grpSp>
      <p:sp>
        <p:nvSpPr>
          <p:cNvPr id="24" name="Slide Number Placeholder 1">
            <a:extLst>
              <a:ext uri="{FF2B5EF4-FFF2-40B4-BE49-F238E27FC236}">
                <a16:creationId xmlns:a16="http://schemas.microsoft.com/office/drawing/2014/main" id="{6EE76123-A192-35F1-3F63-A0492AF42415}"/>
              </a:ext>
            </a:extLst>
          </p:cNvPr>
          <p:cNvSpPr>
            <a:spLocks noGrp="1"/>
          </p:cNvSpPr>
          <p:nvPr>
            <p:ph type="sldNum" sz="quarter" idx="12"/>
          </p:nvPr>
        </p:nvSpPr>
        <p:spPr>
          <a:xfrm>
            <a:off x="10934700" y="6203950"/>
            <a:ext cx="8973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BE927-25C7-4379-86F1-C17ED9D2A7F2}" type="slidenum">
              <a:rPr kumimoji="0" lang="en-US" sz="1000" b="0" i="0" u="none" strike="noStrike" kern="1200" cap="none" spc="0" normalizeH="0" baseline="0" noProof="0" smtClean="0">
                <a:ln>
                  <a:noFill/>
                </a:ln>
                <a:solidFill>
                  <a:prstClr val="black"/>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prstClr val="black"/>
              </a:solidFill>
              <a:effectLst/>
              <a:uLnTx/>
              <a:uFillTx/>
              <a:latin typeface="Arial Black"/>
              <a:ea typeface="+mn-ea"/>
              <a:cs typeface="+mn-cs"/>
            </a:endParaRPr>
          </a:p>
        </p:txBody>
      </p:sp>
      <p:pic>
        <p:nvPicPr>
          <p:cNvPr id="6" name="Picture 5">
            <a:extLst>
              <a:ext uri="{FF2B5EF4-FFF2-40B4-BE49-F238E27FC236}">
                <a16:creationId xmlns:a16="http://schemas.microsoft.com/office/drawing/2014/main" id="{F65420F3-42B4-E609-8DAA-52F5B20878AC}"/>
              </a:ext>
            </a:extLst>
          </p:cNvPr>
          <p:cNvPicPr>
            <a:picLocks noChangeAspect="1"/>
          </p:cNvPicPr>
          <p:nvPr/>
        </p:nvPicPr>
        <p:blipFill>
          <a:blip r:embed="rId8"/>
          <a:stretch>
            <a:fillRect/>
          </a:stretch>
        </p:blipFill>
        <p:spPr>
          <a:xfrm>
            <a:off x="661042" y="1475317"/>
            <a:ext cx="1600200" cy="2278546"/>
          </a:xfrm>
          <a:prstGeom prst="rect">
            <a:avLst/>
          </a:prstGeom>
          <a:ln>
            <a:solidFill>
              <a:schemeClr val="tx1"/>
            </a:solidFill>
          </a:ln>
        </p:spPr>
      </p:pic>
    </p:spTree>
    <p:extLst>
      <p:ext uri="{BB962C8B-B14F-4D97-AF65-F5344CB8AC3E}">
        <p14:creationId xmlns:p14="http://schemas.microsoft.com/office/powerpoint/2010/main" val="345695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Changes to TB-related materials</a:t>
            </a:r>
          </a:p>
        </p:txBody>
      </p:sp>
      <p:sp>
        <p:nvSpPr>
          <p:cNvPr id="24" name="Text Placeholder 23">
            <a:extLst>
              <a:ext uri="{FF2B5EF4-FFF2-40B4-BE49-F238E27FC236}">
                <a16:creationId xmlns:a16="http://schemas.microsoft.com/office/drawing/2014/main" id="{962CC22F-6C49-446A-A2B4-970D7DA52F0E}"/>
              </a:ext>
            </a:extLst>
          </p:cNvPr>
          <p:cNvSpPr>
            <a:spLocks noGrp="1"/>
          </p:cNvSpPr>
          <p:nvPr>
            <p:ph type="body" sz="quarter" idx="13"/>
          </p:nvPr>
        </p:nvSpPr>
        <p:spPr>
          <a:xfrm>
            <a:off x="359639" y="756601"/>
            <a:ext cx="11471999" cy="468000"/>
          </a:xfrm>
        </p:spPr>
        <p:txBody>
          <a:bodyPr/>
          <a:lstStyle/>
          <a:p>
            <a:r>
              <a:rPr lang="en-US"/>
              <a:t>Updates for the 2023-2025 Allocation Period</a:t>
            </a:r>
          </a:p>
        </p:txBody>
      </p:sp>
      <p:grpSp>
        <p:nvGrpSpPr>
          <p:cNvPr id="3" name="Group 2">
            <a:extLst>
              <a:ext uri="{FF2B5EF4-FFF2-40B4-BE49-F238E27FC236}">
                <a16:creationId xmlns:a16="http://schemas.microsoft.com/office/drawing/2014/main" id="{35F6C1FD-0DBE-71E9-21F2-639064E72B09}"/>
              </a:ext>
            </a:extLst>
          </p:cNvPr>
          <p:cNvGrpSpPr/>
          <p:nvPr/>
        </p:nvGrpSpPr>
        <p:grpSpPr>
          <a:xfrm>
            <a:off x="769391" y="3490099"/>
            <a:ext cx="3383280" cy="616946"/>
            <a:chOff x="814255" y="3490099"/>
            <a:chExt cx="3383280" cy="616946"/>
          </a:xfrm>
        </p:grpSpPr>
        <p:cxnSp>
          <p:nvCxnSpPr>
            <p:cNvPr id="5" name="Straight Connector 4"/>
            <p:cNvCxnSpPr>
              <a:cxnSpLocks/>
            </p:cNvCxnSpPr>
            <p:nvPr/>
          </p:nvCxnSpPr>
          <p:spPr>
            <a:xfrm>
              <a:off x="814255" y="4107045"/>
              <a:ext cx="3383280" cy="0"/>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p:cNvCxnSpPr>
            <p:nvPr/>
          </p:nvCxnSpPr>
          <p:spPr>
            <a:xfrm flipH="1" flipV="1">
              <a:off x="2505492" y="3490099"/>
              <a:ext cx="806" cy="616946"/>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C2E59323-C4F7-3BB9-98C5-15625F56BC7D}"/>
              </a:ext>
            </a:extLst>
          </p:cNvPr>
          <p:cNvGrpSpPr/>
          <p:nvPr/>
        </p:nvGrpSpPr>
        <p:grpSpPr>
          <a:xfrm>
            <a:off x="4703410" y="3490099"/>
            <a:ext cx="3383280" cy="616946"/>
            <a:chOff x="4706973" y="3490099"/>
            <a:chExt cx="3383280" cy="616946"/>
          </a:xfrm>
        </p:grpSpPr>
        <p:cxnSp>
          <p:nvCxnSpPr>
            <p:cNvPr id="7" name="Straight Connector 6"/>
            <p:cNvCxnSpPr>
              <a:cxnSpLocks/>
            </p:cNvCxnSpPr>
            <p:nvPr/>
          </p:nvCxnSpPr>
          <p:spPr>
            <a:xfrm>
              <a:off x="4706973" y="4107045"/>
              <a:ext cx="3383280" cy="0"/>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flipV="1">
              <a:off x="6397693" y="3490099"/>
              <a:ext cx="1840" cy="616946"/>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5C91B401-5259-CAAA-0AFA-5C8F4F1E0AF4}"/>
              </a:ext>
            </a:extLst>
          </p:cNvPr>
          <p:cNvGrpSpPr/>
          <p:nvPr/>
        </p:nvGrpSpPr>
        <p:grpSpPr>
          <a:xfrm>
            <a:off x="8601649" y="3490099"/>
            <a:ext cx="3383280" cy="616946"/>
            <a:chOff x="8603604" y="3490099"/>
            <a:chExt cx="3383280" cy="616946"/>
          </a:xfrm>
        </p:grpSpPr>
        <p:cxnSp>
          <p:nvCxnSpPr>
            <p:cNvPr id="9" name="Straight Connector 8"/>
            <p:cNvCxnSpPr>
              <a:cxnSpLocks/>
            </p:cNvCxnSpPr>
            <p:nvPr/>
          </p:nvCxnSpPr>
          <p:spPr>
            <a:xfrm>
              <a:off x="8603604" y="4107045"/>
              <a:ext cx="3383280" cy="0"/>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flipV="1">
              <a:off x="10291967" y="3490099"/>
              <a:ext cx="6554" cy="616946"/>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648254" y="4180113"/>
            <a:ext cx="3625555" cy="216839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marR="0" lvl="0" indent="-171450" algn="l" defTabSz="914400" rtl="0" eaLnBrk="1" fontAlgn="auto" latinLnBrk="0" hangingPunct="1">
              <a:lnSpc>
                <a:spcPct val="90000"/>
              </a:lnSpc>
              <a:spcBef>
                <a:spcPts val="900"/>
              </a:spcBef>
              <a:spcAft>
                <a:spcPts val="0"/>
              </a:spcAft>
              <a:buClr>
                <a:schemeClr val="tx1"/>
              </a:buClr>
              <a:buSzPct val="100000"/>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Alignment with </a:t>
            </a:r>
            <a:r>
              <a:rPr kumimoji="0" lang="en-US" sz="1600" b="0" i="0" u="none" strike="noStrike" kern="1200" cap="none" spc="0" normalizeH="0" baseline="0" noProof="0">
                <a:ln>
                  <a:noFill/>
                </a:ln>
                <a:solidFill>
                  <a:schemeClr val="tx1"/>
                </a:solidFill>
                <a:effectLst/>
                <a:uLnTx/>
                <a:uFillTx/>
                <a:latin typeface="Arial"/>
                <a:ea typeface="+mn-ea"/>
                <a:cs typeface="+mn-cs"/>
              </a:rPr>
              <a:t>new</a:t>
            </a:r>
            <a:r>
              <a:rPr kumimoji="0" lang="en-US" sz="1600" b="0" i="0" u="none" strike="noStrike" kern="1200" cap="none" spc="0" normalizeH="0" baseline="0" noProof="0">
                <a:ln>
                  <a:noFill/>
                </a:ln>
                <a:solidFill>
                  <a:prstClr val="black"/>
                </a:solidFill>
                <a:effectLst/>
                <a:uLnTx/>
                <a:uFillTx/>
                <a:latin typeface="Arial"/>
                <a:ea typeface="+mn-ea"/>
                <a:cs typeface="+mn-cs"/>
              </a:rPr>
              <a:t> Global Fund Strategy, along with other global strategies and updated global guidelines</a:t>
            </a:r>
            <a:endParaRPr kumimoji="0" lang="en-US" sz="1600" b="0" i="0" u="none" strike="noStrike" kern="1200" cap="none" spc="0" normalizeH="0" baseline="0" noProof="0">
              <a:ln>
                <a:noFill/>
              </a:ln>
              <a:solidFill>
                <a:srgbClr val="FF0000"/>
              </a:solidFill>
              <a:effectLst/>
              <a:uLnTx/>
              <a:uFillTx/>
              <a:latin typeface="Arial"/>
              <a:ea typeface="+mn-ea"/>
              <a:cs typeface="+mn-cs"/>
            </a:endParaRPr>
          </a:p>
          <a:p>
            <a:pPr marL="171450" marR="0" lvl="0" indent="-171450" algn="l" defTabSz="914400" rtl="0" eaLnBrk="1" fontAlgn="auto" latinLnBrk="0" hangingPunct="1">
              <a:lnSpc>
                <a:spcPct val="90000"/>
              </a:lnSpc>
              <a:spcBef>
                <a:spcPts val="900"/>
              </a:spcBef>
              <a:spcAft>
                <a:spcPts val="0"/>
              </a:spcAft>
              <a:buClr>
                <a:schemeClr val="tx1"/>
              </a:buClr>
              <a:buSzPct val="100000"/>
              <a:buFont typeface="Arial" panose="020B0604020202020204" pitchFamily="34" charset="0"/>
              <a:buChar char="•"/>
              <a:tabLst/>
              <a:defRPr/>
            </a:pPr>
            <a:r>
              <a:rPr kumimoji="0" lang="en-US" sz="1600" i="0" u="none" strike="noStrike" kern="1200" cap="none" spc="0" normalizeH="0" baseline="0" noProof="0">
                <a:ln>
                  <a:noFill/>
                </a:ln>
                <a:solidFill>
                  <a:prstClr val="black"/>
                </a:solidFill>
                <a:effectLst/>
                <a:uLnTx/>
                <a:uFillTx/>
                <a:latin typeface="Arial"/>
                <a:ea typeface="+mn-ea"/>
                <a:cs typeface="+mn-cs"/>
              </a:rPr>
              <a:t>Includes information on Program Essentials</a:t>
            </a:r>
            <a:r>
              <a:rPr kumimoji="0" lang="en-US" sz="1600" i="0" u="none" strike="noStrike" kern="1200" cap="none" spc="0" normalizeH="0" baseline="0" noProof="0">
                <a:ln>
                  <a:noFill/>
                </a:ln>
                <a:solidFill>
                  <a:prstClr val="black"/>
                </a:solidFill>
                <a:effectLst/>
                <a:highlight>
                  <a:srgbClr val="FFFF00"/>
                </a:highlight>
                <a:uLnTx/>
                <a:uFillTx/>
                <a:latin typeface="Arial"/>
                <a:ea typeface="+mn-ea"/>
                <a:cs typeface="+mn-cs"/>
              </a:rPr>
              <a:t> (see slide xx)</a:t>
            </a:r>
            <a:r>
              <a:rPr kumimoji="0" lang="en-US" sz="1600" i="0" u="none" strike="noStrike" kern="1200" cap="none" spc="0" normalizeH="0" baseline="0" noProof="0">
                <a:ln>
                  <a:noFill/>
                </a:ln>
                <a:solidFill>
                  <a:prstClr val="black"/>
                </a:solidFill>
                <a:effectLst/>
                <a:uLnTx/>
                <a:uFillTx/>
                <a:latin typeface="Arial"/>
                <a:ea typeface="+mn-ea"/>
                <a:cs typeface="+mn-cs"/>
              </a:rPr>
              <a:t>, priority </a:t>
            </a:r>
            <a:r>
              <a:rPr lang="en-US" sz="1600">
                <a:solidFill>
                  <a:prstClr val="black"/>
                </a:solidFill>
                <a:latin typeface="Arial"/>
              </a:rPr>
              <a:t>i</a:t>
            </a:r>
            <a:r>
              <a:rPr kumimoji="0" lang="en-US" sz="1600" i="0" u="none" strike="noStrike" kern="1200" cap="none" spc="0" normalizeH="0" baseline="0" noProof="0" err="1">
                <a:ln>
                  <a:noFill/>
                </a:ln>
                <a:solidFill>
                  <a:prstClr val="black"/>
                </a:solidFill>
                <a:effectLst/>
                <a:uLnTx/>
                <a:uFillTx/>
                <a:latin typeface="Arial"/>
                <a:ea typeface="+mn-ea"/>
                <a:cs typeface="+mn-cs"/>
              </a:rPr>
              <a:t>nterventions</a:t>
            </a:r>
            <a:r>
              <a:rPr kumimoji="0" lang="en-US" sz="1600" i="0" u="none" strike="noStrike" kern="1200" cap="none" spc="0" normalizeH="0" baseline="0" noProof="0">
                <a:ln>
                  <a:noFill/>
                </a:ln>
                <a:solidFill>
                  <a:prstClr val="black"/>
                </a:solidFill>
                <a:effectLst/>
                <a:uLnTx/>
                <a:uFillTx/>
                <a:latin typeface="Arial"/>
                <a:ea typeface="+mn-ea"/>
                <a:cs typeface="+mn-cs"/>
              </a:rPr>
              <a:t> and country examples</a:t>
            </a:r>
          </a:p>
          <a:p>
            <a:pPr marL="171450" marR="0" lvl="0" indent="-171450" algn="l" defTabSz="914400" rtl="0" eaLnBrk="1" fontAlgn="auto" latinLnBrk="0" hangingPunct="1">
              <a:lnSpc>
                <a:spcPct val="90000"/>
              </a:lnSpc>
              <a:spcBef>
                <a:spcPts val="900"/>
              </a:spcBef>
              <a:spcAft>
                <a:spcPts val="0"/>
              </a:spcAft>
              <a:buClr>
                <a:schemeClr val="tx1"/>
              </a:buClr>
              <a:buSzPct val="100000"/>
              <a:buFont typeface="Arial" panose="020B0604020202020204" pitchFamily="34" charset="0"/>
              <a:buChar char="•"/>
              <a:tabLst/>
              <a:defRPr/>
            </a:pPr>
            <a:r>
              <a:rPr kumimoji="0" lang="en-US" sz="1600" b="0" u="none" strike="noStrike" kern="1200" cap="none" spc="0" normalizeH="0" baseline="0" noProof="0">
                <a:ln>
                  <a:noFill/>
                </a:ln>
                <a:solidFill>
                  <a:srgbClr val="2E4DF9"/>
                </a:solidFill>
                <a:effectLst/>
                <a:uLnTx/>
                <a:uFillTx/>
                <a:latin typeface="Arial"/>
                <a:ea typeface="+mn-ea"/>
                <a:cs typeface="+mn-cs"/>
                <a:hlinkClick r:id="rId3">
                  <a:extLst>
                    <a:ext uri="{A12FA001-AC4F-418D-AE19-62706E023703}">
                      <ahyp:hlinkClr xmlns:ahyp="http://schemas.microsoft.com/office/drawing/2018/hyperlinkcolor" val="tx"/>
                    </a:ext>
                  </a:extLst>
                </a:hlinkClick>
              </a:rPr>
              <a:t>TB Information Note.</a:t>
            </a:r>
            <a:endParaRPr kumimoji="0" lang="en-US" sz="1600" b="0" u="none" strike="noStrike" kern="1200" cap="none" spc="0" normalizeH="0" baseline="0" noProof="0">
              <a:ln>
                <a:noFill/>
              </a:ln>
              <a:solidFill>
                <a:srgbClr val="2E4DF9"/>
              </a:solidFill>
              <a:effectLst/>
              <a:uLnTx/>
              <a:uFillTx/>
              <a:latin typeface="Arial"/>
              <a:ea typeface="+mn-ea"/>
              <a:cs typeface="+mn-cs"/>
            </a:endParaRPr>
          </a:p>
        </p:txBody>
      </p:sp>
      <p:sp>
        <p:nvSpPr>
          <p:cNvPr id="22" name="Rectangle 21"/>
          <p:cNvSpPr/>
          <p:nvPr/>
        </p:nvSpPr>
        <p:spPr>
          <a:xfrm>
            <a:off x="4582273" y="4180113"/>
            <a:ext cx="3625555" cy="14477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marR="0" lvl="0" indent="-171450" algn="l" defTabSz="914400" rtl="0" eaLnBrk="1" fontAlgn="auto" latinLnBrk="0" hangingPunct="1">
              <a:lnSpc>
                <a:spcPct val="90000"/>
              </a:lnSpc>
              <a:spcBef>
                <a:spcPts val="90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Streamlining of TB modules and interventions</a:t>
            </a:r>
          </a:p>
          <a:p>
            <a:pPr marL="171450" marR="0" lvl="0" indent="-171450" algn="l" defTabSz="914400" rtl="0" eaLnBrk="1" fontAlgn="auto" latinLnBrk="0" hangingPunct="1">
              <a:lnSpc>
                <a:spcPct val="90000"/>
              </a:lnSpc>
              <a:spcBef>
                <a:spcPts val="90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New TB modules on key and vulnerable populations, collaboration with other providers and sectors.</a:t>
            </a:r>
          </a:p>
          <a:p>
            <a:pPr marL="171450" marR="0" lvl="0" indent="-171450" algn="l" defTabSz="914400" rtl="0" eaLnBrk="1" fontAlgn="auto" latinLnBrk="0" hangingPunct="1">
              <a:lnSpc>
                <a:spcPct val="90000"/>
              </a:lnSpc>
              <a:spcBef>
                <a:spcPts val="90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Updated indicators aligned with Global Fund Strategy and WHO recommendations.</a:t>
            </a:r>
            <a:endParaRPr kumimoji="0" lang="en-US" sz="1600" b="0" i="0" u="none" strike="noStrike" kern="1200" cap="none" spc="0" normalizeH="0" baseline="0" noProof="0" dirty="0">
              <a:ln>
                <a:noFill/>
              </a:ln>
              <a:solidFill>
                <a:prstClr val="black"/>
              </a:solidFill>
              <a:effectLst/>
              <a:uLnTx/>
              <a:uFillTx/>
              <a:latin typeface="Arial"/>
            </a:endParaRPr>
          </a:p>
          <a:p>
            <a:pPr marL="171450" marR="0" lvl="0" indent="-171450" algn="l" defTabSz="914400" rtl="0" eaLnBrk="1" fontAlgn="auto" latinLnBrk="0" hangingPunct="1">
              <a:lnSpc>
                <a:spcPct val="90000"/>
              </a:lnSpc>
              <a:spcBef>
                <a:spcPts val="900"/>
              </a:spcBef>
              <a:spcAft>
                <a:spcPts val="0"/>
              </a:spcAft>
              <a:buClrTx/>
              <a:buSzPct val="100000"/>
              <a:buFont typeface="Arial" panose="020B0604020202020204" pitchFamily="34" charset="0"/>
              <a:buChar char="•"/>
              <a:tabLst/>
              <a:defRPr/>
            </a:pPr>
            <a:r>
              <a:rPr kumimoji="0" lang="en-US" sz="1600" b="0" u="none" strike="noStrike" kern="1200" cap="none" spc="0" normalizeH="0" baseline="0" noProof="0" dirty="0">
                <a:ln>
                  <a:noFill/>
                </a:ln>
                <a:solidFill>
                  <a:srgbClr val="2E4DF9"/>
                </a:solidFill>
                <a:effectLst/>
                <a:uLnTx/>
                <a:uFillTx/>
                <a:latin typeface="Arial"/>
                <a:ea typeface="+mn-ea"/>
                <a:cs typeface="+mn-cs"/>
                <a:hlinkClick r:id="rId4">
                  <a:extLst>
                    <a:ext uri="{A12FA001-AC4F-418D-AE19-62706E023703}">
                      <ahyp:hlinkClr xmlns:ahyp="http://schemas.microsoft.com/office/drawing/2018/hyperlinkcolor" val="tx"/>
                    </a:ext>
                  </a:extLst>
                </a:hlinkClick>
              </a:rPr>
              <a:t>Modular Framework</a:t>
            </a:r>
            <a:r>
              <a:rPr kumimoji="0" lang="en-US" sz="1600" b="0" u="none" strike="noStrike" kern="1200" cap="none" spc="0" normalizeH="0" baseline="0" noProof="0" dirty="0">
                <a:ln>
                  <a:noFill/>
                </a:ln>
                <a:solidFill>
                  <a:srgbClr val="2E4DF9"/>
                </a:solidFill>
                <a:effectLst/>
                <a:uLnTx/>
                <a:uFillTx/>
                <a:latin typeface="Arial"/>
                <a:ea typeface="+mn-ea"/>
                <a:cs typeface="+mn-cs"/>
              </a:rPr>
              <a:t>.</a:t>
            </a:r>
            <a:endParaRPr kumimoji="0" lang="en-US" sz="1600" b="0" u="none" strike="noStrike" kern="1200" cap="none" spc="0" normalizeH="0" baseline="0" noProof="0" dirty="0">
              <a:ln>
                <a:noFill/>
              </a:ln>
              <a:solidFill>
                <a:srgbClr val="2E4DF9"/>
              </a:solidFill>
              <a:effectLst/>
              <a:uLnTx/>
              <a:uFillTx/>
              <a:latin typeface="Arial"/>
            </a:endParaRPr>
          </a:p>
        </p:txBody>
      </p:sp>
      <p:sp>
        <p:nvSpPr>
          <p:cNvPr id="23" name="Rectangle 22"/>
          <p:cNvSpPr/>
          <p:nvPr/>
        </p:nvSpPr>
        <p:spPr>
          <a:xfrm>
            <a:off x="8601650" y="4180113"/>
            <a:ext cx="3383279" cy="14477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marR="0" lvl="0" indent="-171450" algn="l" defTabSz="914400" rtl="0" eaLnBrk="1" fontAlgn="auto" latinLnBrk="0" hangingPunct="1">
              <a:lnSpc>
                <a:spcPct val="90000"/>
              </a:lnSpc>
              <a:spcBef>
                <a:spcPts val="90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Additional baseline data (and disaggregates) which is </a:t>
            </a:r>
            <a:r>
              <a:rPr kumimoji="0" lang="en-US" sz="1600" b="0" u="none" strike="noStrike" kern="1200" cap="none" spc="0" normalizeH="0" baseline="0" noProof="0">
                <a:ln>
                  <a:noFill/>
                </a:ln>
                <a:solidFill>
                  <a:prstClr val="black"/>
                </a:solidFill>
                <a:effectLst/>
                <a:uLnTx/>
                <a:uFillTx/>
                <a:latin typeface="Arial"/>
                <a:ea typeface="+mn-ea"/>
                <a:cs typeface="+mn-cs"/>
              </a:rPr>
              <a:t>pre-filled by Global Fund, where available.</a:t>
            </a:r>
          </a:p>
          <a:p>
            <a:pPr marL="171450" marR="0" lvl="0" indent="-171450" algn="l" defTabSz="914400" rtl="0" eaLnBrk="1" fontAlgn="auto" latinLnBrk="0" hangingPunct="1">
              <a:lnSpc>
                <a:spcPct val="90000"/>
              </a:lnSpc>
              <a:spcBef>
                <a:spcPts val="90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Program Essentials table is </a:t>
            </a:r>
            <a:r>
              <a:rPr kumimoji="0" lang="en-US" sz="1600" b="0" u="none" strike="noStrike" kern="1200" cap="none" spc="0" normalizeH="0" baseline="0" noProof="0">
                <a:ln>
                  <a:noFill/>
                </a:ln>
                <a:solidFill>
                  <a:prstClr val="black"/>
                </a:solidFill>
                <a:effectLst/>
                <a:uLnTx/>
                <a:uFillTx/>
                <a:latin typeface="Arial"/>
                <a:ea typeface="+mn-ea"/>
                <a:cs typeface="+mn-cs"/>
              </a:rPr>
              <a:t>to be </a:t>
            </a:r>
            <a:r>
              <a:rPr kumimoji="0" lang="en-US" sz="1600" b="0" u="none" strike="noStrike" kern="1200" cap="none" spc="0" normalizeH="0" baseline="0" noProof="0">
                <a:ln>
                  <a:noFill/>
                </a:ln>
                <a:solidFill>
                  <a:schemeClr val="tx1"/>
                </a:solidFill>
                <a:effectLst/>
                <a:uLnTx/>
                <a:uFillTx/>
                <a:latin typeface="Arial"/>
                <a:ea typeface="+mn-ea"/>
                <a:cs typeface="+mn-cs"/>
              </a:rPr>
              <a:t>completed by applicant.</a:t>
            </a:r>
          </a:p>
          <a:p>
            <a:pPr marL="171450" marR="0" lvl="0" indent="-171450" algn="l" defTabSz="914400" rtl="0" eaLnBrk="1" fontAlgn="auto" latinLnBrk="0" hangingPunct="1">
              <a:lnSpc>
                <a:spcPct val="90000"/>
              </a:lnSpc>
              <a:spcBef>
                <a:spcPts val="900"/>
              </a:spcBef>
              <a:spcAft>
                <a:spcPts val="0"/>
              </a:spcAft>
              <a:buClrTx/>
              <a:buSzPct val="100000"/>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Arial"/>
              <a:ea typeface="+mn-ea"/>
              <a:cs typeface="+mn-cs"/>
            </a:endParaRPr>
          </a:p>
        </p:txBody>
      </p:sp>
      <p:pic>
        <p:nvPicPr>
          <p:cNvPr id="26" name="Picture 25">
            <a:extLst>
              <a:ext uri="{FF2B5EF4-FFF2-40B4-BE49-F238E27FC236}">
                <a16:creationId xmlns:a16="http://schemas.microsoft.com/office/drawing/2014/main" id="{E4CAB30A-380D-5A5B-59AF-B07ADD1FA4F8}"/>
              </a:ext>
            </a:extLst>
          </p:cNvPr>
          <p:cNvPicPr>
            <a:picLocks noChangeAspect="1"/>
          </p:cNvPicPr>
          <p:nvPr/>
        </p:nvPicPr>
        <p:blipFill rotWithShape="1">
          <a:blip r:embed="rId5"/>
          <a:srcRect t="3981"/>
          <a:stretch/>
        </p:blipFill>
        <p:spPr>
          <a:xfrm>
            <a:off x="5507315" y="1402857"/>
            <a:ext cx="1775470" cy="2432198"/>
          </a:xfrm>
          <a:prstGeom prst="rect">
            <a:avLst/>
          </a:prstGeom>
          <a:ln w="12700">
            <a:solidFill>
              <a:schemeClr val="tx1"/>
            </a:solidFill>
          </a:ln>
        </p:spPr>
      </p:pic>
      <p:pic>
        <p:nvPicPr>
          <p:cNvPr id="27" name="Picture 2" descr="Image result for excel logo">
            <a:extLst>
              <a:ext uri="{FF2B5EF4-FFF2-40B4-BE49-F238E27FC236}">
                <a16:creationId xmlns:a16="http://schemas.microsoft.com/office/drawing/2014/main" id="{2B6296C0-C569-0B05-7123-7E12E8D594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2159" y="1507105"/>
            <a:ext cx="2465572" cy="2288405"/>
          </a:xfrm>
          <a:prstGeom prst="rect">
            <a:avLst/>
          </a:prstGeom>
          <a:noFill/>
          <a:extLst>
            <a:ext uri="{909E8E84-426E-40DD-AFC4-6F175D3DCCD1}">
              <a14:hiddenFill xmlns:a14="http://schemas.microsoft.com/office/drawing/2010/main">
                <a:solidFill>
                  <a:srgbClr val="FFFFFF"/>
                </a:solidFill>
              </a14:hiddenFill>
            </a:ext>
          </a:extLst>
        </p:spPr>
      </p:pic>
      <p:sp>
        <p:nvSpPr>
          <p:cNvPr id="28" name="Text Placeholder 1036">
            <a:extLst>
              <a:ext uri="{FF2B5EF4-FFF2-40B4-BE49-F238E27FC236}">
                <a16:creationId xmlns:a16="http://schemas.microsoft.com/office/drawing/2014/main" id="{E46A1BFA-6221-AC67-EB89-269F075F2558}"/>
              </a:ext>
            </a:extLst>
          </p:cNvPr>
          <p:cNvSpPr txBox="1">
            <a:spLocks/>
          </p:cNvSpPr>
          <p:nvPr/>
        </p:nvSpPr>
        <p:spPr>
          <a:xfrm>
            <a:off x="8966211" y="1235830"/>
            <a:ext cx="2654156" cy="271274"/>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1200"/>
              </a:spcBef>
              <a:buClr>
                <a:schemeClr val="tx1">
                  <a:lumMod val="60000"/>
                  <a:lumOff val="40000"/>
                </a:schemeClr>
              </a:buClr>
              <a:buFont typeface="Arial" panose="020B0604020202020204" pitchFamily="34" charset="0"/>
              <a:buNone/>
              <a:defRPr sz="2400" kern="1200">
                <a:solidFill>
                  <a:schemeClr val="tx1"/>
                </a:solidFill>
                <a:latin typeface="+mn-lt"/>
                <a:ea typeface="+mn-ea"/>
                <a:cs typeface="+mn-cs"/>
              </a:defRPr>
            </a:lvl1pPr>
            <a:lvl2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4pPr>
            <a:lvl5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5pPr>
            <a:lvl6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6pPr>
            <a:lvl7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7pPr>
            <a:lvl8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8pPr>
            <a:lvl9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0"/>
              </a:spcAft>
              <a:buClr>
                <a:srgbClr val="5F5F5F">
                  <a:lumMod val="60000"/>
                  <a:lumOff val="40000"/>
                </a:srgbClr>
              </a:buClr>
              <a:buSzTx/>
              <a:buFont typeface="Arial" panose="020B0604020202020204" pitchFamily="34" charset="0"/>
              <a:buNone/>
              <a:tabLst/>
              <a:defRPr/>
            </a:pPr>
            <a:r>
              <a:rPr kumimoji="0" lang="en-US" sz="1600" b="1" i="0" u="none" strike="noStrike" kern="1200" cap="none" spc="0" normalizeH="0" baseline="0" noProof="0">
                <a:ln>
                  <a:noFill/>
                </a:ln>
                <a:solidFill>
                  <a:prstClr val="black"/>
                </a:solidFill>
                <a:effectLst/>
                <a:uLnTx/>
                <a:uFillTx/>
                <a:latin typeface="Arial"/>
                <a:ea typeface="+mn-ea"/>
                <a:cs typeface="+mn-cs"/>
              </a:rPr>
              <a:t>Essential Data Tables</a:t>
            </a:r>
          </a:p>
        </p:txBody>
      </p:sp>
      <p:pic>
        <p:nvPicPr>
          <p:cNvPr id="12" name="Picture 11">
            <a:extLst>
              <a:ext uri="{FF2B5EF4-FFF2-40B4-BE49-F238E27FC236}">
                <a16:creationId xmlns:a16="http://schemas.microsoft.com/office/drawing/2014/main" id="{87CDA467-4CBA-7794-118F-7FAE4964B147}"/>
              </a:ext>
            </a:extLst>
          </p:cNvPr>
          <p:cNvPicPr>
            <a:picLocks noChangeAspect="1"/>
          </p:cNvPicPr>
          <p:nvPr/>
        </p:nvPicPr>
        <p:blipFill>
          <a:blip r:embed="rId7"/>
          <a:stretch>
            <a:fillRect/>
          </a:stretch>
        </p:blipFill>
        <p:spPr>
          <a:xfrm>
            <a:off x="1574063" y="1402857"/>
            <a:ext cx="1773936" cy="2525931"/>
          </a:xfrm>
          <a:prstGeom prst="rect">
            <a:avLst/>
          </a:prstGeom>
          <a:ln>
            <a:solidFill>
              <a:schemeClr val="tx1"/>
            </a:solidFill>
          </a:ln>
        </p:spPr>
      </p:pic>
    </p:spTree>
    <p:extLst>
      <p:ext uri="{BB962C8B-B14F-4D97-AF65-F5344CB8AC3E}">
        <p14:creationId xmlns:p14="http://schemas.microsoft.com/office/powerpoint/2010/main" val="3646706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descr="Idea outline">
            <a:extLst>
              <a:ext uri="{FF2B5EF4-FFF2-40B4-BE49-F238E27FC236}">
                <a16:creationId xmlns:a16="http://schemas.microsoft.com/office/drawing/2014/main" id="{8FD23C71-0F14-9EC7-AC32-6AF930A69B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2472" y="1274485"/>
            <a:ext cx="468000" cy="468000"/>
          </a:xfrm>
          <a:prstGeom prst="rect">
            <a:avLst/>
          </a:prstGeom>
        </p:spPr>
      </p:pic>
      <p:sp>
        <p:nvSpPr>
          <p:cNvPr id="7" name="Title 6">
            <a:extLst>
              <a:ext uri="{FF2B5EF4-FFF2-40B4-BE49-F238E27FC236}">
                <a16:creationId xmlns:a16="http://schemas.microsoft.com/office/drawing/2014/main" id="{DA7C09ED-8F54-8389-2A4F-B4A90248B442}"/>
              </a:ext>
            </a:extLst>
          </p:cNvPr>
          <p:cNvSpPr>
            <a:spLocks noGrp="1"/>
          </p:cNvSpPr>
          <p:nvPr>
            <p:ph type="title"/>
          </p:nvPr>
        </p:nvSpPr>
        <p:spPr>
          <a:xfrm>
            <a:off x="235611" y="342723"/>
            <a:ext cx="11471638" cy="468000"/>
          </a:xfrm>
        </p:spPr>
        <p:txBody>
          <a:bodyPr anchor="t">
            <a:normAutofit/>
          </a:bodyPr>
          <a:lstStyle/>
          <a:p>
            <a:r>
              <a:rPr lang="en-US"/>
              <a:t>TB Investment Approach</a:t>
            </a:r>
          </a:p>
        </p:txBody>
      </p:sp>
      <p:pic>
        <p:nvPicPr>
          <p:cNvPr id="15" name="Graphic 14" descr="Clipboard Mixed outline">
            <a:extLst>
              <a:ext uri="{FF2B5EF4-FFF2-40B4-BE49-F238E27FC236}">
                <a16:creationId xmlns:a16="http://schemas.microsoft.com/office/drawing/2014/main" id="{E5D55B71-A895-5234-0BF6-19F6E41260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21172" y="1188066"/>
            <a:ext cx="531251" cy="531251"/>
          </a:xfrm>
          <a:prstGeom prst="rect">
            <a:avLst/>
          </a:prstGeom>
        </p:spPr>
      </p:pic>
      <p:pic>
        <p:nvPicPr>
          <p:cNvPr id="18" name="Graphic 17" descr="Truck outline">
            <a:extLst>
              <a:ext uri="{FF2B5EF4-FFF2-40B4-BE49-F238E27FC236}">
                <a16:creationId xmlns:a16="http://schemas.microsoft.com/office/drawing/2014/main" id="{9CFE3848-26F6-8129-CE2D-86076C06D0C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0864" y="3533333"/>
            <a:ext cx="475178" cy="475178"/>
          </a:xfrm>
          <a:prstGeom prst="rect">
            <a:avLst/>
          </a:prstGeom>
        </p:spPr>
      </p:pic>
      <p:pic>
        <p:nvPicPr>
          <p:cNvPr id="20" name="Graphic 19" descr="Open hand with plant outline">
            <a:extLst>
              <a:ext uri="{FF2B5EF4-FFF2-40B4-BE49-F238E27FC236}">
                <a16:creationId xmlns:a16="http://schemas.microsoft.com/office/drawing/2014/main" id="{E3F94D0F-ABCA-4777-B7EA-0A106F734A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72261" y="3540189"/>
            <a:ext cx="477491" cy="477491"/>
          </a:xfrm>
          <a:prstGeom prst="rect">
            <a:avLst/>
          </a:prstGeom>
        </p:spPr>
      </p:pic>
      <p:sp>
        <p:nvSpPr>
          <p:cNvPr id="2" name="TextBox 1">
            <a:extLst>
              <a:ext uri="{FF2B5EF4-FFF2-40B4-BE49-F238E27FC236}">
                <a16:creationId xmlns:a16="http://schemas.microsoft.com/office/drawing/2014/main" id="{6B767199-0A81-58D3-3C7E-F13205C8A8CB}"/>
              </a:ext>
            </a:extLst>
          </p:cNvPr>
          <p:cNvSpPr txBox="1"/>
          <p:nvPr/>
        </p:nvSpPr>
        <p:spPr>
          <a:xfrm>
            <a:off x="830472" y="1373153"/>
            <a:ext cx="5069396" cy="369332"/>
          </a:xfrm>
          <a:prstGeom prst="rect">
            <a:avLst/>
          </a:prstGeom>
          <a:noFill/>
        </p:spPr>
        <p:txBody>
          <a:bodyPr wrap="square" rtlCol="0">
            <a:spAutoFit/>
          </a:bodyPr>
          <a:lstStyle/>
          <a:p>
            <a:r>
              <a:rPr lang="en-US" sz="1800">
                <a:latin typeface="+mj-lt"/>
              </a:rPr>
              <a:t>2.1 Understand</a:t>
            </a:r>
            <a:endParaRPr lang="en-US"/>
          </a:p>
        </p:txBody>
      </p:sp>
      <p:sp>
        <p:nvSpPr>
          <p:cNvPr id="13" name="TextBox 12">
            <a:extLst>
              <a:ext uri="{FF2B5EF4-FFF2-40B4-BE49-F238E27FC236}">
                <a16:creationId xmlns:a16="http://schemas.microsoft.com/office/drawing/2014/main" id="{4CF98394-5012-3FEF-89FA-FB2C451F6FAC}"/>
              </a:ext>
            </a:extLst>
          </p:cNvPr>
          <p:cNvSpPr txBox="1"/>
          <p:nvPr/>
        </p:nvSpPr>
        <p:spPr>
          <a:xfrm>
            <a:off x="6767465" y="1335273"/>
            <a:ext cx="5069396" cy="369332"/>
          </a:xfrm>
          <a:prstGeom prst="rect">
            <a:avLst/>
          </a:prstGeom>
          <a:noFill/>
        </p:spPr>
        <p:txBody>
          <a:bodyPr wrap="square" rtlCol="0">
            <a:spAutoFit/>
          </a:bodyPr>
          <a:lstStyle/>
          <a:p>
            <a:r>
              <a:rPr lang="en-US" sz="1800">
                <a:latin typeface="+mj-lt"/>
              </a:rPr>
              <a:t>2.2 Design</a:t>
            </a:r>
            <a:endParaRPr lang="en-US" sz="1800" i="1">
              <a:latin typeface="+mj-lt"/>
            </a:endParaRPr>
          </a:p>
        </p:txBody>
      </p:sp>
      <p:sp>
        <p:nvSpPr>
          <p:cNvPr id="5" name="TextBox 4">
            <a:extLst>
              <a:ext uri="{FF2B5EF4-FFF2-40B4-BE49-F238E27FC236}">
                <a16:creationId xmlns:a16="http://schemas.microsoft.com/office/drawing/2014/main" id="{92880AC8-CB5E-55A3-9BF4-0AA3F31D41B2}"/>
              </a:ext>
            </a:extLst>
          </p:cNvPr>
          <p:cNvSpPr txBox="1"/>
          <p:nvPr/>
        </p:nvSpPr>
        <p:spPr>
          <a:xfrm>
            <a:off x="817715" y="3616584"/>
            <a:ext cx="5094910" cy="369332"/>
          </a:xfrm>
          <a:prstGeom prst="rect">
            <a:avLst/>
          </a:prstGeom>
          <a:noFill/>
        </p:spPr>
        <p:txBody>
          <a:bodyPr wrap="square" rtlCol="0">
            <a:spAutoFit/>
          </a:bodyPr>
          <a:lstStyle/>
          <a:p>
            <a:r>
              <a:rPr lang="en-US">
                <a:latin typeface="+mj-lt"/>
              </a:rPr>
              <a:t>2.3 Deliver</a:t>
            </a:r>
            <a:endParaRPr lang="en-US" i="1"/>
          </a:p>
        </p:txBody>
      </p:sp>
      <p:sp>
        <p:nvSpPr>
          <p:cNvPr id="6" name="TextBox 5">
            <a:extLst>
              <a:ext uri="{FF2B5EF4-FFF2-40B4-BE49-F238E27FC236}">
                <a16:creationId xmlns:a16="http://schemas.microsoft.com/office/drawing/2014/main" id="{89F6AFC8-6D72-3F82-5B7D-27D3294EC342}"/>
              </a:ext>
            </a:extLst>
          </p:cNvPr>
          <p:cNvSpPr txBox="1"/>
          <p:nvPr/>
        </p:nvSpPr>
        <p:spPr>
          <a:xfrm>
            <a:off x="7049752" y="3633763"/>
            <a:ext cx="3224999" cy="369332"/>
          </a:xfrm>
          <a:prstGeom prst="rect">
            <a:avLst/>
          </a:prstGeom>
          <a:noFill/>
        </p:spPr>
        <p:txBody>
          <a:bodyPr wrap="square" rtlCol="0">
            <a:spAutoFit/>
          </a:bodyPr>
          <a:lstStyle/>
          <a:p>
            <a:r>
              <a:rPr lang="en-US">
                <a:latin typeface="+mj-lt"/>
              </a:rPr>
              <a:t>2.4 Sustain</a:t>
            </a:r>
          </a:p>
        </p:txBody>
      </p:sp>
      <p:sp>
        <p:nvSpPr>
          <p:cNvPr id="27" name="Content Placeholder 3">
            <a:extLst>
              <a:ext uri="{FF2B5EF4-FFF2-40B4-BE49-F238E27FC236}">
                <a16:creationId xmlns:a16="http://schemas.microsoft.com/office/drawing/2014/main" id="{7E8DB0C1-AEE1-0A58-A0B9-15D456F63162}"/>
              </a:ext>
            </a:extLst>
          </p:cNvPr>
          <p:cNvSpPr>
            <a:spLocks noGrp="1"/>
          </p:cNvSpPr>
          <p:nvPr>
            <p:ph sz="quarter" idx="13"/>
          </p:nvPr>
        </p:nvSpPr>
        <p:spPr>
          <a:xfrm>
            <a:off x="502803" y="1942394"/>
            <a:ext cx="5468627" cy="1993502"/>
          </a:xfrm>
        </p:spPr>
        <p:txBody>
          <a:bodyPr>
            <a:noAutofit/>
          </a:bodyPr>
          <a:lstStyle/>
          <a:p>
            <a:r>
              <a:rPr lang="en-US" sz="1400" dirty="0">
                <a:latin typeface="+mn-lt"/>
              </a:rPr>
              <a:t>Continue to know your epidemic and updated resource needs.</a:t>
            </a:r>
            <a:endParaRPr lang="en-US" sz="1400" dirty="0">
              <a:hlinkClick r:id="rId13"/>
            </a:endParaRPr>
          </a:p>
          <a:p>
            <a:pPr lvl="1"/>
            <a:r>
              <a:rPr lang="en-US" sz="1400" dirty="0">
                <a:hlinkClick r:id="rId13"/>
              </a:rPr>
              <a:t>People-centered framework </a:t>
            </a:r>
            <a:r>
              <a:rPr lang="en-US" sz="1400" dirty="0"/>
              <a:t>helps to facilitate systematic approach to country-led, people-centered planning &amp; prioritization.</a:t>
            </a:r>
          </a:p>
          <a:p>
            <a:pPr lvl="1"/>
            <a:r>
              <a:rPr lang="en-US" sz="1400" dirty="0"/>
              <a:t>Tailored interventions are crucial to achieve impact in </a:t>
            </a:r>
            <a:r>
              <a:rPr lang="en-GB" sz="1400" dirty="0"/>
              <a:t>challenging operating environments (</a:t>
            </a:r>
            <a:r>
              <a:rPr lang="en-US" sz="1400" dirty="0"/>
              <a:t>COEs). Global Fund’s </a:t>
            </a:r>
            <a:r>
              <a:rPr lang="en-US" sz="1400" u="sng" dirty="0">
                <a:solidFill>
                  <a:srgbClr val="2E4DF9"/>
                </a:solidFill>
                <a:effectLst/>
                <a:latin typeface="Arial" panose="020B0604020202020204" pitchFamily="34" charset="0"/>
                <a:ea typeface="Arial" panose="020B0604020202020204" pitchFamily="34" charset="0"/>
                <a:cs typeface="Arial" panose="020B0604020202020204" pitchFamily="34" charset="0"/>
                <a:hlinkClick r:id="rId14"/>
              </a:rPr>
              <a:t>Operational Policy Note on COE</a:t>
            </a:r>
            <a:r>
              <a:rPr lang="en-US" sz="1400" u="sng" dirty="0">
                <a:solidFill>
                  <a:srgbClr val="2E4DF9"/>
                </a:solidFill>
                <a:effectLst/>
                <a:latin typeface="Arial" panose="020B0604020202020204" pitchFamily="34" charset="0"/>
                <a:ea typeface="Arial" panose="020B0604020202020204" pitchFamily="34" charset="0"/>
                <a:cs typeface="Arial" panose="020B0604020202020204" pitchFamily="34" charset="0"/>
              </a:rPr>
              <a:t> </a:t>
            </a:r>
            <a:r>
              <a:rPr lang="en-US" sz="1400" dirty="0">
                <a:effectLst/>
                <a:latin typeface="Arial" panose="020B0604020202020204" pitchFamily="34" charset="0"/>
                <a:ea typeface="Arial" panose="020B0604020202020204" pitchFamily="34" charset="0"/>
                <a:cs typeface="Arial" panose="020B0604020202020204" pitchFamily="34" charset="0"/>
              </a:rPr>
              <a:t>provides guidance on adaptive engagement.</a:t>
            </a:r>
            <a:endParaRPr lang="en-US" sz="1400" dirty="0"/>
          </a:p>
        </p:txBody>
      </p:sp>
      <p:sp>
        <p:nvSpPr>
          <p:cNvPr id="28" name="Content Placeholder 4">
            <a:extLst>
              <a:ext uri="{FF2B5EF4-FFF2-40B4-BE49-F238E27FC236}">
                <a16:creationId xmlns:a16="http://schemas.microsoft.com/office/drawing/2014/main" id="{F539684C-6AEB-20E8-5A24-09C0651885A4}"/>
              </a:ext>
            </a:extLst>
          </p:cNvPr>
          <p:cNvSpPr>
            <a:spLocks noGrp="1"/>
          </p:cNvSpPr>
          <p:nvPr>
            <p:ph sz="quarter" idx="14"/>
          </p:nvPr>
        </p:nvSpPr>
        <p:spPr>
          <a:xfrm>
            <a:off x="502803" y="4079922"/>
            <a:ext cx="5390099" cy="1993502"/>
          </a:xfrm>
        </p:spPr>
        <p:txBody>
          <a:bodyPr/>
          <a:lstStyle/>
          <a:p>
            <a:r>
              <a:rPr lang="en-US" sz="1400">
                <a:latin typeface="+mn-lt"/>
              </a:rPr>
              <a:t>Ensure high quality and efficient service delivery for optimal coverage</a:t>
            </a:r>
          </a:p>
          <a:p>
            <a:r>
              <a:rPr lang="en-US" sz="1400">
                <a:latin typeface="+mn-lt"/>
              </a:rPr>
              <a:t>Applicants are recommended to consider Protection from Sexual Exploitation, Abuse &amp; Harassment (PSEAH) as well as child protection in planning &amp; design of program interventions.</a:t>
            </a:r>
            <a:r>
              <a:rPr lang="en-US" sz="1400" u="sng">
                <a:solidFill>
                  <a:srgbClr val="2E4DF9"/>
                </a:solidFill>
                <a:effectLst/>
                <a:latin typeface="Arial" panose="020B0604020202020204" pitchFamily="34" charset="0"/>
                <a:ea typeface="Times New Roman" panose="02020603050405020304" pitchFamily="18" charset="0"/>
                <a:cs typeface="Arial" panose="020B0604020202020204" pitchFamily="34" charset="0"/>
                <a:hlinkClick r:id="rId15"/>
              </a:rPr>
              <a:t> PSEAH Guidance Note</a:t>
            </a:r>
            <a:r>
              <a:rPr lang="en-US" sz="1400">
                <a:effectLst/>
                <a:latin typeface="Arial" panose="020B0604020202020204" pitchFamily="34" charset="0"/>
                <a:ea typeface="Arial" panose="020B0604020202020204" pitchFamily="34" charset="0"/>
              </a:rPr>
              <a:t>.</a:t>
            </a:r>
            <a:endParaRPr lang="en-US" sz="1400">
              <a:latin typeface="+mn-lt"/>
            </a:endParaRPr>
          </a:p>
        </p:txBody>
      </p:sp>
      <p:sp>
        <p:nvSpPr>
          <p:cNvPr id="29" name="Content Placeholder 5">
            <a:extLst>
              <a:ext uri="{FF2B5EF4-FFF2-40B4-BE49-F238E27FC236}">
                <a16:creationId xmlns:a16="http://schemas.microsoft.com/office/drawing/2014/main" id="{4741D6C1-5C0F-49B8-DF2F-AC565BB31D46}"/>
              </a:ext>
            </a:extLst>
          </p:cNvPr>
          <p:cNvSpPr>
            <a:spLocks noGrp="1"/>
          </p:cNvSpPr>
          <p:nvPr>
            <p:ph sz="quarter" idx="15"/>
          </p:nvPr>
        </p:nvSpPr>
        <p:spPr>
          <a:xfrm>
            <a:off x="6299099" y="1942394"/>
            <a:ext cx="5643453" cy="1988588"/>
          </a:xfrm>
        </p:spPr>
        <p:txBody>
          <a:bodyPr/>
          <a:lstStyle/>
          <a:p>
            <a:r>
              <a:rPr lang="en-US" sz="1400">
                <a:latin typeface="+mn-lt"/>
              </a:rPr>
              <a:t>Develop a mix of interventions that maximize impact and sustainability.</a:t>
            </a:r>
          </a:p>
          <a:p>
            <a:r>
              <a:rPr lang="en-US" sz="1400">
                <a:latin typeface="+mn-lt"/>
              </a:rPr>
              <a:t>Value for money continues to be a key principle guiding Global Fund investments to maximize equitable health outcomes and impact. Refer to the </a:t>
            </a:r>
            <a:r>
              <a:rPr lang="en-US" sz="1400" u="sng">
                <a:solidFill>
                  <a:srgbClr val="2E4DF9"/>
                </a:solidFill>
                <a:effectLst/>
                <a:latin typeface="Arial" panose="020B0604020202020204" pitchFamily="34" charset="0"/>
                <a:ea typeface="Times New Roman" panose="02020603050405020304" pitchFamily="18" charset="0"/>
                <a:cs typeface="Arial" panose="020B0604020202020204" pitchFamily="34" charset="0"/>
                <a:hlinkClick r:id="rId16"/>
              </a:rPr>
              <a:t>Value for Money Technical Brief</a:t>
            </a:r>
            <a:r>
              <a:rPr lang="en-US" sz="1400">
                <a:effectLst/>
                <a:latin typeface="Arial" panose="020B0604020202020204" pitchFamily="34" charset="0"/>
                <a:ea typeface="Times New Roman" panose="02020603050405020304" pitchFamily="18" charset="0"/>
              </a:rPr>
              <a:t>.</a:t>
            </a:r>
            <a:endParaRPr lang="en-US" sz="1400">
              <a:latin typeface="+mn-lt"/>
            </a:endParaRPr>
          </a:p>
        </p:txBody>
      </p:sp>
      <p:sp>
        <p:nvSpPr>
          <p:cNvPr id="30" name="Content Placeholder 6">
            <a:extLst>
              <a:ext uri="{FF2B5EF4-FFF2-40B4-BE49-F238E27FC236}">
                <a16:creationId xmlns:a16="http://schemas.microsoft.com/office/drawing/2014/main" id="{60163592-42AC-EA52-2FB5-C16C16C86C65}"/>
              </a:ext>
            </a:extLst>
          </p:cNvPr>
          <p:cNvSpPr>
            <a:spLocks noGrp="1"/>
          </p:cNvSpPr>
          <p:nvPr>
            <p:ph sz="quarter" idx="16"/>
          </p:nvPr>
        </p:nvSpPr>
        <p:spPr>
          <a:xfrm>
            <a:off x="6299099" y="4079922"/>
            <a:ext cx="5486094" cy="1779588"/>
          </a:xfrm>
        </p:spPr>
        <p:txBody>
          <a:bodyPr/>
          <a:lstStyle/>
          <a:p>
            <a:r>
              <a:rPr lang="en-US" sz="1400">
                <a:latin typeface="+mn-lt"/>
              </a:rPr>
              <a:t>Strengthen the sustainability of health and community systems</a:t>
            </a:r>
          </a:p>
          <a:p>
            <a:r>
              <a:rPr lang="en-US" sz="1400">
                <a:latin typeface="+mn-lt"/>
              </a:rPr>
              <a:t>Global Fund strongly encourages all countries to incorporate sustainability considerations throughout the grant life cycle.</a:t>
            </a:r>
          </a:p>
          <a:p>
            <a:r>
              <a:rPr lang="en-US" sz="1400">
                <a:latin typeface="+mn-lt"/>
                <a:hlinkClick r:id="rId17"/>
              </a:rPr>
              <a:t>Sustainability, Transition &amp; Co-Financing (STC) Policy.</a:t>
            </a:r>
            <a:endParaRPr lang="en-US" sz="1400">
              <a:latin typeface="+mn-lt"/>
            </a:endParaRPr>
          </a:p>
          <a:p>
            <a:pPr marL="0" indent="0">
              <a:buNone/>
            </a:pPr>
            <a:endParaRPr lang="en-US" sz="1400">
              <a:latin typeface="+mn-lt"/>
            </a:endParaRPr>
          </a:p>
        </p:txBody>
      </p:sp>
      <p:sp>
        <p:nvSpPr>
          <p:cNvPr id="3" name="Slide Number Placeholder 1">
            <a:extLst>
              <a:ext uri="{FF2B5EF4-FFF2-40B4-BE49-F238E27FC236}">
                <a16:creationId xmlns:a16="http://schemas.microsoft.com/office/drawing/2014/main" id="{C654FDE4-D6E0-142B-47D7-B3E663944646}"/>
              </a:ext>
            </a:extLst>
          </p:cNvPr>
          <p:cNvSpPr>
            <a:spLocks noGrp="1"/>
          </p:cNvSpPr>
          <p:nvPr>
            <p:ph type="sldNum" sz="quarter" idx="12"/>
          </p:nvPr>
        </p:nvSpPr>
        <p:spPr>
          <a:xfrm>
            <a:off x="10934700" y="6203950"/>
            <a:ext cx="897300" cy="365125"/>
          </a:xfrm>
        </p:spPr>
        <p:txBody>
          <a:bodyPr/>
          <a:lstStyle/>
          <a:p>
            <a:fld id="{9E2BE927-25C7-4379-86F1-C17ED9D2A7F2}" type="slidenum">
              <a:rPr lang="en-US" smtClean="0"/>
              <a:t>23</a:t>
            </a:fld>
            <a:endParaRPr lang="en-US"/>
          </a:p>
        </p:txBody>
      </p:sp>
    </p:spTree>
    <p:custDataLst>
      <p:custData r:id="rId1"/>
      <p:custData r:id="rId2"/>
    </p:custDataLst>
    <p:extLst>
      <p:ext uri="{BB962C8B-B14F-4D97-AF65-F5344CB8AC3E}">
        <p14:creationId xmlns:p14="http://schemas.microsoft.com/office/powerpoint/2010/main" val="2097089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C76F94-08E1-F1F6-471D-93AF1CF4EDF5}"/>
              </a:ext>
            </a:extLst>
          </p:cNvPr>
          <p:cNvSpPr>
            <a:spLocks noGrp="1"/>
          </p:cNvSpPr>
          <p:nvPr>
            <p:ph type="sldNum" sz="quarter" idx="12"/>
          </p:nvPr>
        </p:nvSpPr>
        <p:spPr/>
        <p:txBody>
          <a:bodyPr/>
          <a:lstStyle/>
          <a:p>
            <a:fld id="{9E2BE927-25C7-4379-86F1-C17ED9D2A7F2}" type="slidenum">
              <a:rPr lang="en-US" smtClean="0"/>
              <a:pPr/>
              <a:t>24</a:t>
            </a:fld>
            <a:endParaRPr lang="en-US"/>
          </a:p>
        </p:txBody>
      </p:sp>
      <p:sp>
        <p:nvSpPr>
          <p:cNvPr id="3" name="Text Placeholder 2">
            <a:extLst>
              <a:ext uri="{FF2B5EF4-FFF2-40B4-BE49-F238E27FC236}">
                <a16:creationId xmlns:a16="http://schemas.microsoft.com/office/drawing/2014/main" id="{AB3F251B-5A80-5604-15C9-5C3BD7A2ADE2}"/>
              </a:ext>
            </a:extLst>
          </p:cNvPr>
          <p:cNvSpPr>
            <a:spLocks noGrp="1"/>
          </p:cNvSpPr>
          <p:nvPr>
            <p:ph type="body" sz="quarter" idx="13"/>
          </p:nvPr>
        </p:nvSpPr>
        <p:spPr/>
        <p:txBody>
          <a:bodyPr/>
          <a:lstStyle/>
          <a:p>
            <a:r>
              <a:rPr lang="en-GB" dirty="0"/>
              <a:t>Annex</a:t>
            </a:r>
            <a:endParaRPr lang="en-US" dirty="0"/>
          </a:p>
        </p:txBody>
      </p:sp>
      <p:sp>
        <p:nvSpPr>
          <p:cNvPr id="4" name="Text Placeholder 3">
            <a:extLst>
              <a:ext uri="{FF2B5EF4-FFF2-40B4-BE49-F238E27FC236}">
                <a16:creationId xmlns:a16="http://schemas.microsoft.com/office/drawing/2014/main" id="{04804CC1-E71B-243B-873C-CEA8FF9B9348}"/>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818334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6AB464-67B7-48A3-AAB3-52E20B60D636}"/>
              </a:ext>
            </a:extLst>
          </p:cNvPr>
          <p:cNvSpPr>
            <a:spLocks noGrp="1"/>
          </p:cNvSpPr>
          <p:nvPr>
            <p:ph type="sldNum" sz="quarter" idx="12"/>
          </p:nvPr>
        </p:nvSpPr>
        <p:spPr/>
        <p:txBody>
          <a:bodyPr/>
          <a:lstStyle/>
          <a:p>
            <a:fld id="{9E2BE927-25C7-4379-86F1-C17ED9D2A7F2}" type="slidenum">
              <a:rPr lang="en-US" smtClean="0"/>
              <a:t>25</a:t>
            </a:fld>
            <a:endParaRPr lang="en-US"/>
          </a:p>
        </p:txBody>
      </p:sp>
      <p:sp>
        <p:nvSpPr>
          <p:cNvPr id="5" name="Rectangle 4">
            <a:extLst>
              <a:ext uri="{FF2B5EF4-FFF2-40B4-BE49-F238E27FC236}">
                <a16:creationId xmlns:a16="http://schemas.microsoft.com/office/drawing/2014/main" id="{2FD88AA6-F640-477A-A9B2-FC3DC16AA1EB}"/>
              </a:ext>
            </a:extLst>
          </p:cNvPr>
          <p:cNvSpPr/>
          <p:nvPr/>
        </p:nvSpPr>
        <p:spPr>
          <a:xfrm>
            <a:off x="0" y="2552697"/>
            <a:ext cx="12192000" cy="1382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5970A6-E7D2-4875-B98B-4D5E2AB94606}"/>
              </a:ext>
            </a:extLst>
          </p:cNvPr>
          <p:cNvSpPr/>
          <p:nvPr/>
        </p:nvSpPr>
        <p:spPr>
          <a:xfrm>
            <a:off x="1404257" y="2884712"/>
            <a:ext cx="7981043" cy="71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mj-lt"/>
                <a:ea typeface="Calibri" panose="020F0502020204030204" pitchFamily="34" charset="0"/>
                <a:cs typeface="Times New Roman" panose="02020603050405020304" pitchFamily="18" charset="0"/>
              </a:rPr>
              <a:t>Annex</a:t>
            </a:r>
          </a:p>
          <a:p>
            <a:r>
              <a:rPr lang="en-US" sz="3600" dirty="0">
                <a:solidFill>
                  <a:schemeClr val="tx1"/>
                </a:solidFill>
                <a:ea typeface="Calibri" panose="020F0502020204030204" pitchFamily="34" charset="0"/>
                <a:cs typeface="Times New Roman" panose="02020603050405020304" pitchFamily="18" charset="0"/>
              </a:rPr>
              <a:t>TB Indicators</a:t>
            </a:r>
          </a:p>
        </p:txBody>
      </p:sp>
    </p:spTree>
    <p:extLst>
      <p:ext uri="{BB962C8B-B14F-4D97-AF65-F5344CB8AC3E}">
        <p14:creationId xmlns:p14="http://schemas.microsoft.com/office/powerpoint/2010/main" val="1865613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F60F15-B578-AC80-95B7-A896A3E23136}"/>
              </a:ext>
            </a:extLst>
          </p:cNvPr>
          <p:cNvSpPr>
            <a:spLocks noGrp="1"/>
          </p:cNvSpPr>
          <p:nvPr>
            <p:ph type="sldNum" sz="quarter" idx="12"/>
          </p:nvPr>
        </p:nvSpPr>
        <p:spPr/>
        <p:txBody>
          <a:bodyPr/>
          <a:lstStyle/>
          <a:p>
            <a:fld id="{9E2BE927-25C7-4379-86F1-C17ED9D2A7F2}" type="slidenum">
              <a:rPr lang="en-US" smtClean="0"/>
              <a:t>26</a:t>
            </a:fld>
            <a:endParaRPr lang="en-US"/>
          </a:p>
        </p:txBody>
      </p:sp>
      <p:sp>
        <p:nvSpPr>
          <p:cNvPr id="3" name="Content Placeholder 2">
            <a:extLst>
              <a:ext uri="{FF2B5EF4-FFF2-40B4-BE49-F238E27FC236}">
                <a16:creationId xmlns:a16="http://schemas.microsoft.com/office/drawing/2014/main" id="{42D5E40C-E556-0764-3B2B-895BDE6864B5}"/>
              </a:ext>
            </a:extLst>
          </p:cNvPr>
          <p:cNvSpPr>
            <a:spLocks noGrp="1"/>
          </p:cNvSpPr>
          <p:nvPr>
            <p:ph sz="quarter" idx="18"/>
          </p:nvPr>
        </p:nvSpPr>
        <p:spPr>
          <a:xfrm>
            <a:off x="360000" y="1967729"/>
            <a:ext cx="11472000" cy="4601346"/>
          </a:xfrm>
          <a:solidFill>
            <a:schemeClr val="bg1"/>
          </a:solidFill>
        </p:spPr>
        <p:txBody>
          <a:bodyPr vert="horz" lIns="0" tIns="0" rIns="0" bIns="0" rtlCol="0" anchor="t">
            <a:noAutofit/>
          </a:bodyPr>
          <a:lstStyle/>
          <a:p>
            <a:pPr marL="179705" indent="-179705"/>
            <a:r>
              <a:rPr lang="en-US" b="1">
                <a:solidFill>
                  <a:schemeClr val="accent2">
                    <a:lumMod val="75000"/>
                  </a:schemeClr>
                </a:solidFill>
                <a:latin typeface="+mn-lt"/>
              </a:rPr>
              <a:t>Alignment of the indicator codes with the new TB module names: </a:t>
            </a:r>
            <a:endParaRPr lang="en-US">
              <a:solidFill>
                <a:schemeClr val="accent2">
                  <a:lumMod val="75000"/>
                </a:schemeClr>
              </a:solidFill>
              <a:latin typeface="+mn-lt"/>
            </a:endParaRPr>
          </a:p>
          <a:p>
            <a:pPr lvl="2"/>
            <a:r>
              <a:rPr lang="en-US" sz="1600"/>
              <a:t>TCP = </a:t>
            </a:r>
            <a:r>
              <a:rPr lang="en-US" sz="1600" b="1"/>
              <a:t>TBDT</a:t>
            </a:r>
            <a:r>
              <a:rPr lang="en-US" sz="1600"/>
              <a:t>; MDR-TB = </a:t>
            </a:r>
            <a:r>
              <a:rPr lang="en-US" sz="1600" b="1"/>
              <a:t>DR-TB</a:t>
            </a:r>
            <a:r>
              <a:rPr lang="en-US" sz="1600"/>
              <a:t>.   </a:t>
            </a:r>
          </a:p>
          <a:p>
            <a:pPr lvl="2"/>
            <a:r>
              <a:rPr lang="en-US" sz="1600" u="sng"/>
              <a:t>New codes</a:t>
            </a:r>
            <a:r>
              <a:rPr lang="en-US" sz="1600"/>
              <a:t>: </a:t>
            </a:r>
            <a:r>
              <a:rPr lang="en-US" sz="1600" b="1"/>
              <a:t>TBP </a:t>
            </a:r>
            <a:r>
              <a:rPr lang="en-US" sz="1600"/>
              <a:t>(Prevention); </a:t>
            </a:r>
            <a:r>
              <a:rPr lang="en-US" sz="1600" b="1"/>
              <a:t>TBC</a:t>
            </a:r>
            <a:r>
              <a:rPr lang="en-US" sz="1600"/>
              <a:t> (Collaboration); </a:t>
            </a:r>
            <a:r>
              <a:rPr lang="en-US" sz="1600" b="1"/>
              <a:t>KVP</a:t>
            </a:r>
            <a:r>
              <a:rPr lang="en-US" sz="1600"/>
              <a:t> (TB/DR-TB Key and Vulnerable Populations)</a:t>
            </a:r>
          </a:p>
          <a:p>
            <a:pPr lvl="2"/>
            <a:endParaRPr lang="en-US" sz="1000" b="1">
              <a:solidFill>
                <a:schemeClr val="accent2">
                  <a:lumMod val="75000"/>
                </a:schemeClr>
              </a:solidFill>
              <a:latin typeface="+mn-lt"/>
              <a:cs typeface="Arial"/>
            </a:endParaRPr>
          </a:p>
          <a:p>
            <a:pPr marL="179705" indent="-179705"/>
            <a:r>
              <a:rPr lang="en-US" b="1">
                <a:solidFill>
                  <a:schemeClr val="accent2">
                    <a:lumMod val="75000"/>
                  </a:schemeClr>
                </a:solidFill>
                <a:latin typeface="+mn-lt"/>
              </a:rPr>
              <a:t>Eight new indicators</a:t>
            </a:r>
            <a:endParaRPr lang="en-US" b="1">
              <a:solidFill>
                <a:schemeClr val="accent2">
                  <a:lumMod val="75000"/>
                </a:schemeClr>
              </a:solidFill>
              <a:latin typeface="+mn-lt"/>
              <a:cs typeface="Arial"/>
            </a:endParaRPr>
          </a:p>
          <a:p>
            <a:pPr lvl="3">
              <a:buFont typeface="Wingdings" panose="05000000000000000000" pitchFamily="2" charset="2"/>
              <a:buChar char="Ø"/>
            </a:pPr>
            <a:r>
              <a:rPr lang="en-US" sz="1800" b="1"/>
              <a:t> </a:t>
            </a:r>
            <a:r>
              <a:rPr lang="en-US" b="1"/>
              <a:t>Prevention (2): </a:t>
            </a:r>
            <a:r>
              <a:rPr lang="en-US"/>
              <a:t>TPT completion (%) and Contact investigation coverage (%) i.e., TBP-2 &amp; 3</a:t>
            </a:r>
            <a:endParaRPr lang="en-US">
              <a:cs typeface="Arial"/>
            </a:endParaRPr>
          </a:p>
          <a:p>
            <a:pPr lvl="3">
              <a:buFont typeface="Wingdings" panose="05000000000000000000" pitchFamily="2" charset="2"/>
              <a:buChar char="Ø"/>
            </a:pPr>
            <a:r>
              <a:rPr lang="en-US"/>
              <a:t> </a:t>
            </a:r>
            <a:r>
              <a:rPr lang="en-US" b="1">
                <a:latin typeface="+mn-lt"/>
              </a:rPr>
              <a:t>TB/HIV (1): </a:t>
            </a:r>
            <a:r>
              <a:rPr lang="en-US">
                <a:latin typeface="+mn-lt"/>
              </a:rPr>
              <a:t>Treat</a:t>
            </a:r>
            <a:r>
              <a:rPr lang="en-US"/>
              <a:t>ment Success Rate of HIV-positive TB patients i.e., TB/HIV-8</a:t>
            </a:r>
            <a:endParaRPr lang="en-US">
              <a:cs typeface="Arial"/>
            </a:endParaRPr>
          </a:p>
          <a:p>
            <a:pPr lvl="3">
              <a:buFont typeface="Wingdings" panose="05000000000000000000" pitchFamily="2" charset="2"/>
              <a:buChar char="Ø"/>
            </a:pPr>
            <a:r>
              <a:rPr lang="en-US"/>
              <a:t> </a:t>
            </a:r>
            <a:r>
              <a:rPr lang="en-US" b="1"/>
              <a:t>Collaboration with other providers/sectors (1): </a:t>
            </a:r>
            <a:r>
              <a:rPr lang="en-US"/>
              <a:t>Treatment Success Rate in Private Sector (%) i.e., TBC-1</a:t>
            </a:r>
          </a:p>
          <a:p>
            <a:pPr lvl="3">
              <a:buFont typeface="Wingdings" panose="05000000000000000000" pitchFamily="2" charset="2"/>
              <a:buChar char="Ø"/>
            </a:pPr>
            <a:r>
              <a:rPr lang="en-US" b="1"/>
              <a:t> Drug resistant-TB diagnosis, treatment and care (4): </a:t>
            </a:r>
            <a:endParaRPr lang="en-US"/>
          </a:p>
          <a:p>
            <a:pPr marL="542925" lvl="4" indent="0">
              <a:buNone/>
            </a:pPr>
            <a:r>
              <a:rPr lang="en-US" sz="1600"/>
              <a:t>a) % of TB patients with DST result for Isoniazid among the total notified TB cases (DRTB-5)</a:t>
            </a:r>
            <a:endParaRPr lang="en-US" sz="1600">
              <a:cs typeface="Arial"/>
            </a:endParaRPr>
          </a:p>
          <a:p>
            <a:pPr marL="542925" lvl="4" indent="0">
              <a:buNone/>
            </a:pPr>
            <a:r>
              <a:rPr lang="en-US" sz="1600"/>
              <a:t>b) % of RR/MDR-TB patients with DST results for Fluoroquinolone among the total notified RR/MDR-TB (DRTB-7) </a:t>
            </a:r>
            <a:endParaRPr lang="en-US" sz="1600">
              <a:cs typeface="Arial"/>
            </a:endParaRPr>
          </a:p>
          <a:p>
            <a:pPr marL="542925" lvl="4" indent="0">
              <a:buNone/>
            </a:pPr>
            <a:r>
              <a:rPr lang="en-US" sz="1600"/>
              <a:t>c) </a:t>
            </a:r>
            <a:r>
              <a:rPr lang="en-US" sz="1600">
                <a:ea typeface="+mn-lt"/>
                <a:cs typeface="+mn-lt"/>
              </a:rPr>
              <a:t>% of Pre-XDR TB patients with DST results for Group A drugs other than fluoroquinolones among the total number of notified pre-XDR TB cases in the same year (DR TB-11)</a:t>
            </a:r>
            <a:endParaRPr lang="en-US" sz="1600">
              <a:cs typeface="Arial"/>
            </a:endParaRPr>
          </a:p>
          <a:p>
            <a:pPr marL="542925" lvl="4" indent="0">
              <a:buNone/>
            </a:pPr>
            <a:r>
              <a:rPr lang="en-US" sz="1600"/>
              <a:t>d) Treatment Success Rate (TSR) for pre-XDR/XDR-TB i.e., DR TB-10</a:t>
            </a:r>
            <a:endParaRPr lang="en-US" sz="1600">
              <a:cs typeface="Arial"/>
            </a:endParaRPr>
          </a:p>
        </p:txBody>
      </p:sp>
      <p:sp>
        <p:nvSpPr>
          <p:cNvPr id="4" name="Title 3">
            <a:extLst>
              <a:ext uri="{FF2B5EF4-FFF2-40B4-BE49-F238E27FC236}">
                <a16:creationId xmlns:a16="http://schemas.microsoft.com/office/drawing/2014/main" id="{7E53F114-7C4E-E4CD-A520-77FF37A1B0AB}"/>
              </a:ext>
            </a:extLst>
          </p:cNvPr>
          <p:cNvSpPr>
            <a:spLocks noGrp="1"/>
          </p:cNvSpPr>
          <p:nvPr>
            <p:ph type="title"/>
          </p:nvPr>
        </p:nvSpPr>
        <p:spPr>
          <a:xfrm>
            <a:off x="227627" y="363864"/>
            <a:ext cx="11471638" cy="468000"/>
          </a:xfrm>
        </p:spPr>
        <p:txBody>
          <a:bodyPr/>
          <a:lstStyle/>
          <a:p>
            <a:r>
              <a:rPr lang="en-US"/>
              <a:t>Summary of TB Indicator Changes in the Next Cycle (1/4</a:t>
            </a:r>
            <a:r>
              <a:rPr lang="en-US" sz="2400"/>
              <a:t>)</a:t>
            </a:r>
            <a:br>
              <a:rPr lang="en-US" sz="2400"/>
            </a:br>
            <a:endParaRPr lang="en-US" sz="2400"/>
          </a:p>
        </p:txBody>
      </p:sp>
    </p:spTree>
    <p:extLst>
      <p:ext uri="{BB962C8B-B14F-4D97-AF65-F5344CB8AC3E}">
        <p14:creationId xmlns:p14="http://schemas.microsoft.com/office/powerpoint/2010/main" val="2278765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F60F15-B578-AC80-95B7-A896A3E231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BE927-25C7-4379-86F1-C17ED9D2A7F2}" type="slidenum">
              <a:rPr kumimoji="0" lang="en-US" sz="1000" b="0" i="0" u="none" strike="noStrike" kern="1200" cap="none" spc="0" normalizeH="0" baseline="0" noProof="0" smtClean="0">
                <a:ln>
                  <a:noFill/>
                </a:ln>
                <a:solidFill>
                  <a:prstClr val="black"/>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a:ln>
                <a:noFill/>
              </a:ln>
              <a:solidFill>
                <a:prstClr val="black"/>
              </a:solidFill>
              <a:effectLst/>
              <a:uLnTx/>
              <a:uFillTx/>
              <a:latin typeface="Arial Black"/>
              <a:ea typeface="+mn-ea"/>
              <a:cs typeface="+mn-cs"/>
            </a:endParaRPr>
          </a:p>
        </p:txBody>
      </p:sp>
      <p:sp>
        <p:nvSpPr>
          <p:cNvPr id="3" name="Content Placeholder 2">
            <a:extLst>
              <a:ext uri="{FF2B5EF4-FFF2-40B4-BE49-F238E27FC236}">
                <a16:creationId xmlns:a16="http://schemas.microsoft.com/office/drawing/2014/main" id="{42D5E40C-E556-0764-3B2B-895BDE6864B5}"/>
              </a:ext>
            </a:extLst>
          </p:cNvPr>
          <p:cNvSpPr>
            <a:spLocks noGrp="1"/>
          </p:cNvSpPr>
          <p:nvPr>
            <p:ph sz="quarter" idx="18"/>
          </p:nvPr>
        </p:nvSpPr>
        <p:spPr>
          <a:xfrm>
            <a:off x="360000" y="1090462"/>
            <a:ext cx="11446438" cy="5767538"/>
          </a:xfrm>
          <a:solidFill>
            <a:schemeClr val="bg1"/>
          </a:solidFill>
        </p:spPr>
        <p:txBody>
          <a:bodyPr vert="horz" lIns="0" tIns="0" rIns="0" bIns="0" rtlCol="0" anchor="t">
            <a:noAutofit/>
          </a:bodyPr>
          <a:lstStyle/>
          <a:p>
            <a:endParaRPr lang="en-US" sz="1800" b="1">
              <a:solidFill>
                <a:schemeClr val="accent2">
                  <a:lumMod val="75000"/>
                </a:schemeClr>
              </a:solidFill>
              <a:latin typeface="+mn-lt"/>
            </a:endParaRPr>
          </a:p>
          <a:p>
            <a:pPr marL="0" indent="0">
              <a:buNone/>
            </a:pPr>
            <a:r>
              <a:rPr lang="en-US" sz="1800" b="1">
                <a:solidFill>
                  <a:schemeClr val="accent2">
                    <a:lumMod val="75000"/>
                  </a:schemeClr>
                </a:solidFill>
                <a:latin typeface="+mn-lt"/>
              </a:rPr>
              <a:t>Indicators revisions with significant implications: </a:t>
            </a:r>
          </a:p>
          <a:p>
            <a:pPr marL="542630" lvl="3" indent="-179705"/>
            <a:r>
              <a:rPr lang="en-US" sz="1800" b="1"/>
              <a:t>DR-TB-9, TB O-4</a:t>
            </a:r>
            <a:r>
              <a:rPr lang="en-US" sz="1800"/>
              <a:t>: Revision of the denominators for Treatment Success Rates for RR/MDR-TB indicators from the ‘total no. of bacteriologically confirmed patients </a:t>
            </a:r>
            <a:r>
              <a:rPr lang="en-US" sz="1800" b="1"/>
              <a:t>enrolled on second-line anti-TB treatment</a:t>
            </a:r>
            <a:r>
              <a:rPr lang="en-US" sz="1800"/>
              <a:t>’</a:t>
            </a:r>
            <a:r>
              <a:rPr lang="en-US" sz="1800">
                <a:solidFill>
                  <a:schemeClr val="accent1">
                    <a:lumMod val="50000"/>
                  </a:schemeClr>
                </a:solidFill>
              </a:rPr>
              <a:t> </a:t>
            </a:r>
            <a:r>
              <a:rPr lang="en-US" sz="1800"/>
              <a:t>to the ‘total no. of people with bacteriologically confirmed RR/MDR-TB </a:t>
            </a:r>
            <a:r>
              <a:rPr lang="en-US" sz="1800" u="sng"/>
              <a:t>notified</a:t>
            </a:r>
            <a:r>
              <a:rPr lang="en-US" sz="1800"/>
              <a:t> during the year of assessment’. This is to align with global guidance and may have implications on target setting and indicator performance</a:t>
            </a:r>
          </a:p>
          <a:p>
            <a:pPr marL="542630" lvl="3" indent="-179705"/>
            <a:endParaRPr lang="en-US" sz="1800" b="1"/>
          </a:p>
          <a:p>
            <a:pPr marL="542630" lvl="3" indent="-179705"/>
            <a:r>
              <a:rPr lang="en-US" sz="1800" b="1"/>
              <a:t>TBDT-2, TB O-2a</a:t>
            </a:r>
            <a:r>
              <a:rPr lang="en-US" sz="1800"/>
              <a:t>: Revision of the denominators for Treatment Success Rates for all forms of TB indicators from the ‘total no. of all forms of TB cases </a:t>
            </a:r>
            <a:r>
              <a:rPr lang="en-US" sz="1800" b="1"/>
              <a:t>registered</a:t>
            </a:r>
            <a:r>
              <a:rPr lang="en-US" sz="1800"/>
              <a:t> for treatment’ to the ‘total no. of people with all forms of TB </a:t>
            </a:r>
            <a:r>
              <a:rPr lang="en-US" sz="1800" u="sng"/>
              <a:t>notified</a:t>
            </a:r>
            <a:r>
              <a:rPr lang="en-US" sz="1800"/>
              <a:t> in the same period’. This is to align with global guidance and may have implications on target setting and indicator performance</a:t>
            </a:r>
          </a:p>
          <a:p>
            <a:pPr marL="362925" lvl="3" indent="0">
              <a:buNone/>
            </a:pPr>
            <a:endParaRPr lang="en-US" sz="1800" b="1"/>
          </a:p>
          <a:p>
            <a:pPr marL="542630" lvl="3" indent="-179705"/>
            <a:r>
              <a:rPr lang="en-US" sz="1800" b="1"/>
              <a:t>DRTB-3</a:t>
            </a:r>
            <a:r>
              <a:rPr lang="en-US" sz="1800"/>
              <a:t> (formerly MDR TB-3): Change from </a:t>
            </a:r>
            <a:r>
              <a:rPr lang="en-US" sz="1800" b="1"/>
              <a:t>number (#) </a:t>
            </a:r>
            <a:r>
              <a:rPr lang="en-US" sz="1800"/>
              <a:t>of to ‘</a:t>
            </a:r>
            <a:r>
              <a:rPr lang="en-US" sz="1800" u="sng"/>
              <a:t>percentage (%)</a:t>
            </a:r>
            <a:r>
              <a:rPr lang="en-US" sz="1800"/>
              <a:t> of people with confirmed RR-TB and/or MDR-TB that began second-line treatment’. This indicator now has a N and D. </a:t>
            </a:r>
          </a:p>
          <a:p>
            <a:pPr marL="820125" lvl="7" indent="-285750">
              <a:buFont typeface="Wingdings" panose="05000000000000000000" pitchFamily="2" charset="2"/>
              <a:buChar char="Ø"/>
            </a:pPr>
            <a:r>
              <a:rPr lang="en-US" sz="1800"/>
              <a:t>Numerator: No. of people with bact. confirmed RR-TB and/or MDR-TB registered and started on second-line treatment regimen</a:t>
            </a:r>
          </a:p>
          <a:p>
            <a:pPr marL="820125" lvl="7" indent="-285750">
              <a:buFont typeface="Wingdings" panose="05000000000000000000" pitchFamily="2" charset="2"/>
              <a:buChar char="Ø"/>
            </a:pPr>
            <a:r>
              <a:rPr lang="en-US" sz="1800"/>
              <a:t>Denominator: Total no. of people with bact. confirmed RR-TB and/or MDR-TB notified during the period of assessment</a:t>
            </a:r>
          </a:p>
        </p:txBody>
      </p:sp>
      <p:sp>
        <p:nvSpPr>
          <p:cNvPr id="4" name="Title 3">
            <a:extLst>
              <a:ext uri="{FF2B5EF4-FFF2-40B4-BE49-F238E27FC236}">
                <a16:creationId xmlns:a16="http://schemas.microsoft.com/office/drawing/2014/main" id="{7E53F114-7C4E-E4CD-A520-77FF37A1B0AB}"/>
              </a:ext>
            </a:extLst>
          </p:cNvPr>
          <p:cNvSpPr>
            <a:spLocks noGrp="1"/>
          </p:cNvSpPr>
          <p:nvPr>
            <p:ph type="title"/>
          </p:nvPr>
        </p:nvSpPr>
        <p:spPr>
          <a:xfrm>
            <a:off x="190069" y="292731"/>
            <a:ext cx="11471638" cy="468000"/>
          </a:xfrm>
        </p:spPr>
        <p:txBody>
          <a:bodyPr/>
          <a:lstStyle/>
          <a:p>
            <a:r>
              <a:rPr lang="en-US"/>
              <a:t>Summary of TB Indicator Changes in the Next Cycle (2/4)</a:t>
            </a:r>
            <a:br>
              <a:rPr lang="en-US" sz="2400"/>
            </a:br>
            <a:endParaRPr lang="en-US" sz="2400"/>
          </a:p>
        </p:txBody>
      </p:sp>
    </p:spTree>
    <p:extLst>
      <p:ext uri="{BB962C8B-B14F-4D97-AF65-F5344CB8AC3E}">
        <p14:creationId xmlns:p14="http://schemas.microsoft.com/office/powerpoint/2010/main" val="2491249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F60F15-B578-AC80-95B7-A896A3E231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BE927-25C7-4379-86F1-C17ED9D2A7F2}" type="slidenum">
              <a:rPr kumimoji="0" lang="en-US" sz="1000" b="0" i="0" u="none" strike="noStrike" kern="1200" cap="none" spc="0" normalizeH="0" baseline="0" noProof="0" smtClean="0">
                <a:ln>
                  <a:noFill/>
                </a:ln>
                <a:solidFill>
                  <a:prstClr val="black"/>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a:ln>
                <a:noFill/>
              </a:ln>
              <a:solidFill>
                <a:prstClr val="black"/>
              </a:solidFill>
              <a:effectLst/>
              <a:uLnTx/>
              <a:uFillTx/>
              <a:latin typeface="Arial Black"/>
              <a:ea typeface="+mn-ea"/>
              <a:cs typeface="+mn-cs"/>
            </a:endParaRPr>
          </a:p>
        </p:txBody>
      </p:sp>
      <p:sp>
        <p:nvSpPr>
          <p:cNvPr id="3" name="Content Placeholder 2">
            <a:extLst>
              <a:ext uri="{FF2B5EF4-FFF2-40B4-BE49-F238E27FC236}">
                <a16:creationId xmlns:a16="http://schemas.microsoft.com/office/drawing/2014/main" id="{42D5E40C-E556-0764-3B2B-895BDE6864B5}"/>
              </a:ext>
            </a:extLst>
          </p:cNvPr>
          <p:cNvSpPr>
            <a:spLocks noGrp="1"/>
          </p:cNvSpPr>
          <p:nvPr>
            <p:ph sz="quarter" idx="18"/>
          </p:nvPr>
        </p:nvSpPr>
        <p:spPr>
          <a:xfrm>
            <a:off x="225579" y="756925"/>
            <a:ext cx="11617069" cy="5874070"/>
          </a:xfrm>
          <a:solidFill>
            <a:schemeClr val="bg1"/>
          </a:solidFill>
        </p:spPr>
        <p:txBody>
          <a:bodyPr vert="horz" lIns="0" tIns="0" rIns="0" bIns="0" rtlCol="0" anchor="t">
            <a:noAutofit/>
          </a:bodyPr>
          <a:lstStyle/>
          <a:p>
            <a:pPr marL="542630" lvl="3" indent="-179705"/>
            <a:endParaRPr lang="en-US" b="1"/>
          </a:p>
          <a:p>
            <a:pPr marL="362925" lvl="3" indent="0">
              <a:buNone/>
            </a:pPr>
            <a:endParaRPr lang="en-US" sz="1800" b="1">
              <a:solidFill>
                <a:schemeClr val="accent2">
                  <a:lumMod val="75000"/>
                </a:schemeClr>
              </a:solidFill>
            </a:endParaRPr>
          </a:p>
          <a:p>
            <a:pPr marL="362925" lvl="3" indent="0">
              <a:buNone/>
            </a:pPr>
            <a:r>
              <a:rPr lang="en-US" sz="1800" b="1">
                <a:solidFill>
                  <a:schemeClr val="accent2">
                    <a:lumMod val="75000"/>
                  </a:schemeClr>
                </a:solidFill>
              </a:rPr>
              <a:t>TB/HIV-7.1 (change from TB/HIV-7)</a:t>
            </a:r>
            <a:endParaRPr lang="en-US" b="1"/>
          </a:p>
          <a:p>
            <a:pPr marL="542630" lvl="3" indent="-179705"/>
            <a:endParaRPr lang="en-US" b="1"/>
          </a:p>
          <a:p>
            <a:pPr marL="542630" lvl="3" indent="-179705"/>
            <a:endParaRPr lang="en-US" b="1"/>
          </a:p>
          <a:p>
            <a:pPr marL="542630" lvl="3" indent="-179705"/>
            <a:endParaRPr lang="en-US" b="1"/>
          </a:p>
          <a:p>
            <a:pPr marL="542630" lvl="3" indent="-179705"/>
            <a:endParaRPr lang="en-US" b="1"/>
          </a:p>
          <a:p>
            <a:pPr marL="542630" lvl="3" indent="-179705"/>
            <a:endParaRPr lang="en-US" b="1"/>
          </a:p>
          <a:p>
            <a:pPr marL="542630" lvl="3" indent="-179705"/>
            <a:endParaRPr lang="en-US" sz="1400"/>
          </a:p>
          <a:p>
            <a:pPr marL="542630" lvl="3" indent="-179705"/>
            <a:r>
              <a:rPr lang="en-US"/>
              <a:t>The new ‘TPT for PLHIV currently enrolled on ART’ indicator is one of the two TPT for PLHIV indicators to be reported through the UNAIDS GAM system and by WHO (TB).</a:t>
            </a:r>
          </a:p>
          <a:p>
            <a:pPr marL="542630" lvl="3" indent="-179705"/>
            <a:endParaRPr lang="en-US" sz="800"/>
          </a:p>
          <a:p>
            <a:pPr marL="542630" lvl="3" indent="-179705"/>
            <a:r>
              <a:rPr lang="en-US"/>
              <a:t>To correctly calculate the denominator, the ‘Total no. of PLHIV currently enrolled on ART who started TPT </a:t>
            </a:r>
            <a:r>
              <a:rPr lang="en-US" u="sng"/>
              <a:t>prior</a:t>
            </a:r>
            <a:r>
              <a:rPr lang="en-US"/>
              <a:t> to the reporting period’(proxy for eligibility) should be subtracted from the ‘total no. of PLHIV currently enrolled on ART’. This requires countries to also have historical data available in their data systems on the # of PLHIV who received TPT prior to the reporting period. Currently, not all countries have data systems with information on the Total no. of PLHIV currently enrolled on ART who started TPT prior to the reporting period. </a:t>
            </a:r>
          </a:p>
          <a:p>
            <a:pPr marL="542630" lvl="3" indent="-179705"/>
            <a:endParaRPr lang="en-US" sz="800"/>
          </a:p>
          <a:p>
            <a:pPr marL="542630" lvl="3" indent="-179705"/>
            <a:r>
              <a:rPr lang="en-US"/>
              <a:t>When reporting to the Global Fund, PRs would need to include a comment in the PUDR to indicate whether the country data system is able to correctly calculate the denominator and if this was used in calculating the denominator or not. </a:t>
            </a:r>
          </a:p>
          <a:p>
            <a:pPr marL="542630" lvl="3" indent="-179705"/>
            <a:endParaRPr lang="en-US" sz="800"/>
          </a:p>
          <a:p>
            <a:pPr marL="542630" lvl="3" indent="-179705"/>
            <a:r>
              <a:rPr lang="en-US"/>
              <a:t>At the same time, countries are encouraged to continue to strengthen their data systems to be able to correctly report the TB/HIV-7.1 indicator</a:t>
            </a:r>
          </a:p>
        </p:txBody>
      </p:sp>
      <p:sp>
        <p:nvSpPr>
          <p:cNvPr id="4" name="Title 3">
            <a:extLst>
              <a:ext uri="{FF2B5EF4-FFF2-40B4-BE49-F238E27FC236}">
                <a16:creationId xmlns:a16="http://schemas.microsoft.com/office/drawing/2014/main" id="{7E53F114-7C4E-E4CD-A520-77FF37A1B0AB}"/>
              </a:ext>
            </a:extLst>
          </p:cNvPr>
          <p:cNvSpPr>
            <a:spLocks noGrp="1"/>
          </p:cNvSpPr>
          <p:nvPr>
            <p:ph type="title"/>
          </p:nvPr>
        </p:nvSpPr>
        <p:spPr>
          <a:xfrm>
            <a:off x="225579" y="288925"/>
            <a:ext cx="11471638" cy="468000"/>
          </a:xfrm>
        </p:spPr>
        <p:txBody>
          <a:bodyPr/>
          <a:lstStyle/>
          <a:p>
            <a:r>
              <a:rPr lang="en-US"/>
              <a:t>Summary of TB Indicator Changes in the Next Cycle (3/4)</a:t>
            </a:r>
            <a:br>
              <a:rPr lang="en-US" sz="2400"/>
            </a:br>
            <a:endParaRPr lang="en-US" sz="2400"/>
          </a:p>
        </p:txBody>
      </p:sp>
      <p:graphicFrame>
        <p:nvGraphicFramePr>
          <p:cNvPr id="5" name="Table 5">
            <a:extLst>
              <a:ext uri="{FF2B5EF4-FFF2-40B4-BE49-F238E27FC236}">
                <a16:creationId xmlns:a16="http://schemas.microsoft.com/office/drawing/2014/main" id="{1676BCCF-E55C-5DA2-9218-34423C4CE53A}"/>
              </a:ext>
            </a:extLst>
          </p:cNvPr>
          <p:cNvGraphicFramePr>
            <a:graphicFrameLocks noGrp="1"/>
          </p:cNvGraphicFramePr>
          <p:nvPr>
            <p:extLst>
              <p:ext uri="{D42A27DB-BD31-4B8C-83A1-F6EECF244321}">
                <p14:modId xmlns:p14="http://schemas.microsoft.com/office/powerpoint/2010/main" val="841413703"/>
              </p:ext>
            </p:extLst>
          </p:nvPr>
        </p:nvGraphicFramePr>
        <p:xfrm>
          <a:off x="814413" y="1658743"/>
          <a:ext cx="10563173" cy="1584960"/>
        </p:xfrm>
        <a:graphic>
          <a:graphicData uri="http://schemas.openxmlformats.org/drawingml/2006/table">
            <a:tbl>
              <a:tblPr firstRow="1" bandRow="1">
                <a:tableStyleId>{073A0DAA-6AF3-43AB-8588-CEC1D06C72B9}</a:tableStyleId>
              </a:tblPr>
              <a:tblGrid>
                <a:gridCol w="950897">
                  <a:extLst>
                    <a:ext uri="{9D8B030D-6E8A-4147-A177-3AD203B41FA5}">
                      <a16:colId xmlns:a16="http://schemas.microsoft.com/office/drawing/2014/main" val="898156499"/>
                    </a:ext>
                  </a:extLst>
                </a:gridCol>
                <a:gridCol w="3648723">
                  <a:extLst>
                    <a:ext uri="{9D8B030D-6E8A-4147-A177-3AD203B41FA5}">
                      <a16:colId xmlns:a16="http://schemas.microsoft.com/office/drawing/2014/main" val="1483978792"/>
                    </a:ext>
                  </a:extLst>
                </a:gridCol>
                <a:gridCol w="2909635">
                  <a:extLst>
                    <a:ext uri="{9D8B030D-6E8A-4147-A177-3AD203B41FA5}">
                      <a16:colId xmlns:a16="http://schemas.microsoft.com/office/drawing/2014/main" val="1003396413"/>
                    </a:ext>
                  </a:extLst>
                </a:gridCol>
                <a:gridCol w="3053918">
                  <a:extLst>
                    <a:ext uri="{9D8B030D-6E8A-4147-A177-3AD203B41FA5}">
                      <a16:colId xmlns:a16="http://schemas.microsoft.com/office/drawing/2014/main" val="3621749512"/>
                    </a:ext>
                  </a:extLst>
                </a:gridCol>
              </a:tblGrid>
              <a:tr h="301411">
                <a:tc>
                  <a:txBody>
                    <a:bodyPr/>
                    <a:lstStyle/>
                    <a:p>
                      <a:r>
                        <a:rPr lang="en-US" sz="1400"/>
                        <a:t>Indicator</a:t>
                      </a:r>
                    </a:p>
                  </a:txBody>
                  <a:tcPr/>
                </a:tc>
                <a:tc>
                  <a:txBody>
                    <a:bodyPr/>
                    <a:lstStyle/>
                    <a:p>
                      <a:r>
                        <a:rPr lang="en-US" sz="1400"/>
                        <a:t>Indicator description</a:t>
                      </a:r>
                    </a:p>
                  </a:txBody>
                  <a:tcPr/>
                </a:tc>
                <a:tc>
                  <a:txBody>
                    <a:bodyPr/>
                    <a:lstStyle/>
                    <a:p>
                      <a:r>
                        <a:rPr lang="en-US" sz="1400"/>
                        <a:t>Numerator</a:t>
                      </a:r>
                    </a:p>
                  </a:txBody>
                  <a:tcPr/>
                </a:tc>
                <a:tc>
                  <a:txBody>
                    <a:bodyPr/>
                    <a:lstStyle/>
                    <a:p>
                      <a:r>
                        <a:rPr lang="en-US" sz="1400"/>
                        <a:t>Denominator</a:t>
                      </a:r>
                    </a:p>
                  </a:txBody>
                  <a:tcPr/>
                </a:tc>
                <a:extLst>
                  <a:ext uri="{0D108BD9-81ED-4DB2-BD59-A6C34878D82A}">
                    <a16:rowId xmlns:a16="http://schemas.microsoft.com/office/drawing/2014/main" val="3147410823"/>
                  </a:ext>
                </a:extLst>
              </a:tr>
              <a:tr h="233053">
                <a:tc>
                  <a:txBody>
                    <a:bodyPr/>
                    <a:lstStyle/>
                    <a:p>
                      <a:r>
                        <a:rPr lang="en-US" sz="1200" b="1"/>
                        <a:t>TB/HIV-7 </a:t>
                      </a:r>
                      <a:r>
                        <a:rPr lang="en-US" sz="1200" b="1">
                          <a:solidFill>
                            <a:schemeClr val="accent1">
                              <a:lumMod val="50000"/>
                            </a:schemeClr>
                          </a:solidFill>
                        </a:rPr>
                        <a:t>(previous)</a:t>
                      </a:r>
                    </a:p>
                  </a:txBody>
                  <a:tcPr/>
                </a:tc>
                <a:tc>
                  <a:txBody>
                    <a:bodyPr/>
                    <a:lstStyle/>
                    <a:p>
                      <a:r>
                        <a:rPr lang="en-US" sz="1200">
                          <a:solidFill>
                            <a:schemeClr val="tx1"/>
                          </a:solidFill>
                        </a:rPr>
                        <a:t>% of PLHIV on ART who </a:t>
                      </a:r>
                      <a:r>
                        <a:rPr lang="en-US" sz="1200" u="none">
                          <a:solidFill>
                            <a:schemeClr val="tx1"/>
                          </a:solidFill>
                        </a:rPr>
                        <a:t>initiated </a:t>
                      </a:r>
                      <a:r>
                        <a:rPr lang="en-US" sz="1200">
                          <a:solidFill>
                            <a:schemeClr val="tx1"/>
                          </a:solidFill>
                        </a:rPr>
                        <a:t>TB preventive therapy among those eligible during the reporting period</a:t>
                      </a:r>
                    </a:p>
                  </a:txBody>
                  <a:tcPr/>
                </a:tc>
                <a:tc>
                  <a:txBody>
                    <a:bodyPr/>
                    <a:lstStyle/>
                    <a:p>
                      <a:r>
                        <a:rPr lang="en-US" sz="1200">
                          <a:solidFill>
                            <a:schemeClr val="tx1"/>
                          </a:solidFill>
                        </a:rPr>
                        <a:t>PLHIV on ART who initiated TB preventive therapy (TPT) during the reporting period (#)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PLHIV on ART who are eligible for TPT during the same reporting period (#)</a:t>
                      </a:r>
                    </a:p>
                  </a:txBody>
                  <a:tcPr/>
                </a:tc>
                <a:extLst>
                  <a:ext uri="{0D108BD9-81ED-4DB2-BD59-A6C34878D82A}">
                    <a16:rowId xmlns:a16="http://schemas.microsoft.com/office/drawing/2014/main" val="3690021019"/>
                  </a:ext>
                </a:extLst>
              </a:tr>
              <a:tr h="370840">
                <a:tc>
                  <a:txBody>
                    <a:bodyPr/>
                    <a:lstStyle/>
                    <a:p>
                      <a:r>
                        <a:rPr lang="en-US" sz="1200" b="1"/>
                        <a:t>TB/HIV-7.1 </a:t>
                      </a:r>
                      <a:r>
                        <a:rPr lang="en-US" sz="1200" b="1">
                          <a:solidFill>
                            <a:schemeClr val="accent4">
                              <a:lumMod val="50000"/>
                            </a:schemeClr>
                          </a:solidFill>
                        </a:rPr>
                        <a:t>(new)</a:t>
                      </a:r>
                    </a:p>
                  </a:txBody>
                  <a:tcPr/>
                </a:tc>
                <a:tc>
                  <a:txBody>
                    <a:bodyPr/>
                    <a:lstStyle/>
                    <a:p>
                      <a:r>
                        <a:rPr lang="en-US" sz="1200">
                          <a:solidFill>
                            <a:schemeClr val="tx1"/>
                          </a:solidFill>
                        </a:rPr>
                        <a:t>% of PLHIV </a:t>
                      </a:r>
                      <a:r>
                        <a:rPr lang="en-US" sz="1200" b="1">
                          <a:solidFill>
                            <a:schemeClr val="tx1"/>
                          </a:solidFill>
                        </a:rPr>
                        <a:t>currently enrolled </a:t>
                      </a:r>
                      <a:r>
                        <a:rPr lang="en-US" sz="1200">
                          <a:solidFill>
                            <a:schemeClr val="tx1"/>
                          </a:solidFill>
                        </a:rPr>
                        <a:t>on ART who started TB preventive treatment (TPT) during the reporting period </a:t>
                      </a:r>
                    </a:p>
                  </a:txBody>
                  <a:tcPr/>
                </a:tc>
                <a:tc>
                  <a:txBody>
                    <a:bodyPr/>
                    <a:lstStyle/>
                    <a:p>
                      <a:r>
                        <a:rPr lang="en-US" sz="1200">
                          <a:solidFill>
                            <a:schemeClr val="tx1"/>
                          </a:solidFill>
                        </a:rPr>
                        <a:t>Total number of PLHIV currently enrolled on antiretroviral therapy who started TPT during the reporting period </a:t>
                      </a:r>
                    </a:p>
                  </a:txBody>
                  <a:tcPr/>
                </a:tc>
                <a:tc>
                  <a:txBody>
                    <a:bodyPr/>
                    <a:lstStyle/>
                    <a:p>
                      <a:r>
                        <a:rPr lang="en-US" sz="1200">
                          <a:solidFill>
                            <a:schemeClr val="tx1"/>
                          </a:solidFill>
                        </a:rPr>
                        <a:t>Total number of PLHIV currently enrolled on antiretroviral therapy</a:t>
                      </a:r>
                    </a:p>
                  </a:txBody>
                  <a:tcPr/>
                </a:tc>
                <a:extLst>
                  <a:ext uri="{0D108BD9-81ED-4DB2-BD59-A6C34878D82A}">
                    <a16:rowId xmlns:a16="http://schemas.microsoft.com/office/drawing/2014/main" val="2775363868"/>
                  </a:ext>
                </a:extLst>
              </a:tr>
            </a:tbl>
          </a:graphicData>
        </a:graphic>
      </p:graphicFrame>
    </p:spTree>
    <p:extLst>
      <p:ext uri="{BB962C8B-B14F-4D97-AF65-F5344CB8AC3E}">
        <p14:creationId xmlns:p14="http://schemas.microsoft.com/office/powerpoint/2010/main" val="488280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0142AE-A4D8-2554-EB2F-0E15F649AFF1}"/>
              </a:ext>
            </a:extLst>
          </p:cNvPr>
          <p:cNvSpPr>
            <a:spLocks noGrp="1"/>
          </p:cNvSpPr>
          <p:nvPr>
            <p:ph type="sldNum" sz="quarter" idx="12"/>
          </p:nvPr>
        </p:nvSpPr>
        <p:spPr/>
        <p:txBody>
          <a:bodyPr/>
          <a:lstStyle/>
          <a:p>
            <a:fld id="{9E2BE927-25C7-4379-86F1-C17ED9D2A7F2}" type="slidenum">
              <a:rPr lang="en-US" smtClean="0"/>
              <a:t>29</a:t>
            </a:fld>
            <a:endParaRPr lang="en-US"/>
          </a:p>
        </p:txBody>
      </p:sp>
      <p:sp>
        <p:nvSpPr>
          <p:cNvPr id="4" name="Content Placeholder 3">
            <a:extLst>
              <a:ext uri="{FF2B5EF4-FFF2-40B4-BE49-F238E27FC236}">
                <a16:creationId xmlns:a16="http://schemas.microsoft.com/office/drawing/2014/main" id="{8CE568B1-370F-14EB-7CCD-1D7EFD5EA1F7}"/>
              </a:ext>
            </a:extLst>
          </p:cNvPr>
          <p:cNvSpPr>
            <a:spLocks noGrp="1"/>
          </p:cNvSpPr>
          <p:nvPr>
            <p:ph sz="quarter" idx="18"/>
          </p:nvPr>
        </p:nvSpPr>
        <p:spPr>
          <a:xfrm>
            <a:off x="360000" y="1571186"/>
            <a:ext cx="11472000" cy="4997889"/>
          </a:xfrm>
          <a:solidFill>
            <a:schemeClr val="bg1"/>
          </a:solidFill>
        </p:spPr>
        <p:txBody>
          <a:bodyPr vert="horz" lIns="0" tIns="0" rIns="0" bIns="0" rtlCol="0" anchor="t">
            <a:noAutofit/>
          </a:bodyPr>
          <a:lstStyle/>
          <a:p>
            <a:pPr lvl="2"/>
            <a:r>
              <a:rPr lang="en-US" sz="2400" b="1" i="0" u="none" strike="noStrike" dirty="0">
                <a:solidFill>
                  <a:srgbClr val="0626D7"/>
                </a:solidFill>
                <a:latin typeface="Arial"/>
                <a:ea typeface="Arial"/>
                <a:cs typeface="Arial"/>
              </a:rPr>
              <a:t>Minor revisions to the current indicators </a:t>
            </a:r>
            <a:r>
              <a:rPr lang="en-US" sz="2400" b="1" i="0" u="none" strike="noStrike" dirty="0">
                <a:solidFill>
                  <a:schemeClr val="accent2">
                    <a:lumMod val="75000"/>
                  </a:schemeClr>
                </a:solidFill>
                <a:ea typeface="Arial"/>
                <a:cs typeface="Arial"/>
              </a:rPr>
              <a:t>(&gt;</a:t>
            </a:r>
            <a:r>
              <a:rPr lang="en-US" sz="2400" b="1" dirty="0">
                <a:solidFill>
                  <a:schemeClr val="accent2">
                    <a:lumMod val="75000"/>
                  </a:schemeClr>
                </a:solidFill>
              </a:rPr>
              <a:t> 20 indicators)</a:t>
            </a:r>
            <a:r>
              <a:rPr lang="en-US" sz="2400" b="1" i="0" u="none" strike="noStrike" dirty="0">
                <a:solidFill>
                  <a:schemeClr val="accent2">
                    <a:lumMod val="75000"/>
                  </a:schemeClr>
                </a:solidFill>
                <a:ea typeface="Arial"/>
                <a:cs typeface="Arial"/>
              </a:rPr>
              <a:t>: </a:t>
            </a:r>
            <a:r>
              <a:rPr lang="en-US" sz="2000" b="0" i="0" u="none" strike="noStrike" dirty="0">
                <a:solidFill>
                  <a:srgbClr val="000000"/>
                </a:solidFill>
                <a:latin typeface="Arial"/>
                <a:ea typeface="Arial"/>
                <a:cs typeface="Arial"/>
              </a:rPr>
              <a:t>changes to indicator codes, some indicator definition text to align with </a:t>
            </a:r>
            <a:r>
              <a:rPr lang="en-US" sz="2000" dirty="0">
                <a:solidFill>
                  <a:srgbClr val="000000"/>
                </a:solidFill>
                <a:latin typeface="Arial"/>
                <a:ea typeface="Arial"/>
                <a:cs typeface="Arial"/>
              </a:rPr>
              <a:t>global technical standards </a:t>
            </a:r>
            <a:r>
              <a:rPr lang="en-US" sz="2000" b="0" i="0" u="none" strike="noStrike" dirty="0">
                <a:latin typeface="Arial"/>
                <a:ea typeface="Arial"/>
                <a:cs typeface="Arial"/>
              </a:rPr>
              <a:t>(mainly </a:t>
            </a:r>
            <a:r>
              <a:rPr lang="en-US" sz="2000" b="1" i="0" u="none" strike="noStrike" dirty="0">
                <a:latin typeface="Arial"/>
                <a:ea typeface="Arial"/>
                <a:cs typeface="Arial"/>
              </a:rPr>
              <a:t>TB cases</a:t>
            </a:r>
            <a:r>
              <a:rPr lang="en-US" sz="2000" b="0" i="0" u="none" strike="noStrike" dirty="0">
                <a:latin typeface="Arial"/>
                <a:ea typeface="Arial"/>
                <a:cs typeface="Arial"/>
              </a:rPr>
              <a:t> replaced by </a:t>
            </a:r>
            <a:r>
              <a:rPr lang="en-US" sz="2000" b="1" i="0" u="none" strike="noStrike" dirty="0">
                <a:latin typeface="Arial"/>
                <a:ea typeface="Arial"/>
                <a:cs typeface="Arial"/>
              </a:rPr>
              <a:t>patients or people with TB</a:t>
            </a:r>
            <a:r>
              <a:rPr lang="en-US" sz="2000" b="0" i="0" u="none" strike="noStrike" dirty="0">
                <a:latin typeface="Arial"/>
                <a:ea typeface="Arial"/>
                <a:cs typeface="Arial"/>
              </a:rPr>
              <a:t>), and disaggregation categories.</a:t>
            </a:r>
            <a:endParaRPr lang="en-US" sz="2000" b="1" dirty="0">
              <a:latin typeface="Arial"/>
              <a:ea typeface="Arial"/>
              <a:cs typeface="Arial"/>
            </a:endParaRPr>
          </a:p>
          <a:p>
            <a:pPr lvl="2"/>
            <a:endParaRPr lang="en-US" sz="2000" dirty="0">
              <a:solidFill>
                <a:srgbClr val="000000"/>
              </a:solidFill>
              <a:latin typeface="Arial"/>
              <a:ea typeface="Arial"/>
              <a:cs typeface="Arial"/>
            </a:endParaRPr>
          </a:p>
          <a:p>
            <a:pPr lvl="2" algn="l">
              <a:buChar char="•"/>
            </a:pPr>
            <a:r>
              <a:rPr lang="en-US" sz="2400" b="1" i="0" u="none" strike="noStrike" dirty="0">
                <a:solidFill>
                  <a:srgbClr val="0626D7"/>
                </a:solidFill>
                <a:latin typeface="Arial"/>
                <a:ea typeface="Arial"/>
                <a:cs typeface="Arial"/>
              </a:rPr>
              <a:t>Disaggregation categories: </a:t>
            </a:r>
            <a:r>
              <a:rPr lang="en-US" sz="2000" b="0" i="0" u="none" strike="noStrike" dirty="0">
                <a:solidFill>
                  <a:srgbClr val="000000"/>
                </a:solidFill>
                <a:ea typeface="Arial"/>
                <a:cs typeface="Arial"/>
              </a:rPr>
              <a:t>Review of the current TB MF disaggregation categories to identify gaps linked to certain indicators based on the relevance to the new Global Fund strategy, latest technical partner guidance, Feasibility of data collection using existing systems and equity. e.g., Bact. confirmed, type of TPT and DR-TB regimens, HIV status, type of provider, age &amp; gender</a:t>
            </a:r>
            <a:r>
              <a:rPr lang="en-US" sz="2000" b="0" i="0" dirty="0">
                <a:solidFill>
                  <a:srgbClr val="000000"/>
                </a:solidFill>
                <a:ea typeface="Arial"/>
                <a:cs typeface="Arial"/>
              </a:rPr>
              <a:t>​</a:t>
            </a:r>
            <a:endParaRPr lang="en-US" sz="2000" dirty="0">
              <a:cs typeface="Arial"/>
            </a:endParaRPr>
          </a:p>
          <a:p>
            <a:pPr lvl="4" algn="l" rtl="0">
              <a:buChar char="•"/>
            </a:pPr>
            <a:r>
              <a:rPr lang="en-US" sz="2000" b="0" i="0" u="none" strike="noStrike" dirty="0">
                <a:solidFill>
                  <a:srgbClr val="000000"/>
                </a:solidFill>
                <a:latin typeface="Arial"/>
                <a:ea typeface="Arial"/>
                <a:cs typeface="Arial"/>
              </a:rPr>
              <a:t> New disaggregation categories included for seven TB indicators</a:t>
            </a:r>
            <a:r>
              <a:rPr lang="en-US" sz="2000" b="0" i="0" dirty="0">
                <a:solidFill>
                  <a:srgbClr val="000000"/>
                </a:solidFill>
                <a:latin typeface="Arial"/>
                <a:ea typeface="Arial"/>
                <a:cs typeface="Arial"/>
              </a:rPr>
              <a:t>​ for the 2023-2025 allocation period.</a:t>
            </a:r>
          </a:p>
          <a:p>
            <a:pPr lvl="4" algn="l" rtl="0">
              <a:buChar char="•"/>
            </a:pPr>
            <a:r>
              <a:rPr lang="en-US" sz="2000" b="0" i="0" u="none" strike="noStrike" dirty="0">
                <a:solidFill>
                  <a:srgbClr val="000000"/>
                </a:solidFill>
                <a:latin typeface="Arial"/>
                <a:ea typeface="Arial"/>
                <a:cs typeface="Arial"/>
              </a:rPr>
              <a:t> Disaggregation categories dropped for 4 indicators.</a:t>
            </a:r>
            <a:endParaRPr lang="en-US" sz="2000" b="0" i="0" dirty="0">
              <a:solidFill>
                <a:srgbClr val="000000"/>
              </a:solidFill>
              <a:latin typeface="Arial"/>
              <a:ea typeface="Arial"/>
              <a:cs typeface="Arial"/>
            </a:endParaRPr>
          </a:p>
        </p:txBody>
      </p:sp>
      <p:sp>
        <p:nvSpPr>
          <p:cNvPr id="8" name="Title 3">
            <a:extLst>
              <a:ext uri="{FF2B5EF4-FFF2-40B4-BE49-F238E27FC236}">
                <a16:creationId xmlns:a16="http://schemas.microsoft.com/office/drawing/2014/main" id="{FA50BF38-B829-ABD2-71C4-418700CA549A}"/>
              </a:ext>
            </a:extLst>
          </p:cNvPr>
          <p:cNvSpPr txBox="1">
            <a:spLocks/>
          </p:cNvSpPr>
          <p:nvPr/>
        </p:nvSpPr>
        <p:spPr>
          <a:xfrm>
            <a:off x="247972" y="335668"/>
            <a:ext cx="11471638" cy="468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a:t>Summary of TB Indicator Changes in the Next Cycle (4/4</a:t>
            </a:r>
            <a:r>
              <a:rPr lang="en-US" sz="2400"/>
              <a:t>)</a:t>
            </a:r>
            <a:br>
              <a:rPr lang="en-US" sz="2400"/>
            </a:br>
            <a:endParaRPr lang="en-US" sz="2400"/>
          </a:p>
        </p:txBody>
      </p:sp>
    </p:spTree>
    <p:extLst>
      <p:ext uri="{BB962C8B-B14F-4D97-AF65-F5344CB8AC3E}">
        <p14:creationId xmlns:p14="http://schemas.microsoft.com/office/powerpoint/2010/main" val="2859781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20DE64C-2966-5FE8-2468-1D99F45FEDF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F20DE64C-2966-5FE8-2468-1D99F45FEDF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Introduction to Program Essentials</a:t>
            </a:r>
          </a:p>
        </p:txBody>
      </p:sp>
      <p:sp>
        <p:nvSpPr>
          <p:cNvPr id="6" name="Rectangle 7"/>
          <p:cNvSpPr>
            <a:spLocks noChangeAspect="1" noChangeArrowheads="1"/>
          </p:cNvSpPr>
          <p:nvPr/>
        </p:nvSpPr>
        <p:spPr bwMode="auto">
          <a:xfrm>
            <a:off x="359639" y="1045907"/>
            <a:ext cx="11471999" cy="5240593"/>
          </a:xfrm>
          <a:prstGeom prst="rect">
            <a:avLst/>
          </a:prstGeom>
          <a:solidFill>
            <a:schemeClr val="bg2"/>
          </a:solidFill>
          <a:ln w="19050" algn="ctr">
            <a:noFill/>
            <a:miter lim="800000"/>
            <a:headEnd/>
            <a:tailEnd/>
          </a:ln>
        </p:spPr>
        <p:txBody>
          <a:bodyPr lIns="91424" tIns="45712" rIns="91424" bIns="45712"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7"/>
          <p:cNvSpPr>
            <a:spLocks noChangeAspect="1" noChangeArrowheads="1"/>
          </p:cNvSpPr>
          <p:nvPr/>
        </p:nvSpPr>
        <p:spPr bwMode="auto">
          <a:xfrm>
            <a:off x="6151360" y="1733105"/>
            <a:ext cx="5625639" cy="4452196"/>
          </a:xfrm>
          <a:prstGeom prst="rect">
            <a:avLst/>
          </a:prstGeom>
          <a:solidFill>
            <a:schemeClr val="bg1"/>
          </a:solidFill>
          <a:ln w="12700">
            <a:noFill/>
            <a:miter lim="800000"/>
            <a:headEnd/>
            <a:tailEnd/>
          </a:ln>
          <a:effectLst/>
        </p:spPr>
        <p:txBody>
          <a:bodyPr lIns="91424" tIns="91424" rIns="91424" bIns="91424" anchor="t"/>
          <a:lstStyle/>
          <a:p>
            <a:pPr marL="0" marR="0" lvl="0" indent="0" algn="l" defTabSz="914400" rtl="0" eaLnBrk="1" fontAlgn="auto" latinLnBrk="0" hangingPunct="1">
              <a:lnSpc>
                <a:spcPct val="90000"/>
              </a:lnSpc>
              <a:spcAft>
                <a:spcPts val="1200"/>
              </a:spcAft>
              <a:buClr>
                <a:srgbClr val="D1D3D4">
                  <a:lumMod val="75000"/>
                </a:srgbClr>
              </a:buClr>
              <a:buSzPct val="100000"/>
              <a:buFontTx/>
              <a:buNone/>
              <a:tabLst/>
              <a:defRPr/>
            </a:pPr>
            <a:r>
              <a:rPr kumimoji="0" lang="en-US" sz="2000" b="0" i="0" u="none" strike="noStrike" kern="1200" cap="none" spc="0" normalizeH="0" baseline="0" noProof="0" dirty="0">
                <a:ln>
                  <a:noFill/>
                </a:ln>
                <a:effectLst/>
                <a:uLnTx/>
                <a:uFillTx/>
                <a:latin typeface="Arial"/>
                <a:ea typeface="+mn-ea"/>
                <a:cs typeface="+mn-cs"/>
              </a:rPr>
              <a:t>Elements were </a:t>
            </a:r>
            <a:r>
              <a:rPr kumimoji="0" lang="en-US" sz="2000" b="1" i="0" u="none" strike="noStrike" kern="1200" cap="none" spc="0" normalizeH="0" baseline="0" noProof="0" dirty="0">
                <a:ln>
                  <a:noFill/>
                </a:ln>
                <a:effectLst/>
                <a:uLnTx/>
                <a:uFillTx/>
                <a:latin typeface="Arial"/>
                <a:ea typeface="+mn-ea"/>
                <a:cs typeface="+mn-cs"/>
              </a:rPr>
              <a:t>recommended by technical partners </a:t>
            </a:r>
            <a:r>
              <a:rPr kumimoji="0" lang="en-US" sz="2000" b="0" i="0" u="none" strike="noStrike" kern="1200" cap="none" spc="0" normalizeH="0" baseline="0" noProof="0" dirty="0">
                <a:ln>
                  <a:noFill/>
                </a:ln>
                <a:effectLst/>
                <a:uLnTx/>
                <a:uFillTx/>
                <a:latin typeface="Arial"/>
                <a:ea typeface="+mn-ea"/>
                <a:cs typeface="+mn-cs"/>
              </a:rPr>
              <a:t>(WHO, UNAIDS, Stop TB, RBM)​ and further described in their respective technical guidelines.</a:t>
            </a:r>
          </a:p>
          <a:p>
            <a:pPr marL="0" marR="0" lvl="0" indent="0" algn="l" defTabSz="914400" rtl="0" eaLnBrk="1" fontAlgn="auto" latinLnBrk="0" hangingPunct="1">
              <a:lnSpc>
                <a:spcPct val="90000"/>
              </a:lnSpc>
              <a:spcAft>
                <a:spcPts val="1200"/>
              </a:spcAft>
              <a:buClr>
                <a:srgbClr val="D1D3D4">
                  <a:lumMod val="75000"/>
                </a:srgbClr>
              </a:buClr>
              <a:buSzPct val="100000"/>
              <a:buFontTx/>
              <a:buNone/>
              <a:tabLst/>
              <a:defRPr/>
            </a:pPr>
            <a:r>
              <a:rPr kumimoji="0" lang="en-US" sz="2000" b="1" i="0" u="none" strike="noStrike" kern="1200" cap="none" spc="0" normalizeH="0" baseline="0" noProof="0" dirty="0">
                <a:ln>
                  <a:noFill/>
                </a:ln>
                <a:effectLst/>
                <a:uLnTx/>
                <a:uFillTx/>
                <a:latin typeface="Arial"/>
                <a:ea typeface="+mn-ea"/>
                <a:cs typeface="+mn-cs"/>
              </a:rPr>
              <a:t>These are critical interventions needed to achieve outcomes and impact </a:t>
            </a:r>
            <a:r>
              <a:rPr kumimoji="0" lang="en-US" sz="2000" b="0" i="0" u="none" strike="noStrike" kern="1200" cap="none" spc="0" normalizeH="0" baseline="0" noProof="0" dirty="0">
                <a:ln>
                  <a:noFill/>
                </a:ln>
                <a:effectLst/>
                <a:uLnTx/>
                <a:uFillTx/>
                <a:latin typeface="Arial"/>
                <a:ea typeface="+mn-ea"/>
                <a:cs typeface="+mn-cs"/>
              </a:rPr>
              <a:t>set out in global strategies (WHO, UNAIDS, Stop TB, RBM and the Global Fund).</a:t>
            </a:r>
            <a:endParaRPr kumimoji="0" lang="en-US" sz="2000" b="0" i="0" u="none" strike="noStrike" kern="1200" cap="none" spc="0" normalizeH="0" baseline="0" noProof="0" dirty="0">
              <a:ln>
                <a:noFill/>
              </a:ln>
              <a:effectLst/>
              <a:uLnTx/>
              <a:uFillTx/>
              <a:latin typeface="Arial"/>
              <a:ea typeface="+mn-ea"/>
              <a:cs typeface="Arial"/>
            </a:endParaRPr>
          </a:p>
          <a:p>
            <a:pPr marL="0" marR="0" lvl="0" indent="0" algn="l" defTabSz="914400" rtl="0" eaLnBrk="1" fontAlgn="auto" latinLnBrk="0" hangingPunct="1">
              <a:lnSpc>
                <a:spcPct val="90000"/>
              </a:lnSpc>
              <a:spcAft>
                <a:spcPts val="1200"/>
              </a:spcAft>
              <a:buClr>
                <a:srgbClr val="D1D3D4">
                  <a:lumMod val="75000"/>
                </a:srgbClr>
              </a:buClr>
              <a:buSzPct val="100000"/>
              <a:buFontTx/>
              <a:buNone/>
              <a:tabLst/>
              <a:defRPr/>
            </a:pPr>
            <a:r>
              <a:rPr kumimoji="0" lang="en-US" sz="2000" b="1" i="0" u="none" strike="noStrike" kern="1200" cap="none" spc="0" normalizeH="0" baseline="0" noProof="0" dirty="0">
                <a:ln>
                  <a:noFill/>
                </a:ln>
                <a:effectLst/>
                <a:uLnTx/>
                <a:uFillTx/>
                <a:latin typeface="Arial"/>
                <a:ea typeface="+mn-ea"/>
                <a:cs typeface="+mn-cs"/>
              </a:rPr>
              <a:t>Program </a:t>
            </a:r>
            <a:r>
              <a:rPr lang="en-US" sz="2000" b="1" dirty="0">
                <a:latin typeface="Arial"/>
              </a:rPr>
              <a:t>Essentials are </a:t>
            </a:r>
            <a:r>
              <a:rPr kumimoji="0" lang="en-US" sz="2000" b="1" i="0" u="none" strike="noStrike" kern="1200" cap="none" spc="0" normalizeH="0" baseline="0" noProof="0" dirty="0">
                <a:ln>
                  <a:noFill/>
                </a:ln>
                <a:effectLst/>
                <a:uLnTx/>
                <a:uFillTx/>
                <a:latin typeface="Arial"/>
                <a:ea typeface="+mn-ea"/>
                <a:cs typeface="+mn-cs"/>
              </a:rPr>
              <a:t>crucial to ensure equity in access </a:t>
            </a:r>
            <a:r>
              <a:rPr kumimoji="0" lang="en-US" sz="2000" b="0" i="0" u="none" strike="noStrike" kern="1200" cap="none" spc="0" normalizeH="0" baseline="0" noProof="0" dirty="0">
                <a:ln>
                  <a:noFill/>
                </a:ln>
                <a:effectLst/>
                <a:uLnTx/>
                <a:uFillTx/>
                <a:latin typeface="Arial"/>
                <a:ea typeface="+mn-ea"/>
                <a:cs typeface="+mn-cs"/>
              </a:rPr>
              <a:t>to highly impactful interventions.</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90000"/>
              </a:lnSpc>
              <a:spcBef>
                <a:spcPts val="900"/>
              </a:spcBef>
              <a:spcAft>
                <a:spcPts val="0"/>
              </a:spcAft>
              <a:buClr>
                <a:srgbClr val="D1D3D4">
                  <a:lumMod val="75000"/>
                </a:srgbClr>
              </a:buClr>
              <a:buSzPct val="100000"/>
              <a:buFontTx/>
              <a:buNone/>
              <a:tabLst/>
              <a:defRPr/>
            </a:pPr>
            <a:endParaRPr kumimoji="0" lang="en-US" sz="1800" b="0" i="0" u="none" strike="noStrike" kern="1200" cap="none" spc="0" normalizeH="0" baseline="0" noProof="0" dirty="0">
              <a:ln>
                <a:noFill/>
              </a:ln>
              <a:solidFill>
                <a:prstClr val="black"/>
              </a:solidFill>
              <a:effectLst/>
              <a:highlight>
                <a:srgbClr val="FFFF00"/>
              </a:highlight>
              <a:uLnTx/>
              <a:uFillTx/>
              <a:latin typeface="Arial"/>
              <a:ea typeface="+mn-ea"/>
              <a:cs typeface="+mn-cs"/>
            </a:endParaRPr>
          </a:p>
        </p:txBody>
      </p:sp>
      <p:sp>
        <p:nvSpPr>
          <p:cNvPr id="9" name="Rectangle 9"/>
          <p:cNvSpPr>
            <a:spLocks noChangeAspect="1" noChangeArrowheads="1"/>
          </p:cNvSpPr>
          <p:nvPr/>
        </p:nvSpPr>
        <p:spPr bwMode="auto">
          <a:xfrm>
            <a:off x="415000" y="1733107"/>
            <a:ext cx="5680999" cy="4452196"/>
          </a:xfrm>
          <a:prstGeom prst="rect">
            <a:avLst/>
          </a:prstGeom>
          <a:solidFill>
            <a:srgbClr val="FFFFFF"/>
          </a:solidFill>
          <a:ln w="19050" algn="ctr">
            <a:noFill/>
            <a:miter lim="800000"/>
            <a:headEnd/>
            <a:tailEnd/>
          </a:ln>
        </p:spPr>
        <p:txBody>
          <a:bodyPr lIns="91424" tIns="91424" rIns="91424" bIns="91424" anchor="t"/>
          <a:lstStyle/>
          <a:p>
            <a:pPr marL="0" marR="0" lvl="0" indent="0" algn="l" defTabSz="914400" rtl="0" eaLnBrk="1" fontAlgn="auto" latinLnBrk="0" hangingPunct="1">
              <a:lnSpc>
                <a:spcPct val="110000"/>
              </a:lnSpc>
              <a:spcBef>
                <a:spcPts val="0"/>
              </a:spcBef>
              <a:spcAft>
                <a:spcPts val="12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Arial" panose="020B0604020202020204" pitchFamily="34" charset="0"/>
                <a:cs typeface="Arial"/>
              </a:rPr>
              <a:t>Program Essentials are </a:t>
            </a:r>
            <a:r>
              <a:rPr kumimoji="0" lang="en-US" sz="2000" b="1" i="0" u="none" strike="noStrike" kern="1200" cap="none" spc="0" normalizeH="0" baseline="0" noProof="0" dirty="0">
                <a:ln>
                  <a:noFill/>
                </a:ln>
                <a:solidFill>
                  <a:prstClr val="black"/>
                </a:solidFill>
                <a:effectLst/>
                <a:uLnTx/>
                <a:uFillTx/>
                <a:latin typeface="Arial"/>
                <a:ea typeface="Arial" panose="020B0604020202020204" pitchFamily="34" charset="0"/>
                <a:cs typeface="Arial"/>
              </a:rPr>
              <a:t>key evidence-based interventions and approaches </a:t>
            </a:r>
            <a:r>
              <a:rPr kumimoji="0" lang="en-US" sz="2000" b="0" i="0" u="none" strike="noStrike" kern="1200" cap="none" spc="0" normalizeH="0" baseline="0" noProof="0" dirty="0">
                <a:ln>
                  <a:noFill/>
                </a:ln>
                <a:solidFill>
                  <a:prstClr val="black"/>
                </a:solidFill>
                <a:effectLst/>
                <a:uLnTx/>
                <a:uFillTx/>
                <a:latin typeface="Arial"/>
                <a:ea typeface="Arial" panose="020B0604020202020204" pitchFamily="34" charset="0"/>
                <a:cs typeface="Arial"/>
              </a:rPr>
              <a:t>to address the </a:t>
            </a:r>
            <a:r>
              <a:rPr kumimoji="0" lang="en-US" sz="2000" i="0" u="none" strike="noStrike" kern="1200" cap="none" spc="0" normalizeH="0" baseline="0" noProof="0" dirty="0">
                <a:ln>
                  <a:noFill/>
                </a:ln>
                <a:solidFill>
                  <a:prstClr val="black"/>
                </a:solidFill>
                <a:effectLst/>
                <a:uLnTx/>
                <a:uFillTx/>
                <a:latin typeface="Arial"/>
                <a:ea typeface="Arial" panose="020B0604020202020204" pitchFamily="34" charset="0"/>
                <a:cs typeface="Arial"/>
              </a:rPr>
              <a:t>ambitious goals set out in </a:t>
            </a:r>
            <a:r>
              <a:rPr kumimoji="0" lang="en-US" sz="2000" b="1" i="0" u="none" strike="noStrike" kern="1200" cap="none" spc="0" normalizeH="0" baseline="0" noProof="0" dirty="0">
                <a:ln>
                  <a:noFill/>
                </a:ln>
                <a:solidFill>
                  <a:prstClr val="black"/>
                </a:solidFill>
                <a:effectLst/>
                <a:uLnTx/>
                <a:uFillTx/>
                <a:latin typeface="Arial"/>
                <a:ea typeface="Arial" panose="020B0604020202020204" pitchFamily="34" charset="0"/>
                <a:cs typeface="Arial"/>
              </a:rPr>
              <a:t>the HIV, TB, and malaria global strategies.</a:t>
            </a:r>
          </a:p>
          <a:p>
            <a:pPr>
              <a:lnSpc>
                <a:spcPct val="110000"/>
              </a:lnSpc>
              <a:spcAft>
                <a:spcPts val="1200"/>
              </a:spcAft>
              <a:defRPr/>
            </a:pPr>
            <a:r>
              <a:rPr lang="en-US" sz="2000" dirty="0">
                <a:latin typeface="Arial"/>
                <a:ea typeface="Arial" panose="020B0604020202020204" pitchFamily="34" charset="0"/>
                <a:cs typeface="Arial"/>
              </a:rPr>
              <a:t>As</a:t>
            </a:r>
            <a:r>
              <a:rPr kumimoji="0" lang="en-US" sz="2000" b="0" i="0" u="none" strike="noStrike" kern="1200" cap="none" spc="0" normalizeH="0" baseline="0" noProof="0" dirty="0">
                <a:ln>
                  <a:noFill/>
                </a:ln>
                <a:effectLst/>
                <a:uLnTx/>
                <a:uFillTx/>
                <a:latin typeface="Arial"/>
                <a:ea typeface="Arial" panose="020B0604020202020204" pitchFamily="34" charset="0"/>
                <a:cs typeface="Arial"/>
              </a:rPr>
              <a:t> part of national programs, </a:t>
            </a:r>
            <a:r>
              <a:rPr kumimoji="0" lang="en-US" sz="2000" b="1" i="0" u="none" strike="noStrike" kern="1200" cap="none" spc="0" normalizeH="0" baseline="0" noProof="0" dirty="0">
                <a:ln>
                  <a:noFill/>
                </a:ln>
                <a:effectLst/>
                <a:uLnTx/>
                <a:uFillTx/>
                <a:latin typeface="Arial"/>
                <a:ea typeface="Arial" panose="020B0604020202020204" pitchFamily="34" charset="0"/>
                <a:cs typeface="Arial"/>
              </a:rPr>
              <a:t>Program Essentials will support countries to achieve their national targets.</a:t>
            </a:r>
            <a:r>
              <a:rPr kumimoji="0" lang="en-US" sz="2000" b="0" i="0" u="none" strike="noStrike" kern="1200" cap="none" spc="0" normalizeH="0" baseline="0" noProof="0" dirty="0">
                <a:ln>
                  <a:noFill/>
                </a:ln>
                <a:effectLst/>
                <a:uLnTx/>
                <a:uFillTx/>
                <a:latin typeface="Arial"/>
                <a:ea typeface="Arial" panose="020B0604020202020204" pitchFamily="34" charset="0"/>
                <a:cs typeface="Arial"/>
              </a:rPr>
              <a:t> They can be funded </a:t>
            </a:r>
            <a:r>
              <a:rPr lang="en-US" sz="2000" dirty="0">
                <a:latin typeface="Arial"/>
                <a:ea typeface="Arial" panose="020B0604020202020204" pitchFamily="34" charset="0"/>
                <a:cs typeface="Arial"/>
              </a:rPr>
              <a:t>by either t</a:t>
            </a:r>
            <a:r>
              <a:rPr kumimoji="0" lang="en-US" sz="2000" b="0" i="0" u="none" strike="noStrike" kern="1200" cap="none" spc="0" normalizeH="0" baseline="0" noProof="0" dirty="0">
                <a:ln>
                  <a:noFill/>
                </a:ln>
                <a:effectLst/>
                <a:uLnTx/>
                <a:uFillTx/>
                <a:latin typeface="Arial"/>
                <a:ea typeface="Arial" panose="020B0604020202020204" pitchFamily="34" charset="0"/>
                <a:cs typeface="Arial"/>
              </a:rPr>
              <a:t>he Global Fund or other sources. </a:t>
            </a:r>
            <a:endParaRPr lang="en-US" sz="2000" b="0" i="0" u="none" strike="noStrike" kern="1200" cap="none" spc="0" normalizeH="0" baseline="0" noProof="0" dirty="0">
              <a:ln>
                <a:noFill/>
              </a:ln>
              <a:effectLst/>
              <a:uLnTx/>
              <a:uFillTx/>
              <a:latin typeface="Arial"/>
              <a:ea typeface="Arial" panose="020B0604020202020204" pitchFamily="34" charset="0"/>
              <a:cs typeface="Arial"/>
            </a:endParaRPr>
          </a:p>
          <a:p>
            <a:pPr marL="0" marR="0" lvl="0" indent="0" algn="l" defTabSz="914400" rtl="0" eaLnBrk="1" fontAlgn="auto" latinLnBrk="0" hangingPunct="1">
              <a:lnSpc>
                <a:spcPct val="110000"/>
              </a:lnSpc>
              <a:spcBef>
                <a:spcPts val="0"/>
              </a:spcBef>
              <a:spcAft>
                <a:spcPts val="120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Arial"/>
              <a:ea typeface="Arial" panose="020B0604020202020204" pitchFamily="34" charset="0"/>
              <a:cs typeface="Arial"/>
            </a:endParaRPr>
          </a:p>
        </p:txBody>
      </p:sp>
      <p:sp>
        <p:nvSpPr>
          <p:cNvPr id="10" name="Rectangle 9"/>
          <p:cNvSpPr>
            <a:spLocks noChangeAspect="1" noChangeArrowheads="1"/>
          </p:cNvSpPr>
          <p:nvPr/>
        </p:nvSpPr>
        <p:spPr bwMode="auto">
          <a:xfrm>
            <a:off x="415001" y="1121037"/>
            <a:ext cx="5680998" cy="612070"/>
          </a:xfrm>
          <a:prstGeom prst="rect">
            <a:avLst/>
          </a:prstGeom>
          <a:solidFill>
            <a:schemeClr val="accent2"/>
          </a:solidFill>
          <a:ln w="19050" algn="ctr">
            <a:noFill/>
            <a:miter lim="800000"/>
            <a:headEnd/>
            <a:tailEnd/>
          </a:ln>
          <a:effectLst/>
        </p:spPr>
        <p:txBody>
          <a:bodyPr lIns="91424" tIns="45712" rIns="91424" bIns="45712" anchor="ct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Black"/>
                <a:ea typeface="+mn-ea"/>
                <a:cs typeface="+mn-cs"/>
              </a:rPr>
              <a:t>What are they?</a:t>
            </a:r>
          </a:p>
        </p:txBody>
      </p:sp>
      <p:sp>
        <p:nvSpPr>
          <p:cNvPr id="11" name="Rectangle 14"/>
          <p:cNvSpPr>
            <a:spLocks noChangeAspect="1" noChangeArrowheads="1"/>
          </p:cNvSpPr>
          <p:nvPr/>
        </p:nvSpPr>
        <p:spPr bwMode="auto">
          <a:xfrm>
            <a:off x="6151360" y="1121036"/>
            <a:ext cx="5625639" cy="612069"/>
          </a:xfrm>
          <a:prstGeom prst="rect">
            <a:avLst/>
          </a:prstGeom>
          <a:solidFill>
            <a:schemeClr val="accent2"/>
          </a:solidFill>
          <a:ln w="19050" algn="ctr">
            <a:noFill/>
            <a:miter lim="800000"/>
            <a:headEnd/>
            <a:tailEnd/>
          </a:ln>
          <a:effectLst/>
        </p:spPr>
        <p:txBody>
          <a:bodyPr lIns="91424" tIns="45712" rIns="91424" bIns="45712" anchor="ct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Black"/>
                <a:ea typeface="+mn-ea"/>
                <a:cs typeface="+mn-cs"/>
              </a:rPr>
              <a:t>How were they selected?</a:t>
            </a:r>
          </a:p>
        </p:txBody>
      </p:sp>
    </p:spTree>
    <p:extLst>
      <p:ext uri="{BB962C8B-B14F-4D97-AF65-F5344CB8AC3E}">
        <p14:creationId xmlns:p14="http://schemas.microsoft.com/office/powerpoint/2010/main" val="2425658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6468F08-1726-8E30-57FE-01DF5A7C4856}"/>
              </a:ext>
            </a:extLst>
          </p:cNvPr>
          <p:cNvSpPr txBox="1">
            <a:spLocks/>
          </p:cNvSpPr>
          <p:nvPr/>
        </p:nvSpPr>
        <p:spPr>
          <a:xfrm>
            <a:off x="359387" y="141257"/>
            <a:ext cx="11473225" cy="364770"/>
          </a:xfrm>
          <a:prstGeom prst="rect">
            <a:avLst/>
          </a:prstGeom>
        </p:spPr>
        <p:txBody>
          <a:bodyPr vert="horz" lIns="0" tIns="0" rIns="0" bIns="0" rtlCol="0">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effectLst/>
                <a:uLnTx/>
                <a:uFillTx/>
                <a:latin typeface="Arial Black"/>
                <a:ea typeface="+mn-ea"/>
                <a:cs typeface="+mn-cs"/>
              </a:rPr>
              <a:t>List of TB Modular/Performance Framework indicators (2023 – 2025 cycle) – 1/2</a:t>
            </a:r>
          </a:p>
        </p:txBody>
      </p:sp>
      <p:graphicFrame>
        <p:nvGraphicFramePr>
          <p:cNvPr id="2" name="Table 1">
            <a:extLst>
              <a:ext uri="{FF2B5EF4-FFF2-40B4-BE49-F238E27FC236}">
                <a16:creationId xmlns:a16="http://schemas.microsoft.com/office/drawing/2014/main" id="{046BEE14-95CB-FF31-EEF8-53C3E045D609}"/>
              </a:ext>
            </a:extLst>
          </p:cNvPr>
          <p:cNvGraphicFramePr>
            <a:graphicFrameLocks noGrp="1"/>
          </p:cNvGraphicFramePr>
          <p:nvPr>
            <p:extLst>
              <p:ext uri="{D42A27DB-BD31-4B8C-83A1-F6EECF244321}">
                <p14:modId xmlns:p14="http://schemas.microsoft.com/office/powerpoint/2010/main" val="1829624734"/>
              </p:ext>
            </p:extLst>
          </p:nvPr>
        </p:nvGraphicFramePr>
        <p:xfrm>
          <a:off x="561292" y="721784"/>
          <a:ext cx="11069413" cy="5872385"/>
        </p:xfrm>
        <a:graphic>
          <a:graphicData uri="http://schemas.openxmlformats.org/drawingml/2006/table">
            <a:tbl>
              <a:tblPr/>
              <a:tblGrid>
                <a:gridCol w="1000740">
                  <a:extLst>
                    <a:ext uri="{9D8B030D-6E8A-4147-A177-3AD203B41FA5}">
                      <a16:colId xmlns:a16="http://schemas.microsoft.com/office/drawing/2014/main" val="1326417098"/>
                    </a:ext>
                  </a:extLst>
                </a:gridCol>
                <a:gridCol w="1284270">
                  <a:extLst>
                    <a:ext uri="{9D8B030D-6E8A-4147-A177-3AD203B41FA5}">
                      <a16:colId xmlns:a16="http://schemas.microsoft.com/office/drawing/2014/main" val="671381135"/>
                    </a:ext>
                  </a:extLst>
                </a:gridCol>
                <a:gridCol w="8784403">
                  <a:extLst>
                    <a:ext uri="{9D8B030D-6E8A-4147-A177-3AD203B41FA5}">
                      <a16:colId xmlns:a16="http://schemas.microsoft.com/office/drawing/2014/main" val="3612876606"/>
                    </a:ext>
                  </a:extLst>
                </a:gridCol>
              </a:tblGrid>
              <a:tr h="189053">
                <a:tc>
                  <a:txBody>
                    <a:bodyPr/>
                    <a:lstStyle/>
                    <a:p>
                      <a:pPr algn="ctr" fontAlgn="ctr"/>
                      <a:r>
                        <a:rPr lang="en-US" sz="1100" b="1" i="0" u="none" strike="noStrike">
                          <a:solidFill>
                            <a:srgbClr val="FFFFFF"/>
                          </a:solidFill>
                          <a:effectLst/>
                          <a:latin typeface="Arial" panose="020B0604020202020204" pitchFamily="34" charset="0"/>
                        </a:rPr>
                        <a:t>Module</a:t>
                      </a:r>
                    </a:p>
                  </a:txBody>
                  <a:tcPr marL="1660" marR="1660" marT="1660" marB="0" anchor="ctr">
                    <a:lnL w="12700" cap="flat" cmpd="sng" algn="ctr">
                      <a:solidFill>
                        <a:srgbClr val="000000"/>
                      </a:solidFill>
                      <a:prstDash val="solid"/>
                      <a:round/>
                      <a:headEnd type="none" w="med" len="med"/>
                      <a:tailEnd type="none" w="med" len="med"/>
                    </a:lnL>
                    <a:lnR w="6350" cap="flat" cmpd="sng" algn="ctr">
                      <a:solidFill>
                        <a:srgbClr val="80A0B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US" sz="1100" b="1" i="0" u="none" strike="noStrike">
                          <a:solidFill>
                            <a:srgbClr val="FFFFFF"/>
                          </a:solidFill>
                          <a:effectLst/>
                          <a:latin typeface="Arial" panose="020B0604020202020204" pitchFamily="34" charset="0"/>
                        </a:rPr>
                        <a:t>Type of Indicator</a:t>
                      </a:r>
                    </a:p>
                  </a:txBody>
                  <a:tcPr marL="1660" marR="1660" marT="1660" marB="0" anchor="ctr">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US" sz="1100" b="1" i="0" u="none" strike="noStrike">
                          <a:solidFill>
                            <a:srgbClr val="FFFFFF"/>
                          </a:solidFill>
                          <a:effectLst/>
                          <a:latin typeface="Arial" panose="020B0604020202020204" pitchFamily="34" charset="0"/>
                        </a:rPr>
                        <a:t>Indicator Description</a:t>
                      </a:r>
                    </a:p>
                  </a:txBody>
                  <a:tcPr marL="1660" marR="1660" marT="1660" marB="0" anchor="ctr">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3686459358"/>
                  </a:ext>
                </a:extLst>
              </a:tr>
              <a:tr h="117033">
                <a:tc rowSpan="4">
                  <a:txBody>
                    <a:bodyPr/>
                    <a:lstStyle/>
                    <a:p>
                      <a:pPr algn="ctr" fontAlgn="ctr"/>
                      <a:r>
                        <a:rPr lang="en-US" sz="1050" b="0" i="0" u="none" strike="noStrike">
                          <a:solidFill>
                            <a:srgbClr val="000000"/>
                          </a:solidFill>
                          <a:effectLst/>
                          <a:latin typeface="Arial" panose="020B0604020202020204" pitchFamily="34" charset="0"/>
                        </a:rPr>
                        <a:t>Impact indicators</a:t>
                      </a:r>
                      <a:br>
                        <a:rPr lang="en-US" sz="1050" b="0" i="0" u="none" strike="noStrike">
                          <a:solidFill>
                            <a:srgbClr val="000000"/>
                          </a:solidFill>
                          <a:effectLst/>
                          <a:latin typeface="Arial" panose="020B0604020202020204" pitchFamily="34" charset="0"/>
                        </a:rPr>
                      </a:br>
                      <a:r>
                        <a:rPr lang="en-US" sz="1050" b="0" i="0" u="none" strike="noStrike">
                          <a:solidFill>
                            <a:srgbClr val="000000"/>
                          </a:solidFill>
                          <a:effectLst/>
                          <a:latin typeface="Arial" panose="020B0604020202020204" pitchFamily="34" charset="0"/>
                        </a:rPr>
                        <a:t>(All modules)</a:t>
                      </a:r>
                    </a:p>
                  </a:txBody>
                  <a:tcPr marL="1660" marR="1660" marT="1660" marB="0" anchor="ctr">
                    <a:lnL w="12700" cap="flat" cmpd="sng" algn="ctr">
                      <a:solidFill>
                        <a:srgbClr val="000000"/>
                      </a:solidFill>
                      <a:prstDash val="solid"/>
                      <a:round/>
                      <a:headEnd type="none" w="med" len="med"/>
                      <a:tailEnd type="none" w="med" len="med"/>
                    </a:lnL>
                    <a:lnR w="6350" cap="flat" cmpd="sng" algn="ctr">
                      <a:solidFill>
                        <a:srgbClr val="80A0B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050" b="0" i="0" u="none" strike="noStrike">
                          <a:solidFill>
                            <a:srgbClr val="000000"/>
                          </a:solidFill>
                          <a:effectLst/>
                          <a:latin typeface="Arial" panose="020B0604020202020204" pitchFamily="34" charset="0"/>
                        </a:rPr>
                        <a:t>Impact</a:t>
                      </a:r>
                    </a:p>
                  </a:txBody>
                  <a:tcPr marL="1660" marR="1660" marT="1660"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tc>
                  <a:txBody>
                    <a:bodyPr/>
                    <a:lstStyle/>
                    <a:p>
                      <a:pPr algn="l" fontAlgn="t"/>
                      <a:r>
                        <a:rPr lang="en-US" sz="1050" b="0" i="0" u="none" strike="noStrike">
                          <a:solidFill>
                            <a:srgbClr val="000000"/>
                          </a:solidFill>
                          <a:effectLst/>
                          <a:latin typeface="Arial" panose="020B0604020202020204" pitchFamily="34" charset="0"/>
                        </a:rPr>
                        <a:t>TB incidence rate per 100,000 population</a:t>
                      </a:r>
                    </a:p>
                  </a:txBody>
                  <a:tcPr marL="1660" marR="1660" marT="1660"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extLst>
                  <a:ext uri="{0D108BD9-81ED-4DB2-BD59-A6C34878D82A}">
                    <a16:rowId xmlns:a16="http://schemas.microsoft.com/office/drawing/2014/main" val="1753019726"/>
                  </a:ext>
                </a:extLst>
              </a:tr>
              <a:tr h="103528">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Impact</a:t>
                      </a:r>
                    </a:p>
                  </a:txBody>
                  <a:tcPr marL="1660" marR="1660" marT="1660"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Arial" panose="020B0604020202020204" pitchFamily="34" charset="0"/>
                        </a:rPr>
                        <a:t>TB mortality rate per 100,000 population</a:t>
                      </a:r>
                    </a:p>
                  </a:txBody>
                  <a:tcPr marL="1660" marR="1660" marT="1660"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extLst>
                  <a:ext uri="{0D108BD9-81ED-4DB2-BD59-A6C34878D82A}">
                    <a16:rowId xmlns:a16="http://schemas.microsoft.com/office/drawing/2014/main" val="3886067609"/>
                  </a:ext>
                </a:extLst>
              </a:tr>
              <a:tr h="250237">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Impact</a:t>
                      </a:r>
                    </a:p>
                  </a:txBody>
                  <a:tcPr marL="1660" marR="1660" marT="1660"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tc>
                  <a:txBody>
                    <a:bodyPr/>
                    <a:lstStyle/>
                    <a:p>
                      <a:pPr algn="l" fontAlgn="t"/>
                      <a:r>
                        <a:rPr lang="en-US" sz="1050" b="0" i="0" u="none" strike="noStrike">
                          <a:solidFill>
                            <a:srgbClr val="000000"/>
                          </a:solidFill>
                          <a:effectLst/>
                          <a:latin typeface="Arial" panose="020B0604020202020204" pitchFamily="34" charset="0"/>
                        </a:rPr>
                        <a:t>RR-TB and/or MDR-TB prevalence among new TB patients: Proportion of new TB patients with RR-TB and/or MDR-TB</a:t>
                      </a:r>
                    </a:p>
                  </a:txBody>
                  <a:tcPr marL="1660" marR="1660" marT="1660"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extLst>
                  <a:ext uri="{0D108BD9-81ED-4DB2-BD59-A6C34878D82A}">
                    <a16:rowId xmlns:a16="http://schemas.microsoft.com/office/drawing/2014/main" val="532374611"/>
                  </a:ext>
                </a:extLst>
              </a:tr>
              <a:tr h="128286">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Impact</a:t>
                      </a:r>
                    </a:p>
                  </a:txBody>
                  <a:tcPr marL="1660" marR="1660" marT="1660"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Arial" panose="020B0604020202020204" pitchFamily="34" charset="0"/>
                        </a:rPr>
                        <a:t>TB/HIV mortality rate per 100,000 population</a:t>
                      </a:r>
                    </a:p>
                  </a:txBody>
                  <a:tcPr marL="1660" marR="1660" marT="1660"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4902895"/>
                  </a:ext>
                </a:extLst>
              </a:tr>
              <a:tr h="250237">
                <a:tc rowSpan="7">
                  <a:txBody>
                    <a:bodyPr/>
                    <a:lstStyle/>
                    <a:p>
                      <a:pPr algn="ctr" fontAlgn="ctr"/>
                      <a:r>
                        <a:rPr lang="en-US" sz="1050" b="0" i="0" u="none" strike="noStrike">
                          <a:solidFill>
                            <a:srgbClr val="000000"/>
                          </a:solidFill>
                          <a:effectLst/>
                          <a:latin typeface="Arial" panose="020B0604020202020204" pitchFamily="34" charset="0"/>
                        </a:rPr>
                        <a:t>Outcome indicators (All modules)</a:t>
                      </a:r>
                    </a:p>
                  </a:txBody>
                  <a:tcPr marL="1660" marR="1660" marT="1660" marB="0" anchor="ctr">
                    <a:lnL w="12700" cap="flat" cmpd="sng" algn="ctr">
                      <a:solidFill>
                        <a:srgbClr val="000000"/>
                      </a:solidFill>
                      <a:prstDash val="solid"/>
                      <a:round/>
                      <a:headEnd type="none" w="med" len="med"/>
                      <a:tailEnd type="none" w="med" len="med"/>
                    </a:lnL>
                    <a:lnR w="6350" cap="flat" cmpd="sng" algn="ctr">
                      <a:solidFill>
                        <a:srgbClr val="80A0B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050" b="0" i="0" u="none" strike="noStrike">
                          <a:solidFill>
                            <a:srgbClr val="000000"/>
                          </a:solidFill>
                          <a:effectLst/>
                          <a:latin typeface="Arial" panose="020B0604020202020204" pitchFamily="34" charset="0"/>
                        </a:rPr>
                        <a:t>Outcome</a:t>
                      </a:r>
                    </a:p>
                  </a:txBody>
                  <a:tcPr marL="1660" marR="1660" marT="1660"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tc>
                  <a:txBody>
                    <a:bodyPr/>
                    <a:lstStyle/>
                    <a:p>
                      <a:pPr algn="l" fontAlgn="t"/>
                      <a:r>
                        <a:rPr lang="en-US" sz="1050" b="0" i="0" u="none" strike="noStrike">
                          <a:solidFill>
                            <a:srgbClr val="000000"/>
                          </a:solidFill>
                          <a:effectLst/>
                          <a:latin typeface="Arial" panose="020B0604020202020204" pitchFamily="34" charset="0"/>
                        </a:rPr>
                        <a:t>Treatment success rate of all forms of TB - bacteriologically confirmed plus clinically diagnosed, *includes only those with new and relapse TB</a:t>
                      </a:r>
                    </a:p>
                  </a:txBody>
                  <a:tcPr marL="1660" marR="1660" marT="1660"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extLst>
                  <a:ext uri="{0D108BD9-81ED-4DB2-BD59-A6C34878D82A}">
                    <a16:rowId xmlns:a16="http://schemas.microsoft.com/office/drawing/2014/main" val="796012094"/>
                  </a:ext>
                </a:extLst>
              </a:tr>
              <a:tr h="250237">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Outcome</a:t>
                      </a:r>
                    </a:p>
                  </a:txBody>
                  <a:tcPr marL="1660" marR="1660" marT="1660"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Arial" panose="020B0604020202020204" pitchFamily="34" charset="0"/>
                        </a:rPr>
                        <a:t>Treatment success rate of RR TB and/or MDR-TB: Percentage of patients with RR and/or MDR-TB successfully treated</a:t>
                      </a:r>
                    </a:p>
                  </a:txBody>
                  <a:tcPr marL="1660" marR="1660" marT="1660"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extLst>
                  <a:ext uri="{0D108BD9-81ED-4DB2-BD59-A6C34878D82A}">
                    <a16:rowId xmlns:a16="http://schemas.microsoft.com/office/drawing/2014/main" val="3842089892"/>
                  </a:ext>
                </a:extLst>
              </a:tr>
              <a:tr h="415561">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Outcome</a:t>
                      </a:r>
                    </a:p>
                  </a:txBody>
                  <a:tcPr marL="1660" marR="1660" marT="1660"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tc>
                  <a:txBody>
                    <a:bodyPr/>
                    <a:lstStyle/>
                    <a:p>
                      <a:pPr algn="l" fontAlgn="t"/>
                      <a:r>
                        <a:rPr lang="en-US" sz="1050" b="0" i="0" u="none" strike="noStrike">
                          <a:solidFill>
                            <a:srgbClr val="000000"/>
                          </a:solidFill>
                          <a:effectLst/>
                          <a:latin typeface="Arial" panose="020B0604020202020204" pitchFamily="34" charset="0"/>
                        </a:rPr>
                        <a:t>TB treatment coverage: Percentage of patients with new and relapse TB that were notified and treated among the estimated number of incident TB  in the same year (all form of TB - bacteriologically confirmed plus clinically diagnosed)</a:t>
                      </a:r>
                    </a:p>
                  </a:txBody>
                  <a:tcPr marL="1660" marR="1660" marT="1660"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extLst>
                  <a:ext uri="{0D108BD9-81ED-4DB2-BD59-A6C34878D82A}">
                    <a16:rowId xmlns:a16="http://schemas.microsoft.com/office/drawing/2014/main" val="2326647333"/>
                  </a:ext>
                </a:extLst>
              </a:tr>
              <a:tr h="415561">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Outcome</a:t>
                      </a:r>
                    </a:p>
                  </a:txBody>
                  <a:tcPr marL="1660" marR="1660" marT="1660"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Arial" panose="020B0604020202020204" pitchFamily="34" charset="0"/>
                        </a:rPr>
                        <a:t>Treatment coverage of RR-TB and/or MDR-TB: Percentage of notified people with bacteriologically confirmed, drug resistant RR-TB and/or MDR-TB as a proportion of all estimated people with RR-TB and/or MDR-TB </a:t>
                      </a:r>
                    </a:p>
                  </a:txBody>
                  <a:tcPr marL="1660" marR="1660" marT="1660"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extLst>
                  <a:ext uri="{0D108BD9-81ED-4DB2-BD59-A6C34878D82A}">
                    <a16:rowId xmlns:a16="http://schemas.microsoft.com/office/drawing/2014/main" val="2044356194"/>
                  </a:ext>
                </a:extLst>
              </a:tr>
              <a:tr h="250237">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Outcome</a:t>
                      </a:r>
                    </a:p>
                  </a:txBody>
                  <a:tcPr marL="1660" marR="1660" marT="1660"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tc>
                  <a:txBody>
                    <a:bodyPr/>
                    <a:lstStyle/>
                    <a:p>
                      <a:pPr algn="l" fontAlgn="t"/>
                      <a:r>
                        <a:rPr lang="en-US" sz="1050" b="0" i="0" u="none" strike="noStrike">
                          <a:solidFill>
                            <a:srgbClr val="000000"/>
                          </a:solidFill>
                          <a:effectLst/>
                          <a:latin typeface="Arial" panose="020B0604020202020204" pitchFamily="34" charset="0"/>
                        </a:rPr>
                        <a:t>Percentage of people diagnosed with TB who experienced self-stigma that inhibited them from seeking and accessing TB services</a:t>
                      </a:r>
                    </a:p>
                  </a:txBody>
                  <a:tcPr marL="1660" marR="1660" marT="1660"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extLst>
                  <a:ext uri="{0D108BD9-81ED-4DB2-BD59-A6C34878D82A}">
                    <a16:rowId xmlns:a16="http://schemas.microsoft.com/office/drawing/2014/main" val="2325973082"/>
                  </a:ext>
                </a:extLst>
              </a:tr>
              <a:tr h="250237">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Outcome</a:t>
                      </a:r>
                    </a:p>
                  </a:txBody>
                  <a:tcPr marL="1660" marR="1660" marT="1660"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Arial" panose="020B0604020202020204" pitchFamily="34" charset="0"/>
                        </a:rPr>
                        <a:t>Percentage of people diagnosed with TB who report stigma in health care settings that inhibited them from seeking and accessing TB services</a:t>
                      </a:r>
                    </a:p>
                  </a:txBody>
                  <a:tcPr marL="1660" marR="1660" marT="1660"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extLst>
                  <a:ext uri="{0D108BD9-81ED-4DB2-BD59-A6C34878D82A}">
                    <a16:rowId xmlns:a16="http://schemas.microsoft.com/office/drawing/2014/main" val="1621396395"/>
                  </a:ext>
                </a:extLst>
              </a:tr>
              <a:tr h="250237">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Outcome</a:t>
                      </a:r>
                    </a:p>
                  </a:txBody>
                  <a:tcPr marL="1660" marR="1660" marT="1660"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t"/>
                      <a:r>
                        <a:rPr lang="en-US" sz="1050" b="0" i="0" u="none" strike="noStrike">
                          <a:solidFill>
                            <a:srgbClr val="000000"/>
                          </a:solidFill>
                          <a:effectLst/>
                          <a:latin typeface="Arial" panose="020B0604020202020204" pitchFamily="34" charset="0"/>
                        </a:rPr>
                        <a:t>Percentage of people diagnosed with TB who report stigma in community settings that inhibited them from seeking and accessing TB services</a:t>
                      </a:r>
                    </a:p>
                  </a:txBody>
                  <a:tcPr marL="1660" marR="1660" marT="1660"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218782794"/>
                  </a:ext>
                </a:extLst>
              </a:tr>
              <a:tr h="250237">
                <a:tc rowSpan="6">
                  <a:txBody>
                    <a:bodyPr/>
                    <a:lstStyle/>
                    <a:p>
                      <a:pPr algn="ctr" fontAlgn="ctr"/>
                      <a:r>
                        <a:rPr lang="en-US" sz="1050" b="0" i="0" u="none" strike="noStrike">
                          <a:solidFill>
                            <a:srgbClr val="000000"/>
                          </a:solidFill>
                          <a:effectLst/>
                          <a:latin typeface="Arial" panose="020B0604020202020204" pitchFamily="34" charset="0"/>
                        </a:rPr>
                        <a:t>TB diagnosis, treatment and care</a:t>
                      </a:r>
                    </a:p>
                  </a:txBody>
                  <a:tcPr marL="1660" marR="1660" marT="1660" marB="0" anchor="ctr">
                    <a:lnL w="12700" cap="flat" cmpd="sng" algn="ctr">
                      <a:solidFill>
                        <a:srgbClr val="000000"/>
                      </a:solidFill>
                      <a:prstDash val="solid"/>
                      <a:round/>
                      <a:headEnd type="none" w="med" len="med"/>
                      <a:tailEnd type="none" w="med" len="med"/>
                    </a:lnL>
                    <a:lnR w="6350" cap="flat" cmpd="sng" algn="ctr">
                      <a:solidFill>
                        <a:srgbClr val="80A0B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660" marR="1660" marT="1660"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Arial" panose="020B0604020202020204" pitchFamily="34" charset="0"/>
                        </a:rPr>
                        <a:t>Number of patients with all forms of TB notified (i.e. bacteriologically confirmed + clinically diagnosed), *Includes only those with new and relapse TB </a:t>
                      </a:r>
                    </a:p>
                  </a:txBody>
                  <a:tcPr marL="1660" marR="1660" marT="1660"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extLst>
                  <a:ext uri="{0D108BD9-81ED-4DB2-BD59-A6C34878D82A}">
                    <a16:rowId xmlns:a16="http://schemas.microsoft.com/office/drawing/2014/main" val="1124598354"/>
                  </a:ext>
                </a:extLst>
              </a:tr>
              <a:tr h="498223">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660" marR="1660" marT="1660"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tc>
                  <a:txBody>
                    <a:bodyPr/>
                    <a:lstStyle/>
                    <a:p>
                      <a:pPr algn="l" fontAlgn="t"/>
                      <a:r>
                        <a:rPr lang="en-US" sz="1050" b="0" i="0" u="none" strike="noStrike">
                          <a:solidFill>
                            <a:srgbClr val="000000"/>
                          </a:solidFill>
                          <a:effectLst/>
                          <a:latin typeface="Arial" panose="020B0604020202020204" pitchFamily="34" charset="0"/>
                        </a:rPr>
                        <a:t>Treatment success rate- all forms: Percentage of people with TB, all forms, bacteriologically confirmed plus clinically diagnosed, successfully treated (cured plus treatment completed) among all TB  patients notified during a specified period, *includes only those with new and relapse</a:t>
                      </a:r>
                    </a:p>
                  </a:txBody>
                  <a:tcPr marL="1660" marR="1660" marT="1660"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extLst>
                  <a:ext uri="{0D108BD9-81ED-4DB2-BD59-A6C34878D82A}">
                    <a16:rowId xmlns:a16="http://schemas.microsoft.com/office/drawing/2014/main" val="2294233297"/>
                  </a:ext>
                </a:extLst>
              </a:tr>
              <a:tr h="415561">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660" marR="1660" marT="1660"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Arial" panose="020B0604020202020204" pitchFamily="34" charset="0"/>
                        </a:rPr>
                        <a:t>Percentage of notified patients with all forms of TB (i.e. bacteriologically confirmed + clinically diagnosed) contributed by non-national TB program providers – private/non-governmental facilities;*Includes only those with new and relapse TB</a:t>
                      </a:r>
                    </a:p>
                  </a:txBody>
                  <a:tcPr marL="1660" marR="1660" marT="1660"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extLst>
                  <a:ext uri="{0D108BD9-81ED-4DB2-BD59-A6C34878D82A}">
                    <a16:rowId xmlns:a16="http://schemas.microsoft.com/office/drawing/2014/main" val="972444094"/>
                  </a:ext>
                </a:extLst>
              </a:tr>
              <a:tr h="415561">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660" marR="1660" marT="1660"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tc>
                  <a:txBody>
                    <a:bodyPr/>
                    <a:lstStyle/>
                    <a:p>
                      <a:pPr algn="l" fontAlgn="t"/>
                      <a:r>
                        <a:rPr lang="en-US" sz="1050" b="0" i="0" u="none" strike="noStrike">
                          <a:solidFill>
                            <a:srgbClr val="000000"/>
                          </a:solidFill>
                          <a:effectLst/>
                          <a:latin typeface="Arial" panose="020B0604020202020204" pitchFamily="34" charset="0"/>
                        </a:rPr>
                        <a:t>Percentage of notified patients with all forms of TB (i.e. bacteriologically confirmed + clinically diagnosed) contributed by non-national TB program providers – public sector; *Includes only those with new and relapse TB</a:t>
                      </a:r>
                    </a:p>
                  </a:txBody>
                  <a:tcPr marL="1660" marR="1660" marT="1660"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extLst>
                  <a:ext uri="{0D108BD9-81ED-4DB2-BD59-A6C34878D82A}">
                    <a16:rowId xmlns:a16="http://schemas.microsoft.com/office/drawing/2014/main" val="1155468385"/>
                  </a:ext>
                </a:extLst>
              </a:tr>
              <a:tr h="415561">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660" marR="1660" marT="1660"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Arial" panose="020B0604020202020204" pitchFamily="34" charset="0"/>
                        </a:rPr>
                        <a:t>Percentage of notified patients with all forms of TB (i.e. bacteriologically confirmed + clinically diagnosed) contributed by non-national TB program providers – community referrals; *Includes only those with new and relapse TB</a:t>
                      </a:r>
                    </a:p>
                  </a:txBody>
                  <a:tcPr marL="1660" marR="1660" marT="1660"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extLst>
                  <a:ext uri="{0D108BD9-81ED-4DB2-BD59-A6C34878D82A}">
                    <a16:rowId xmlns:a16="http://schemas.microsoft.com/office/drawing/2014/main" val="428664622"/>
                  </a:ext>
                </a:extLst>
              </a:tr>
              <a:tr h="250237">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660" marR="1660" marT="1660"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t"/>
                      <a:r>
                        <a:rPr lang="en-US" sz="1050" b="0" i="0" u="none" strike="noStrike">
                          <a:solidFill>
                            <a:srgbClr val="000000"/>
                          </a:solidFill>
                          <a:effectLst/>
                          <a:latin typeface="Arial" panose="020B0604020202020204" pitchFamily="34" charset="0"/>
                        </a:rPr>
                        <a:t>Percentage of new and relapse TB patients tested using WHO recommended rapid diagnostic tests at the time of diagnosis</a:t>
                      </a:r>
                    </a:p>
                  </a:txBody>
                  <a:tcPr marL="1660" marR="1660" marT="1660"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664776782"/>
                  </a:ext>
                </a:extLst>
              </a:tr>
              <a:tr h="167575">
                <a:tc rowSpan="3">
                  <a:txBody>
                    <a:bodyPr/>
                    <a:lstStyle/>
                    <a:p>
                      <a:pPr algn="ctr" fontAlgn="ctr"/>
                      <a:r>
                        <a:rPr lang="en-US" sz="1050" b="0" i="0" u="none" strike="noStrike">
                          <a:solidFill>
                            <a:srgbClr val="000000"/>
                          </a:solidFill>
                          <a:effectLst/>
                          <a:latin typeface="Arial" panose="020B0604020202020204" pitchFamily="34" charset="0"/>
                        </a:rPr>
                        <a:t>TB/DR-TB Prevention</a:t>
                      </a:r>
                    </a:p>
                  </a:txBody>
                  <a:tcPr marL="1660" marR="1660" marT="1660" marB="0" anchor="ctr">
                    <a:lnL w="12700" cap="flat" cmpd="sng" algn="ctr">
                      <a:solidFill>
                        <a:srgbClr val="000000"/>
                      </a:solidFill>
                      <a:prstDash val="solid"/>
                      <a:round/>
                      <a:headEnd type="none" w="med" len="med"/>
                      <a:tailEnd type="none" w="med" len="med"/>
                    </a:lnL>
                    <a:lnR w="6350" cap="flat" cmpd="sng" algn="ctr">
                      <a:solidFill>
                        <a:srgbClr val="80A0B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660" marR="1660" marT="1660"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Arial" panose="020B0604020202020204" pitchFamily="34" charset="0"/>
                        </a:rPr>
                        <a:t>Number of people in contact with TB patients who began preventive therapy</a:t>
                      </a:r>
                    </a:p>
                  </a:txBody>
                  <a:tcPr marL="1660" marR="1660" marT="1660"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extLst>
                  <a:ext uri="{0D108BD9-81ED-4DB2-BD59-A6C34878D82A}">
                    <a16:rowId xmlns:a16="http://schemas.microsoft.com/office/drawing/2014/main" val="3348454794"/>
                  </a:ext>
                </a:extLst>
              </a:tr>
              <a:tr h="202556">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660" marR="1660" marT="1660"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tc>
                  <a:txBody>
                    <a:bodyPr/>
                    <a:lstStyle/>
                    <a:p>
                      <a:pPr algn="l" fontAlgn="t"/>
                      <a:r>
                        <a:rPr lang="en-US" sz="1050" b="0" i="0" u="none" strike="noStrike">
                          <a:solidFill>
                            <a:srgbClr val="000000"/>
                          </a:solidFill>
                          <a:effectLst/>
                          <a:latin typeface="Arial" panose="020B0604020202020204" pitchFamily="34" charset="0"/>
                        </a:rPr>
                        <a:t>Percentage of people who completed TPT out of those who initiated TB Preventive Treatment </a:t>
                      </a:r>
                    </a:p>
                  </a:txBody>
                  <a:tcPr marL="1660" marR="1660" marT="1660"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extLst>
                  <a:ext uri="{0D108BD9-81ED-4DB2-BD59-A6C34878D82A}">
                    <a16:rowId xmlns:a16="http://schemas.microsoft.com/office/drawing/2014/main" val="1827123277"/>
                  </a:ext>
                </a:extLst>
              </a:tr>
              <a:tr h="250237">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660" marR="1660" marT="1660"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Arial" panose="020B0604020202020204" pitchFamily="34" charset="0"/>
                        </a:rPr>
                        <a:t>Contact investigation coverage: Proportion of contacts of people with bacteriologically-confirmed TB evaluated for TB among those eligible</a:t>
                      </a:r>
                    </a:p>
                  </a:txBody>
                  <a:tcPr marL="1660" marR="1660" marT="1660"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9382567"/>
                  </a:ext>
                </a:extLst>
              </a:tr>
            </a:tbl>
          </a:graphicData>
        </a:graphic>
      </p:graphicFrame>
      <p:sp>
        <p:nvSpPr>
          <p:cNvPr id="5" name="Text Placeholder 2">
            <a:extLst>
              <a:ext uri="{FF2B5EF4-FFF2-40B4-BE49-F238E27FC236}">
                <a16:creationId xmlns:a16="http://schemas.microsoft.com/office/drawing/2014/main" id="{48A283E6-0A03-0900-129D-2809A0BCE936}"/>
              </a:ext>
            </a:extLst>
          </p:cNvPr>
          <p:cNvSpPr txBox="1">
            <a:spLocks/>
          </p:cNvSpPr>
          <p:nvPr/>
        </p:nvSpPr>
        <p:spPr>
          <a:xfrm>
            <a:off x="511787" y="400691"/>
            <a:ext cx="11473225" cy="257735"/>
          </a:xfrm>
          <a:prstGeom prst="rect">
            <a:avLst/>
          </a:prstGeom>
        </p:spPr>
        <p:txBody>
          <a:bodyPr vert="horz" lIns="0" tIns="0" rIns="0" bIns="0" rtlCol="0">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EE0C3D">
                    <a:lumMod val="50000"/>
                  </a:srgbClr>
                </a:solidFill>
                <a:effectLst/>
                <a:uLnTx/>
                <a:uFillTx/>
                <a:latin typeface="Arial"/>
                <a:ea typeface="+mn-ea"/>
                <a:cs typeface="+mn-cs"/>
              </a:rPr>
              <a:t>Total no. of indicators 39 (4 impact, 7 outcome, 28 coverage indicators)</a:t>
            </a:r>
          </a:p>
        </p:txBody>
      </p:sp>
    </p:spTree>
    <p:extLst>
      <p:ext uri="{BB962C8B-B14F-4D97-AF65-F5344CB8AC3E}">
        <p14:creationId xmlns:p14="http://schemas.microsoft.com/office/powerpoint/2010/main" val="1922022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6468F08-1726-8E30-57FE-01DF5A7C4856}"/>
              </a:ext>
            </a:extLst>
          </p:cNvPr>
          <p:cNvSpPr txBox="1">
            <a:spLocks/>
          </p:cNvSpPr>
          <p:nvPr/>
        </p:nvSpPr>
        <p:spPr>
          <a:xfrm>
            <a:off x="359387" y="141257"/>
            <a:ext cx="11473225" cy="364770"/>
          </a:xfrm>
          <a:prstGeom prst="rect">
            <a:avLst/>
          </a:prstGeom>
        </p:spPr>
        <p:txBody>
          <a:bodyPr vert="horz" lIns="0" tIns="0" rIns="0" bIns="0" rtlCol="0">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effectLst/>
                <a:uLnTx/>
                <a:uFillTx/>
                <a:latin typeface="Arial Black"/>
                <a:ea typeface="+mn-ea"/>
                <a:cs typeface="+mn-cs"/>
              </a:rPr>
              <a:t>List of TB Modular/Performance Framework indicators (2023 – 2025 cycle) – 2/2</a:t>
            </a:r>
          </a:p>
        </p:txBody>
      </p:sp>
      <p:graphicFrame>
        <p:nvGraphicFramePr>
          <p:cNvPr id="2" name="Table 1">
            <a:extLst>
              <a:ext uri="{FF2B5EF4-FFF2-40B4-BE49-F238E27FC236}">
                <a16:creationId xmlns:a16="http://schemas.microsoft.com/office/drawing/2014/main" id="{DE1D4DCE-3E8C-6B88-37AE-17C3CFE7AC92}"/>
              </a:ext>
            </a:extLst>
          </p:cNvPr>
          <p:cNvGraphicFramePr>
            <a:graphicFrameLocks noGrp="1"/>
          </p:cNvGraphicFramePr>
          <p:nvPr>
            <p:extLst>
              <p:ext uri="{D42A27DB-BD31-4B8C-83A1-F6EECF244321}">
                <p14:modId xmlns:p14="http://schemas.microsoft.com/office/powerpoint/2010/main" val="2521963494"/>
              </p:ext>
            </p:extLst>
          </p:nvPr>
        </p:nvGraphicFramePr>
        <p:xfrm>
          <a:off x="547134" y="506027"/>
          <a:ext cx="11097730" cy="5998297"/>
        </p:xfrm>
        <a:graphic>
          <a:graphicData uri="http://schemas.openxmlformats.org/drawingml/2006/table">
            <a:tbl>
              <a:tblPr/>
              <a:tblGrid>
                <a:gridCol w="1460570">
                  <a:extLst>
                    <a:ext uri="{9D8B030D-6E8A-4147-A177-3AD203B41FA5}">
                      <a16:colId xmlns:a16="http://schemas.microsoft.com/office/drawing/2014/main" val="1408597050"/>
                    </a:ext>
                  </a:extLst>
                </a:gridCol>
                <a:gridCol w="1109609">
                  <a:extLst>
                    <a:ext uri="{9D8B030D-6E8A-4147-A177-3AD203B41FA5}">
                      <a16:colId xmlns:a16="http://schemas.microsoft.com/office/drawing/2014/main" val="3102440515"/>
                    </a:ext>
                  </a:extLst>
                </a:gridCol>
                <a:gridCol w="8527551">
                  <a:extLst>
                    <a:ext uri="{9D8B030D-6E8A-4147-A177-3AD203B41FA5}">
                      <a16:colId xmlns:a16="http://schemas.microsoft.com/office/drawing/2014/main" val="4901349"/>
                    </a:ext>
                  </a:extLst>
                </a:gridCol>
              </a:tblGrid>
              <a:tr h="199381">
                <a:tc>
                  <a:txBody>
                    <a:bodyPr/>
                    <a:lstStyle/>
                    <a:p>
                      <a:pPr algn="ctr" fontAlgn="ctr"/>
                      <a:r>
                        <a:rPr lang="en-US" sz="1100" b="1" i="0" u="none" strike="noStrike">
                          <a:solidFill>
                            <a:srgbClr val="FFFFFF"/>
                          </a:solidFill>
                          <a:effectLst/>
                          <a:latin typeface="Arial" panose="020B0604020202020204" pitchFamily="34" charset="0"/>
                        </a:rPr>
                        <a:t>Module</a:t>
                      </a:r>
                    </a:p>
                  </a:txBody>
                  <a:tcPr marL="1954" marR="1954" marT="1954" marB="0" anchor="ctr">
                    <a:lnL w="12700" cap="flat" cmpd="sng" algn="ctr">
                      <a:solidFill>
                        <a:srgbClr val="000000"/>
                      </a:solidFill>
                      <a:prstDash val="solid"/>
                      <a:round/>
                      <a:headEnd type="none" w="med" len="med"/>
                      <a:tailEnd type="none" w="med" len="med"/>
                    </a:lnL>
                    <a:lnR w="6350" cap="flat" cmpd="sng" algn="ctr">
                      <a:solidFill>
                        <a:srgbClr val="80A0B8"/>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03764"/>
                    </a:solidFill>
                  </a:tcPr>
                </a:tc>
                <a:tc>
                  <a:txBody>
                    <a:bodyPr/>
                    <a:lstStyle/>
                    <a:p>
                      <a:pPr algn="ctr" fontAlgn="ctr"/>
                      <a:r>
                        <a:rPr lang="en-US" sz="1100" b="1" i="0" u="none" strike="noStrike">
                          <a:solidFill>
                            <a:srgbClr val="FFFFFF"/>
                          </a:solidFill>
                          <a:effectLst/>
                          <a:latin typeface="Arial" panose="020B0604020202020204" pitchFamily="34" charset="0"/>
                        </a:rPr>
                        <a:t>Type of Indicator</a:t>
                      </a:r>
                    </a:p>
                  </a:txBody>
                  <a:tcPr marL="1954" marR="1954" marT="1954" marB="0" anchor="ctr">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US" sz="1100" b="1" i="0" u="none" strike="noStrike">
                          <a:solidFill>
                            <a:srgbClr val="FFFFFF"/>
                          </a:solidFill>
                          <a:effectLst/>
                          <a:latin typeface="Arial" panose="020B0604020202020204" pitchFamily="34" charset="0"/>
                        </a:rPr>
                        <a:t>Indicator Description</a:t>
                      </a:r>
                    </a:p>
                  </a:txBody>
                  <a:tcPr marL="1954" marR="1954" marT="1954" marB="0" anchor="ctr">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1382113563"/>
                  </a:ext>
                </a:extLst>
              </a:tr>
              <a:tr h="187519">
                <a:tc rowSpan="5">
                  <a:txBody>
                    <a:bodyPr/>
                    <a:lstStyle/>
                    <a:p>
                      <a:pPr algn="ctr" fontAlgn="ctr"/>
                      <a:r>
                        <a:rPr lang="en-US" sz="1050" b="0" i="0" u="none" strike="noStrike">
                          <a:solidFill>
                            <a:srgbClr val="000000"/>
                          </a:solidFill>
                          <a:effectLst/>
                          <a:latin typeface="Arial" panose="020B0604020202020204" pitchFamily="34" charset="0"/>
                        </a:rPr>
                        <a:t>TB/HIV</a:t>
                      </a:r>
                    </a:p>
                  </a:txBody>
                  <a:tcPr marL="1954" marR="1954" marT="1954" marB="0" anchor="ctr">
                    <a:lnL w="12700" cap="flat" cmpd="sng" algn="ctr">
                      <a:solidFill>
                        <a:srgbClr val="000000"/>
                      </a:solidFill>
                      <a:prstDash val="solid"/>
                      <a:round/>
                      <a:headEnd type="none" w="med" len="med"/>
                      <a:tailEnd type="none" w="med" len="med"/>
                    </a:lnL>
                    <a:lnR w="6350" cap="flat" cmpd="sng" algn="ctr">
                      <a:solidFill>
                        <a:srgbClr val="80A0B8"/>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954" marR="1954" marT="1954"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tc>
                  <a:txBody>
                    <a:bodyPr/>
                    <a:lstStyle/>
                    <a:p>
                      <a:pPr algn="l" fontAlgn="t"/>
                      <a:r>
                        <a:rPr lang="en-US" sz="1050" b="0" i="0" u="none" strike="noStrike">
                          <a:solidFill>
                            <a:srgbClr val="000000"/>
                          </a:solidFill>
                          <a:effectLst/>
                          <a:latin typeface="Arial" panose="020B0604020202020204" pitchFamily="34" charset="0"/>
                        </a:rPr>
                        <a:t>Percentage of registered new and relapse TB patients with documented HIV status</a:t>
                      </a:r>
                    </a:p>
                  </a:txBody>
                  <a:tcPr marL="1954" marR="1954" marT="1954"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extLst>
                  <a:ext uri="{0D108BD9-81ED-4DB2-BD59-A6C34878D82A}">
                    <a16:rowId xmlns:a16="http://schemas.microsoft.com/office/drawing/2014/main" val="2631463218"/>
                  </a:ext>
                </a:extLst>
              </a:tr>
              <a:tr h="187519">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954" marR="1954" marT="1954"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Arial" panose="020B0604020202020204" pitchFamily="34" charset="0"/>
                        </a:rPr>
                        <a:t>Percentage of HIV-positive new and relapse TB patients on ART during TB treatment</a:t>
                      </a:r>
                    </a:p>
                  </a:txBody>
                  <a:tcPr marL="1954" marR="1954" marT="1954"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extLst>
                  <a:ext uri="{0D108BD9-81ED-4DB2-BD59-A6C34878D82A}">
                    <a16:rowId xmlns:a16="http://schemas.microsoft.com/office/drawing/2014/main" val="2578723150"/>
                  </a:ext>
                </a:extLst>
              </a:tr>
              <a:tr h="187519">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954" marR="1954" marT="1954"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tc>
                  <a:txBody>
                    <a:bodyPr/>
                    <a:lstStyle/>
                    <a:p>
                      <a:pPr algn="l" fontAlgn="t"/>
                      <a:r>
                        <a:rPr lang="en-US" sz="1050" b="0" i="0" u="none" strike="noStrike">
                          <a:solidFill>
                            <a:srgbClr val="000000"/>
                          </a:solidFill>
                          <a:effectLst/>
                          <a:latin typeface="Arial" panose="020B0604020202020204" pitchFamily="34" charset="0"/>
                        </a:rPr>
                        <a:t>Percentage of people living with HIV newly initiated on ART who are screened for TB</a:t>
                      </a:r>
                    </a:p>
                  </a:txBody>
                  <a:tcPr marL="1954" marR="1954" marT="1954"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extLst>
                  <a:ext uri="{0D108BD9-81ED-4DB2-BD59-A6C34878D82A}">
                    <a16:rowId xmlns:a16="http://schemas.microsoft.com/office/drawing/2014/main" val="881575140"/>
                  </a:ext>
                </a:extLst>
              </a:tr>
              <a:tr h="372664">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954" marR="1954" marT="1954"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Arial" panose="020B0604020202020204" pitchFamily="34" charset="0"/>
                        </a:rPr>
                        <a:t>Percentage of people living with HIV currently enrolled on antiretroviral therapy who started TB preventive treatment (TPT) during the reporting period </a:t>
                      </a:r>
                    </a:p>
                  </a:txBody>
                  <a:tcPr marL="1954" marR="1954" marT="1954"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extLst>
                  <a:ext uri="{0D108BD9-81ED-4DB2-BD59-A6C34878D82A}">
                    <a16:rowId xmlns:a16="http://schemas.microsoft.com/office/drawing/2014/main" val="1189785707"/>
                  </a:ext>
                </a:extLst>
              </a:tr>
              <a:tr h="557809">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954" marR="1954" marT="1954"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t"/>
                      <a:r>
                        <a:rPr lang="en-US" sz="1050" b="0" i="0" u="none" strike="noStrike">
                          <a:solidFill>
                            <a:srgbClr val="000000"/>
                          </a:solidFill>
                          <a:effectLst/>
                          <a:latin typeface="Arial" panose="020B0604020202020204" pitchFamily="34" charset="0"/>
                        </a:rPr>
                        <a:t>Treatment Success Rate (TSR) for HIV-positive TB patients - % of HIV-positive TB patients, all forms, bacteriologically confirmed plus clinically diagnosed successfully treated among all HIV-positive TB cases registered for treatment during a specified period, *includes only those with new and relapse TB</a:t>
                      </a:r>
                    </a:p>
                  </a:txBody>
                  <a:tcPr marL="1954" marR="1954" marT="1954"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907813301"/>
                  </a:ext>
                </a:extLst>
              </a:tr>
              <a:tr h="280092">
                <a:tc rowSpan="11">
                  <a:txBody>
                    <a:bodyPr/>
                    <a:lstStyle/>
                    <a:p>
                      <a:pPr algn="ctr" fontAlgn="ctr"/>
                      <a:r>
                        <a:rPr lang="en-US" sz="1050" b="0" i="0" u="none" strike="noStrike">
                          <a:solidFill>
                            <a:srgbClr val="000000"/>
                          </a:solidFill>
                          <a:effectLst/>
                          <a:latin typeface="Arial" panose="020B0604020202020204" pitchFamily="34" charset="0"/>
                        </a:rPr>
                        <a:t>DR-TB diagnosis, treatment and care</a:t>
                      </a:r>
                    </a:p>
                  </a:txBody>
                  <a:tcPr marL="1954" marR="1954" marT="1954" marB="0" anchor="ctr">
                    <a:lnL w="12700" cap="flat" cmpd="sng" algn="ctr">
                      <a:solidFill>
                        <a:srgbClr val="000000"/>
                      </a:solidFill>
                      <a:prstDash val="solid"/>
                      <a:round/>
                      <a:headEnd type="none" w="med" len="med"/>
                      <a:tailEnd type="none" w="med" len="med"/>
                    </a:lnL>
                    <a:lnR w="6350" cap="flat" cmpd="sng" algn="ctr">
                      <a:solidFill>
                        <a:srgbClr val="80A0B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954" marR="1954" marT="1954"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Arial" panose="020B0604020202020204" pitchFamily="34" charset="0"/>
                        </a:rPr>
                        <a:t>Percentage of TB patients with DST result for at least Rifampicin among the total number of notified (new and retreatment) patients during the reporting period</a:t>
                      </a:r>
                    </a:p>
                  </a:txBody>
                  <a:tcPr marL="1954" marR="1954" marT="1954"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extLst>
                  <a:ext uri="{0D108BD9-81ED-4DB2-BD59-A6C34878D82A}">
                    <a16:rowId xmlns:a16="http://schemas.microsoft.com/office/drawing/2014/main" val="3974179801"/>
                  </a:ext>
                </a:extLst>
              </a:tr>
              <a:tr h="187519">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954" marR="1954" marT="1954"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tc>
                  <a:txBody>
                    <a:bodyPr/>
                    <a:lstStyle/>
                    <a:p>
                      <a:pPr algn="l" fontAlgn="t"/>
                      <a:r>
                        <a:rPr lang="en-US" sz="1050" b="0" i="0" u="none" strike="noStrike">
                          <a:solidFill>
                            <a:srgbClr val="000000"/>
                          </a:solidFill>
                          <a:effectLst/>
                          <a:latin typeface="Arial" panose="020B0604020202020204" pitchFamily="34" charset="0"/>
                        </a:rPr>
                        <a:t>Number of people with confirmed RR-TB and/or MDR-TB notified</a:t>
                      </a:r>
                    </a:p>
                  </a:txBody>
                  <a:tcPr marL="1954" marR="1954" marT="1954"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extLst>
                  <a:ext uri="{0D108BD9-81ED-4DB2-BD59-A6C34878D82A}">
                    <a16:rowId xmlns:a16="http://schemas.microsoft.com/office/drawing/2014/main" val="412960699"/>
                  </a:ext>
                </a:extLst>
              </a:tr>
              <a:tr h="208875">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954" marR="1954" marT="1954"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Arial" panose="020B0604020202020204" pitchFamily="34" charset="0"/>
                        </a:rPr>
                        <a:t>Percentage of people with confirmed RR-TB and/or MDR-TB that began second-line treatment</a:t>
                      </a:r>
                    </a:p>
                  </a:txBody>
                  <a:tcPr marL="1954" marR="1954" marT="1954"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extLst>
                  <a:ext uri="{0D108BD9-81ED-4DB2-BD59-A6C34878D82A}">
                    <a16:rowId xmlns:a16="http://schemas.microsoft.com/office/drawing/2014/main" val="3413890479"/>
                  </a:ext>
                </a:extLst>
              </a:tr>
              <a:tr h="372664">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954" marR="1954" marT="1954"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tc>
                  <a:txBody>
                    <a:bodyPr/>
                    <a:lstStyle/>
                    <a:p>
                      <a:pPr algn="l" fontAlgn="t"/>
                      <a:r>
                        <a:rPr lang="en-US" sz="1050" b="0" i="0" u="none" strike="noStrike">
                          <a:solidFill>
                            <a:srgbClr val="000000"/>
                          </a:solidFill>
                          <a:effectLst/>
                          <a:latin typeface="Arial" panose="020B0604020202020204" pitchFamily="34" charset="0"/>
                        </a:rPr>
                        <a:t>Percentage of people with RR-TB/MDR-TB who did not start treatment and/or started on treatment for MDR-TB who were lost to follow up during the first six months of treatment</a:t>
                      </a:r>
                    </a:p>
                  </a:txBody>
                  <a:tcPr marL="1954" marR="1954" marT="1954"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extLst>
                  <a:ext uri="{0D108BD9-81ED-4DB2-BD59-A6C34878D82A}">
                    <a16:rowId xmlns:a16="http://schemas.microsoft.com/office/drawing/2014/main" val="1161368210"/>
                  </a:ext>
                </a:extLst>
              </a:tr>
              <a:tr h="194634">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954" marR="1954" marT="1954"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Arial" panose="020B0604020202020204" pitchFamily="34" charset="0"/>
                        </a:rPr>
                        <a:t>Percentage of DST laboratories showing adequate performance on External Quality Assurance</a:t>
                      </a:r>
                    </a:p>
                  </a:txBody>
                  <a:tcPr marL="1954" marR="1954" marT="1954"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extLst>
                  <a:ext uri="{0D108BD9-81ED-4DB2-BD59-A6C34878D82A}">
                    <a16:rowId xmlns:a16="http://schemas.microsoft.com/office/drawing/2014/main" val="4206307057"/>
                  </a:ext>
                </a:extLst>
              </a:tr>
              <a:tr h="187519">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954" marR="1954" marT="1954"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tc>
                  <a:txBody>
                    <a:bodyPr/>
                    <a:lstStyle/>
                    <a:p>
                      <a:pPr algn="l" fontAlgn="t"/>
                      <a:r>
                        <a:rPr lang="en-US" sz="1050" b="0" i="0" u="none" strike="noStrike">
                          <a:solidFill>
                            <a:srgbClr val="000000"/>
                          </a:solidFill>
                          <a:effectLst/>
                          <a:latin typeface="Arial" panose="020B0604020202020204" pitchFamily="34" charset="0"/>
                        </a:rPr>
                        <a:t>Number of people with pre-XDR/XDR TB enrolled on treatment</a:t>
                      </a:r>
                    </a:p>
                  </a:txBody>
                  <a:tcPr marL="1954" marR="1954" marT="1954"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extLst>
                  <a:ext uri="{0D108BD9-81ED-4DB2-BD59-A6C34878D82A}">
                    <a16:rowId xmlns:a16="http://schemas.microsoft.com/office/drawing/2014/main" val="2622786107"/>
                  </a:ext>
                </a:extLst>
              </a:tr>
              <a:tr h="280092">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954" marR="1954" marT="1954"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Arial" panose="020B0604020202020204" pitchFamily="34" charset="0"/>
                        </a:rPr>
                        <a:t>Treatment success rate of RR TB and/or MDR-TB: Percentage of patients with RR and/or MDR-TB successfully treated</a:t>
                      </a:r>
                    </a:p>
                  </a:txBody>
                  <a:tcPr marL="1954" marR="1954" marT="1954"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extLst>
                  <a:ext uri="{0D108BD9-81ED-4DB2-BD59-A6C34878D82A}">
                    <a16:rowId xmlns:a16="http://schemas.microsoft.com/office/drawing/2014/main" val="3775895807"/>
                  </a:ext>
                </a:extLst>
              </a:tr>
              <a:tr h="372664">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954" marR="1954" marT="1954"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tc>
                  <a:txBody>
                    <a:bodyPr/>
                    <a:lstStyle/>
                    <a:p>
                      <a:pPr algn="l" fontAlgn="t"/>
                      <a:r>
                        <a:rPr lang="en-US" sz="1050" b="0" i="0" u="none" strike="noStrike">
                          <a:solidFill>
                            <a:srgbClr val="000000"/>
                          </a:solidFill>
                          <a:effectLst/>
                          <a:latin typeface="Arial" panose="020B0604020202020204" pitchFamily="34" charset="0"/>
                        </a:rPr>
                        <a:t>Treatment Success Rate (TSR) for pre-XDR/XDR-TB: % of bacteriologically-confirmed pre-XDR/XDR-TB patients enrolled on treatment successfully treated</a:t>
                      </a:r>
                    </a:p>
                  </a:txBody>
                  <a:tcPr marL="1954" marR="1954" marT="1954"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extLst>
                  <a:ext uri="{0D108BD9-81ED-4DB2-BD59-A6C34878D82A}">
                    <a16:rowId xmlns:a16="http://schemas.microsoft.com/office/drawing/2014/main" val="1410184168"/>
                  </a:ext>
                </a:extLst>
              </a:tr>
              <a:tr h="280092">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954" marR="1954" marT="1954"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Arial" panose="020B0604020202020204" pitchFamily="34" charset="0"/>
                        </a:rPr>
                        <a:t>Percentage of TB patients with DST result for Isoniazid among the total number of notified people with TB (new and retreatment) in the same year</a:t>
                      </a:r>
                    </a:p>
                  </a:txBody>
                  <a:tcPr marL="1954" marR="1954" marT="1954"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tcPr>
                </a:tc>
                <a:extLst>
                  <a:ext uri="{0D108BD9-81ED-4DB2-BD59-A6C34878D82A}">
                    <a16:rowId xmlns:a16="http://schemas.microsoft.com/office/drawing/2014/main" val="1237264718"/>
                  </a:ext>
                </a:extLst>
              </a:tr>
              <a:tr h="372664">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954" marR="1954" marT="1954"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tc>
                  <a:txBody>
                    <a:bodyPr/>
                    <a:lstStyle/>
                    <a:p>
                      <a:pPr algn="l" fontAlgn="t"/>
                      <a:r>
                        <a:rPr lang="en-US" sz="1050" b="0" i="0" u="none" strike="noStrike">
                          <a:solidFill>
                            <a:srgbClr val="000000"/>
                          </a:solidFill>
                          <a:effectLst/>
                          <a:latin typeface="Arial" panose="020B0604020202020204" pitchFamily="34" charset="0"/>
                        </a:rPr>
                        <a:t>Percentage of Pre-XDR TB patients with DST results for Group A drugs other than fluoroquinolones among the total number of notified Pre-XDR TB patients (new and retreatment) in the same year</a:t>
                      </a:r>
                    </a:p>
                  </a:txBody>
                  <a:tcPr marL="1954" marR="1954" marT="1954"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extLst>
                  <a:ext uri="{0D108BD9-81ED-4DB2-BD59-A6C34878D82A}">
                    <a16:rowId xmlns:a16="http://schemas.microsoft.com/office/drawing/2014/main" val="3429606517"/>
                  </a:ext>
                </a:extLst>
              </a:tr>
              <a:tr h="280092">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954" marR="1954" marT="1954"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Arial" panose="020B0604020202020204" pitchFamily="34" charset="0"/>
                        </a:rPr>
                        <a:t>Percentage of RR/MDR-TB patients with DST results for Fluoroquinolone among the total number of notified RR/MDR-TB patients in the same year</a:t>
                      </a:r>
                    </a:p>
                  </a:txBody>
                  <a:tcPr marL="1954" marR="1954" marT="1954"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239701"/>
                  </a:ext>
                </a:extLst>
              </a:tr>
              <a:tr h="280092">
                <a:tc rowSpan="2">
                  <a:txBody>
                    <a:bodyPr/>
                    <a:lstStyle/>
                    <a:p>
                      <a:pPr algn="ctr" fontAlgn="ctr"/>
                      <a:r>
                        <a:rPr lang="en-US" sz="1050" b="0" i="0" u="none" strike="noStrike">
                          <a:solidFill>
                            <a:srgbClr val="000000"/>
                          </a:solidFill>
                          <a:effectLst/>
                          <a:latin typeface="Arial" panose="020B0604020202020204" pitchFamily="34" charset="0"/>
                        </a:rPr>
                        <a:t>Key and vulnerable populations – TB/DR-TB</a:t>
                      </a:r>
                    </a:p>
                  </a:txBody>
                  <a:tcPr marL="1954" marR="1954" marT="1954" marB="0" anchor="ctr">
                    <a:lnL w="12700" cap="flat" cmpd="sng" algn="ctr">
                      <a:solidFill>
                        <a:srgbClr val="000000"/>
                      </a:solidFill>
                      <a:prstDash val="solid"/>
                      <a:round/>
                      <a:headEnd type="none" w="med" len="med"/>
                      <a:tailEnd type="none" w="med" len="med"/>
                    </a:lnL>
                    <a:lnR w="6350" cap="flat" cmpd="sng" algn="ctr">
                      <a:solidFill>
                        <a:srgbClr val="80A0B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954" marR="1954" marT="1954"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tc>
                  <a:txBody>
                    <a:bodyPr/>
                    <a:lstStyle/>
                    <a:p>
                      <a:pPr algn="l" fontAlgn="t"/>
                      <a:r>
                        <a:rPr lang="en-US" sz="1050" b="0" i="0" u="none" strike="noStrike">
                          <a:solidFill>
                            <a:srgbClr val="000000"/>
                          </a:solidFill>
                          <a:effectLst/>
                          <a:latin typeface="Arial" panose="020B0604020202020204" pitchFamily="34" charset="0"/>
                        </a:rPr>
                        <a:t>Number of people with TB (all forms) notified among prisoners; *includes only those with new and relapse TB</a:t>
                      </a:r>
                    </a:p>
                  </a:txBody>
                  <a:tcPr marL="1954" marR="1954" marT="1954"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extLst>
                  <a:ext uri="{0D108BD9-81ED-4DB2-BD59-A6C34878D82A}">
                    <a16:rowId xmlns:a16="http://schemas.microsoft.com/office/drawing/2014/main" val="2315320870"/>
                  </a:ext>
                </a:extLst>
              </a:tr>
              <a:tr h="372664">
                <a:tc vMerge="1">
                  <a:txBody>
                    <a:bodyPr/>
                    <a:lstStyle/>
                    <a:p>
                      <a:endParaRPr lang="en-US"/>
                    </a:p>
                  </a:txBody>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954" marR="1954" marT="1954"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t"/>
                      <a:r>
                        <a:rPr lang="en-US" sz="1050" b="0" i="0" u="none" strike="noStrike">
                          <a:solidFill>
                            <a:srgbClr val="000000"/>
                          </a:solidFill>
                          <a:effectLst/>
                          <a:latin typeface="Arial" panose="020B0604020202020204" pitchFamily="34" charset="0"/>
                        </a:rPr>
                        <a:t>Number of people with TB (all forms) notified among key affected populations/ high risk groups (other than prisoners); *includes only those with new and relapse TB</a:t>
                      </a:r>
                    </a:p>
                  </a:txBody>
                  <a:tcPr marL="1954" marR="1954" marT="1954"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A0B8"/>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054109584"/>
                  </a:ext>
                </a:extLst>
              </a:tr>
              <a:tr h="372664">
                <a:tc>
                  <a:txBody>
                    <a:bodyPr/>
                    <a:lstStyle/>
                    <a:p>
                      <a:pPr algn="ctr" fontAlgn="ctr"/>
                      <a:r>
                        <a:rPr lang="en-US" sz="1050" b="0" i="0" u="none" strike="noStrike">
                          <a:solidFill>
                            <a:srgbClr val="000000"/>
                          </a:solidFill>
                          <a:effectLst/>
                          <a:latin typeface="Arial" panose="020B0604020202020204" pitchFamily="34" charset="0"/>
                        </a:rPr>
                        <a:t>Collaboration with other providers and sectors</a:t>
                      </a:r>
                    </a:p>
                  </a:txBody>
                  <a:tcPr marL="1954" marR="1954" marT="1954" marB="0" anchor="ctr">
                    <a:lnL w="12700" cap="flat" cmpd="sng" algn="ctr">
                      <a:solidFill>
                        <a:srgbClr val="000000"/>
                      </a:solidFill>
                      <a:prstDash val="solid"/>
                      <a:round/>
                      <a:headEnd type="none" w="med" len="med"/>
                      <a:tailEnd type="none" w="med" len="med"/>
                    </a:lnL>
                    <a:lnR w="6350" cap="flat" cmpd="sng" algn="ctr">
                      <a:solidFill>
                        <a:srgbClr val="80A0B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050" b="0" i="0" u="none" strike="noStrike">
                          <a:solidFill>
                            <a:srgbClr val="000000"/>
                          </a:solidFill>
                          <a:effectLst/>
                          <a:latin typeface="Arial" panose="020B0604020202020204" pitchFamily="34" charset="0"/>
                        </a:rPr>
                        <a:t>Coverage</a:t>
                      </a:r>
                    </a:p>
                  </a:txBody>
                  <a:tcPr marL="1954" marR="1954" marT="1954" marB="0">
                    <a:lnL w="6350" cap="flat" cmpd="sng" algn="ctr">
                      <a:solidFill>
                        <a:srgbClr val="80A0B8"/>
                      </a:solidFill>
                      <a:prstDash val="solid"/>
                      <a:round/>
                      <a:headEnd type="none" w="med" len="med"/>
                      <a:tailEnd type="none" w="med" len="med"/>
                    </a:lnL>
                    <a:lnR w="6350" cap="flat" cmpd="sng" algn="ctr">
                      <a:solidFill>
                        <a:srgbClr val="80A0B8"/>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tc>
                  <a:txBody>
                    <a:bodyPr/>
                    <a:lstStyle/>
                    <a:p>
                      <a:pPr algn="l" fontAlgn="t"/>
                      <a:r>
                        <a:rPr lang="en-US" sz="1050" b="0" i="0" u="none" strike="noStrike">
                          <a:solidFill>
                            <a:srgbClr val="000000"/>
                          </a:solidFill>
                          <a:effectLst/>
                          <a:latin typeface="Arial" panose="020B0604020202020204" pitchFamily="34" charset="0"/>
                        </a:rPr>
                        <a:t>Treatment Success Rate (TSR) in private sector - % of TB patients, all forms, bacteriologically confirmed plus clinically diagnosed, successfully treated in the private sector</a:t>
                      </a:r>
                    </a:p>
                  </a:txBody>
                  <a:tcPr marL="1954" marR="1954" marT="1954" marB="0">
                    <a:lnL w="6350" cap="flat" cmpd="sng" algn="ctr">
                      <a:solidFill>
                        <a:srgbClr val="80A0B8"/>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0A0B8"/>
                      </a:solidFill>
                      <a:prstDash val="solid"/>
                      <a:round/>
                      <a:headEnd type="none" w="med" len="med"/>
                      <a:tailEnd type="none" w="med" len="med"/>
                    </a:lnB>
                    <a:solidFill>
                      <a:srgbClr val="D9E1F2"/>
                    </a:solidFill>
                  </a:tcPr>
                </a:tc>
                <a:extLst>
                  <a:ext uri="{0D108BD9-81ED-4DB2-BD59-A6C34878D82A}">
                    <a16:rowId xmlns:a16="http://schemas.microsoft.com/office/drawing/2014/main" val="2766195193"/>
                  </a:ext>
                </a:extLst>
              </a:tr>
            </a:tbl>
          </a:graphicData>
        </a:graphic>
      </p:graphicFrame>
    </p:spTree>
    <p:extLst>
      <p:ext uri="{BB962C8B-B14F-4D97-AF65-F5344CB8AC3E}">
        <p14:creationId xmlns:p14="http://schemas.microsoft.com/office/powerpoint/2010/main" val="2330564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6AB464-67B7-48A3-AAB3-52E20B60D636}"/>
              </a:ext>
            </a:extLst>
          </p:cNvPr>
          <p:cNvSpPr>
            <a:spLocks noGrp="1"/>
          </p:cNvSpPr>
          <p:nvPr>
            <p:ph type="sldNum" sz="quarter" idx="12"/>
          </p:nvPr>
        </p:nvSpPr>
        <p:spPr/>
        <p:txBody>
          <a:bodyPr/>
          <a:lstStyle/>
          <a:p>
            <a:fld id="{9E2BE927-25C7-4379-86F1-C17ED9D2A7F2}" type="slidenum">
              <a:rPr lang="en-US" smtClean="0"/>
              <a:t>32</a:t>
            </a:fld>
            <a:endParaRPr lang="en-US"/>
          </a:p>
        </p:txBody>
      </p:sp>
      <p:sp>
        <p:nvSpPr>
          <p:cNvPr id="5" name="Rectangle 4">
            <a:extLst>
              <a:ext uri="{FF2B5EF4-FFF2-40B4-BE49-F238E27FC236}">
                <a16:creationId xmlns:a16="http://schemas.microsoft.com/office/drawing/2014/main" id="{2FD88AA6-F640-477A-A9B2-FC3DC16AA1EB}"/>
              </a:ext>
            </a:extLst>
          </p:cNvPr>
          <p:cNvSpPr/>
          <p:nvPr/>
        </p:nvSpPr>
        <p:spPr>
          <a:xfrm>
            <a:off x="0" y="2552697"/>
            <a:ext cx="12192000" cy="1382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5970A6-E7D2-4875-B98B-4D5E2AB94606}"/>
              </a:ext>
            </a:extLst>
          </p:cNvPr>
          <p:cNvSpPr/>
          <p:nvPr/>
        </p:nvSpPr>
        <p:spPr>
          <a:xfrm>
            <a:off x="1404257" y="2884712"/>
            <a:ext cx="10298216" cy="71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mj-lt"/>
                <a:ea typeface="Calibri" panose="020F0502020204030204" pitchFamily="34" charset="0"/>
                <a:cs typeface="Times New Roman" panose="02020603050405020304" pitchFamily="18" charset="0"/>
              </a:rPr>
              <a:t>Annex</a:t>
            </a:r>
          </a:p>
          <a:p>
            <a:r>
              <a:rPr lang="en-US" sz="3600" dirty="0">
                <a:solidFill>
                  <a:schemeClr val="tx1"/>
                </a:solidFill>
                <a:ea typeface="Calibri" panose="020F0502020204030204" pitchFamily="34" charset="0"/>
                <a:cs typeface="Times New Roman" panose="02020603050405020304" pitchFamily="18" charset="0"/>
              </a:rPr>
              <a:t>Priority Interventions for Global Fund Investments</a:t>
            </a:r>
          </a:p>
        </p:txBody>
      </p:sp>
    </p:spTree>
    <p:extLst>
      <p:ext uri="{BB962C8B-B14F-4D97-AF65-F5344CB8AC3E}">
        <p14:creationId xmlns:p14="http://schemas.microsoft.com/office/powerpoint/2010/main" val="517528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C4C115-EC86-427B-5DED-9F71D8E338D7}"/>
              </a:ext>
            </a:extLst>
          </p:cNvPr>
          <p:cNvSpPr txBox="1"/>
          <p:nvPr/>
        </p:nvSpPr>
        <p:spPr>
          <a:xfrm>
            <a:off x="6363872" y="1849016"/>
            <a:ext cx="5467765" cy="3416320"/>
          </a:xfrm>
          <a:prstGeom prst="rect">
            <a:avLst/>
          </a:prstGeom>
          <a:solidFill>
            <a:schemeClr val="accent2">
              <a:lumMod val="20000"/>
              <a:lumOff val="80000"/>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id="{9CB4B1D7-C1EE-D0C0-0CCB-CDA1ECC55A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BE927-25C7-4379-86F1-C17ED9D2A7F2}" type="slidenum">
              <a:rPr kumimoji="0" lang="en-US" sz="1000" b="0" i="0" u="none" strike="noStrike" kern="1200" cap="none" spc="0" normalizeH="0" baseline="0" noProof="0" smtClean="0">
                <a:ln>
                  <a:noFill/>
                </a:ln>
                <a:solidFill>
                  <a:prstClr val="black"/>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a:ln>
                <a:noFill/>
              </a:ln>
              <a:solidFill>
                <a:prstClr val="black"/>
              </a:solidFill>
              <a:effectLst/>
              <a:uLnTx/>
              <a:uFillTx/>
              <a:latin typeface="Arial Black"/>
              <a:ea typeface="+mn-ea"/>
              <a:cs typeface="+mn-cs"/>
            </a:endParaRPr>
          </a:p>
        </p:txBody>
      </p:sp>
      <p:sp>
        <p:nvSpPr>
          <p:cNvPr id="3" name="Title 2">
            <a:extLst>
              <a:ext uri="{FF2B5EF4-FFF2-40B4-BE49-F238E27FC236}">
                <a16:creationId xmlns:a16="http://schemas.microsoft.com/office/drawing/2014/main" id="{067E8BAF-E59D-90A2-9E81-36AEB58F4F0A}"/>
              </a:ext>
            </a:extLst>
          </p:cNvPr>
          <p:cNvSpPr>
            <a:spLocks noGrp="1"/>
          </p:cNvSpPr>
          <p:nvPr>
            <p:ph type="title"/>
          </p:nvPr>
        </p:nvSpPr>
        <p:spPr/>
        <p:txBody>
          <a:bodyPr/>
          <a:lstStyle/>
          <a:p>
            <a:r>
              <a:rPr lang="en-US" sz="2800"/>
              <a:t>TB Prioritized Interventions for Global Fund Investments</a:t>
            </a:r>
          </a:p>
        </p:txBody>
      </p:sp>
      <p:sp>
        <p:nvSpPr>
          <p:cNvPr id="7" name="Text Placeholder 6">
            <a:extLst>
              <a:ext uri="{FF2B5EF4-FFF2-40B4-BE49-F238E27FC236}">
                <a16:creationId xmlns:a16="http://schemas.microsoft.com/office/drawing/2014/main" id="{D9C209DC-E32B-71AF-0B64-A15F1DAEBB74}"/>
              </a:ext>
            </a:extLst>
          </p:cNvPr>
          <p:cNvSpPr>
            <a:spLocks noGrp="1"/>
          </p:cNvSpPr>
          <p:nvPr>
            <p:ph type="body" sz="quarter" idx="13"/>
          </p:nvPr>
        </p:nvSpPr>
        <p:spPr/>
        <p:txBody>
          <a:bodyPr/>
          <a:lstStyle/>
          <a:p>
            <a:r>
              <a:rPr lang="en-US" dirty="0"/>
              <a:t>Screening and Diagnosis</a:t>
            </a:r>
          </a:p>
          <a:p>
            <a:endParaRPr lang="en-US" dirty="0"/>
          </a:p>
        </p:txBody>
      </p:sp>
      <p:sp>
        <p:nvSpPr>
          <p:cNvPr id="6" name="TextBox 5">
            <a:extLst>
              <a:ext uri="{FF2B5EF4-FFF2-40B4-BE49-F238E27FC236}">
                <a16:creationId xmlns:a16="http://schemas.microsoft.com/office/drawing/2014/main" id="{579CAD70-3BD7-E50B-7AFE-FEBF124449E8}"/>
              </a:ext>
            </a:extLst>
          </p:cNvPr>
          <p:cNvSpPr txBox="1"/>
          <p:nvPr/>
        </p:nvSpPr>
        <p:spPr>
          <a:xfrm>
            <a:off x="5598542" y="1987516"/>
            <a:ext cx="6051151" cy="3801041"/>
          </a:xfrm>
          <a:prstGeom prst="rect">
            <a:avLst/>
          </a:prstGeom>
          <a:noFill/>
        </p:spPr>
        <p:txBody>
          <a:bodyPr wrap="square" lIns="91440" tIns="45720" rIns="91440" bIns="45720" rtlCol="0" anchor="t">
            <a:spAutoFit/>
          </a:bodyPr>
          <a:lstStyle/>
          <a:p>
            <a:pPr marL="1200150" marR="0" lvl="2"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800" b="0" i="0" u="none" strike="noStrike" kern="1200" cap="none" spc="0" normalizeH="0" baseline="0" noProof="0" dirty="0">
                <a:ln>
                  <a:noFill/>
                </a:ln>
                <a:effectLst/>
                <a:uLnTx/>
                <a:uFillTx/>
                <a:latin typeface="Arial"/>
                <a:ea typeface="Arial" panose="020B0604020202020204" pitchFamily="34" charset="0"/>
                <a:cs typeface="Arial"/>
              </a:rPr>
              <a:t>Plans to scale up and improve the quality of systematic screening by using more sensitive </a:t>
            </a:r>
            <a:r>
              <a:rPr kumimoji="0" lang="en-US" sz="1800" b="1" i="0" u="none" strike="noStrike" kern="1200" cap="none" spc="0" normalizeH="0" baseline="0" noProof="0" dirty="0">
                <a:ln>
                  <a:noFill/>
                </a:ln>
                <a:effectLst/>
                <a:uLnTx/>
                <a:uFillTx/>
                <a:latin typeface="Arial"/>
                <a:ea typeface="Arial" panose="020B0604020202020204" pitchFamily="34" charset="0"/>
                <a:cs typeface="Arial"/>
              </a:rPr>
              <a:t>digital chest X-rays</a:t>
            </a:r>
            <a:r>
              <a:rPr kumimoji="0" lang="en-US" sz="1800" b="0" i="0" u="none" strike="noStrike" kern="1200" cap="none" spc="0" normalizeH="0" baseline="0" noProof="0" dirty="0">
                <a:ln>
                  <a:noFill/>
                </a:ln>
                <a:effectLst/>
                <a:uLnTx/>
                <a:uFillTx/>
                <a:latin typeface="Arial"/>
                <a:ea typeface="Arial" panose="020B0604020202020204" pitchFamily="34" charset="0"/>
                <a:cs typeface="Arial"/>
              </a:rPr>
              <a:t> and </a:t>
            </a:r>
            <a:r>
              <a:rPr kumimoji="0" lang="en-US" sz="1800" b="1" i="0" u="none" strike="noStrike" kern="1200" cap="none" spc="0" normalizeH="0" baseline="0" noProof="0" dirty="0">
                <a:ln>
                  <a:noFill/>
                </a:ln>
                <a:effectLst/>
                <a:uLnTx/>
                <a:uFillTx/>
                <a:latin typeface="Arial"/>
                <a:ea typeface="Arial" panose="020B0604020202020204" pitchFamily="34" charset="0"/>
                <a:cs typeface="Arial"/>
              </a:rPr>
              <a:t>computer-aided detection</a:t>
            </a:r>
            <a:r>
              <a:rPr kumimoji="0" lang="en-US" sz="1800" b="0" i="0" u="none" strike="noStrike" kern="1200" cap="none" spc="0" normalizeH="0" baseline="0" noProof="0" dirty="0">
                <a:ln>
                  <a:noFill/>
                </a:ln>
                <a:effectLst/>
                <a:uLnTx/>
                <a:uFillTx/>
                <a:latin typeface="Arial"/>
                <a:ea typeface="Arial" panose="020B0604020202020204" pitchFamily="34" charset="0"/>
                <a:cs typeface="Arial"/>
              </a:rPr>
              <a:t> (CAD) software.</a:t>
            </a:r>
          </a:p>
          <a:p>
            <a:pPr marL="1200150" marR="0" lvl="2"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800" b="0" i="0" u="none" strike="noStrike" kern="1200" cap="none" spc="0" normalizeH="0" baseline="0" noProof="0" dirty="0">
                <a:ln>
                  <a:noFill/>
                </a:ln>
                <a:effectLst/>
                <a:uLnTx/>
                <a:uFillTx/>
                <a:latin typeface="Arial"/>
                <a:ea typeface="Arial" panose="020B0604020202020204" pitchFamily="34" charset="0"/>
                <a:cs typeface="Arial"/>
              </a:rPr>
              <a:t>The use of </a:t>
            </a:r>
            <a:r>
              <a:rPr kumimoji="0" lang="en-US" sz="1800" b="1" i="0" u="none" strike="noStrike" kern="1200" cap="none" spc="0" normalizeH="0" baseline="0" noProof="0" dirty="0">
                <a:ln>
                  <a:noFill/>
                </a:ln>
                <a:effectLst/>
                <a:uLnTx/>
                <a:uFillTx/>
                <a:latin typeface="Arial"/>
                <a:ea typeface="Arial" panose="020B0604020202020204" pitchFamily="34" charset="0"/>
                <a:cs typeface="Arial"/>
              </a:rPr>
              <a:t>molecular WHO-recommended rapid diagnostics</a:t>
            </a:r>
            <a:r>
              <a:rPr lang="en-US" b="1" dirty="0">
                <a:latin typeface="Arial"/>
                <a:ea typeface="Arial" panose="020B0604020202020204" pitchFamily="34" charset="0"/>
                <a:cs typeface="Arial"/>
              </a:rPr>
              <a:t>,</a:t>
            </a:r>
            <a:r>
              <a:rPr kumimoji="0" lang="en-US" sz="1800" b="1" i="0" u="none" strike="noStrike" kern="1200" cap="none" spc="0" normalizeH="0" baseline="0" noProof="0" dirty="0">
                <a:ln>
                  <a:noFill/>
                </a:ln>
                <a:effectLst/>
                <a:uLnTx/>
                <a:uFillTx/>
                <a:latin typeface="Arial"/>
                <a:ea typeface="Arial" panose="020B0604020202020204" pitchFamily="34" charset="0"/>
                <a:cs typeface="Arial"/>
              </a:rPr>
              <a:t> as the initial diagnostic test </a:t>
            </a:r>
            <a:r>
              <a:rPr kumimoji="0" lang="en-US" sz="1800" b="0" i="0" u="none" strike="noStrike" kern="1200" cap="none" spc="0" normalizeH="0" baseline="0" noProof="0" dirty="0">
                <a:ln>
                  <a:noFill/>
                </a:ln>
                <a:effectLst/>
                <a:uLnTx/>
                <a:uFillTx/>
                <a:latin typeface="Arial"/>
                <a:ea typeface="Arial" panose="020B0604020202020204" pitchFamily="34" charset="0"/>
                <a:cs typeface="Arial"/>
              </a:rPr>
              <a:t>to replace sputum microscopy.</a:t>
            </a:r>
            <a:endParaRPr lang="en-US" sz="1800" b="0" i="0" u="none" strike="noStrike" kern="1200" cap="none" spc="0" normalizeH="0" baseline="0" noProof="0" dirty="0">
              <a:ln>
                <a:noFill/>
              </a:ln>
              <a:effectLst/>
              <a:uLnTx/>
              <a:uFillTx/>
              <a:latin typeface="Arial"/>
              <a:ea typeface="Arial" panose="020B0604020202020204" pitchFamily="34" charset="0"/>
              <a:cs typeface="Arial"/>
            </a:endParaRPr>
          </a:p>
          <a:p>
            <a:pPr marL="1200150" marR="0" lvl="2"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800" b="0" i="0" u="none" strike="noStrike" kern="1200" cap="none" spc="0" normalizeH="0" baseline="0" noProof="0" dirty="0">
                <a:ln>
                  <a:noFill/>
                </a:ln>
                <a:effectLst/>
                <a:uLnTx/>
                <a:uFillTx/>
                <a:latin typeface="Arial"/>
                <a:ea typeface="Arial" panose="020B0604020202020204" pitchFamily="34" charset="0"/>
                <a:cs typeface="Arial"/>
              </a:rPr>
              <a:t>Expanding </a:t>
            </a:r>
            <a:r>
              <a:rPr kumimoji="0" lang="en-US" sz="1800" b="1" i="0" u="none" strike="noStrike" kern="1200" cap="none" spc="0" normalizeH="0" baseline="0" noProof="0" dirty="0">
                <a:ln>
                  <a:noFill/>
                </a:ln>
                <a:effectLst/>
                <a:uLnTx/>
                <a:uFillTx/>
                <a:latin typeface="Arial"/>
                <a:ea typeface="Arial" panose="020B0604020202020204" pitchFamily="34" charset="0"/>
                <a:cs typeface="Arial"/>
              </a:rPr>
              <a:t>testing for TB infection</a:t>
            </a:r>
            <a:r>
              <a:rPr kumimoji="0" lang="en-US" sz="1800" b="0" i="0" u="none" strike="noStrike" kern="1200" cap="none" spc="0" normalizeH="0" baseline="0" noProof="0" dirty="0">
                <a:ln>
                  <a:noFill/>
                </a:ln>
                <a:effectLst/>
                <a:uLnTx/>
                <a:uFillTx/>
                <a:latin typeface="Arial"/>
                <a:ea typeface="Arial" panose="020B0604020202020204" pitchFamily="34" charset="0"/>
                <a:cs typeface="Arial"/>
              </a:rPr>
              <a:t>.</a:t>
            </a:r>
            <a:endParaRPr lang="en-US" sz="1800" b="0" i="0" u="none" strike="noStrike" kern="1200" cap="none" spc="0" normalizeH="0" baseline="0" noProof="0" dirty="0">
              <a:ln>
                <a:noFill/>
              </a:ln>
              <a:effectLst/>
              <a:uLnTx/>
              <a:uFillTx/>
              <a:latin typeface="Arial"/>
              <a:ea typeface="Arial" panose="020B0604020202020204" pitchFamily="34" charset="0"/>
              <a:cs typeface="Arial"/>
            </a:endParaRPr>
          </a:p>
          <a:p>
            <a:pPr marL="1200150" marR="0" lvl="2"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800" b="1" i="0" u="none" strike="noStrike" kern="1200" cap="none" spc="0" normalizeH="0" baseline="0" noProof="0" dirty="0">
                <a:ln>
                  <a:noFill/>
                </a:ln>
                <a:effectLst/>
                <a:uLnTx/>
                <a:uFillTx/>
                <a:latin typeface="Arial"/>
                <a:ea typeface="Arial" panose="020B0604020202020204" pitchFamily="34" charset="0"/>
                <a:cs typeface="Arial"/>
              </a:rPr>
              <a:t>Decentralizing</a:t>
            </a:r>
            <a:r>
              <a:rPr kumimoji="0" lang="en-US" sz="1800" b="0" i="0" u="none" strike="noStrike" kern="1200" cap="none" spc="0" normalizeH="0" baseline="0" noProof="0" dirty="0">
                <a:ln>
                  <a:noFill/>
                </a:ln>
                <a:effectLst/>
                <a:uLnTx/>
                <a:uFillTx/>
                <a:latin typeface="Arial"/>
                <a:ea typeface="Arial" panose="020B0604020202020204" pitchFamily="34" charset="0"/>
                <a:cs typeface="Arial"/>
              </a:rPr>
              <a:t> services across the care cascade.</a:t>
            </a:r>
            <a:endParaRPr lang="en-US" sz="1800" b="0" i="0" u="none" strike="noStrike" kern="1200" cap="none" spc="0" normalizeH="0" baseline="0" noProof="0" dirty="0">
              <a:ln>
                <a:noFill/>
              </a:ln>
              <a:effectLst/>
              <a:uLnTx/>
              <a:uFillTx/>
              <a:latin typeface="Arial"/>
              <a:ea typeface="Arial" panose="020B0604020202020204" pitchFamily="34" charset="0"/>
              <a:cs typeface="Arial"/>
            </a:endParaRPr>
          </a:p>
          <a:p>
            <a:pPr>
              <a:spcAft>
                <a:spcPts val="600"/>
              </a:spcAft>
              <a:defRPr/>
            </a:pPr>
            <a:endParaRPr lang="en-US" sz="1800" b="0" i="0" u="none" strike="noStrike" kern="1200" cap="none" spc="0" normalizeH="0" baseline="0" noProof="0" dirty="0">
              <a:ln>
                <a:noFill/>
              </a:ln>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extBox 3">
            <a:extLst>
              <a:ext uri="{FF2B5EF4-FFF2-40B4-BE49-F238E27FC236}">
                <a16:creationId xmlns:a16="http://schemas.microsoft.com/office/drawing/2014/main" id="{77C2EA08-461B-743A-764A-D112B7667552}"/>
              </a:ext>
            </a:extLst>
          </p:cNvPr>
          <p:cNvSpPr txBox="1"/>
          <p:nvPr/>
        </p:nvSpPr>
        <p:spPr>
          <a:xfrm>
            <a:off x="359639" y="1849016"/>
            <a:ext cx="5822289"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Testing non-sputum-based samples of children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improving bacteriological confirmation of pulmonary TB, and universal rapid drug-susceptibility testing (DST) are also priorities.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prstClr val="black"/>
                </a:solidFill>
                <a:latin typeface="Arial" panose="020B0604020202020204" pitchFamily="34" charset="0"/>
                <a:ea typeface="Arial" panose="020B0604020202020204" pitchFamily="34" charset="0"/>
              </a:rPr>
              <a:t>D</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mn-cs"/>
              </a:rPr>
              <a:t>iagnostic</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network strengthening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to address the gaps that limit access to and utilization of diagnostic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Integrated testing for TB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with other diseases such as dual (bidirectional) testing for TB and SARS-CoV-2 should be considered in populations at risk for both diseases.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61717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45CFA2-911C-81CC-19D7-5A6A940CD178}"/>
              </a:ext>
            </a:extLst>
          </p:cNvPr>
          <p:cNvSpPr txBox="1"/>
          <p:nvPr/>
        </p:nvSpPr>
        <p:spPr>
          <a:xfrm>
            <a:off x="6144126" y="1606978"/>
            <a:ext cx="5737105" cy="3416320"/>
          </a:xfrm>
          <a:prstGeom prst="rect">
            <a:avLst/>
          </a:prstGeom>
          <a:solidFill>
            <a:schemeClr val="accent2">
              <a:lumMod val="20000"/>
              <a:lumOff val="80000"/>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id="{657AEC2B-984B-147B-1C0C-512F4AE768DA}"/>
              </a:ext>
            </a:extLst>
          </p:cNvPr>
          <p:cNvSpPr>
            <a:spLocks noGrp="1"/>
          </p:cNvSpPr>
          <p:nvPr>
            <p:ph type="sldNum" sz="quarter" idx="12"/>
          </p:nvPr>
        </p:nvSpPr>
        <p:spPr/>
        <p:txBody>
          <a:bodyPr/>
          <a:lstStyle/>
          <a:p>
            <a:fld id="{9E2BE927-25C7-4379-86F1-C17ED9D2A7F2}" type="slidenum">
              <a:rPr lang="en-US" smtClean="0"/>
              <a:pPr/>
              <a:t>34</a:t>
            </a:fld>
            <a:endParaRPr lang="en-US"/>
          </a:p>
        </p:txBody>
      </p:sp>
      <p:sp>
        <p:nvSpPr>
          <p:cNvPr id="5" name="TextBox 4">
            <a:extLst>
              <a:ext uri="{FF2B5EF4-FFF2-40B4-BE49-F238E27FC236}">
                <a16:creationId xmlns:a16="http://schemas.microsoft.com/office/drawing/2014/main" id="{14F688E7-841B-D1FF-8F1C-C45934A4624F}"/>
              </a:ext>
            </a:extLst>
          </p:cNvPr>
          <p:cNvSpPr txBox="1"/>
          <p:nvPr/>
        </p:nvSpPr>
        <p:spPr>
          <a:xfrm>
            <a:off x="6144126" y="1388258"/>
            <a:ext cx="5359313" cy="4585871"/>
          </a:xfrm>
          <a:prstGeom prst="rect">
            <a:avLst/>
          </a:prstGeom>
          <a:noFill/>
        </p:spPr>
        <p:txBody>
          <a:bodyPr wrap="square" lIns="91440" tIns="45720" rIns="91440" bIns="45720" rtlCol="0" anchor="t">
            <a:spAutoFit/>
          </a:bodyPr>
          <a:lstStyle/>
          <a:p>
            <a:pPr>
              <a:spcAft>
                <a:spcPts val="600"/>
              </a:spcAft>
            </a:pPr>
            <a:endParaRPr lang="en-US" sz="1800" dirty="0">
              <a:effectLst/>
              <a:latin typeface="Arial" panose="020B0604020202020204" pitchFamily="34" charset="0"/>
              <a:ea typeface="Arial" panose="020B0604020202020204" pitchFamily="34" charset="0"/>
            </a:endParaRPr>
          </a:p>
          <a:p>
            <a:pPr marL="285750" indent="-285750">
              <a:spcAft>
                <a:spcPts val="600"/>
              </a:spcAft>
              <a:buFont typeface="Wingdings" panose="05000000000000000000" pitchFamily="2" charset="2"/>
              <a:buChar char="ü"/>
            </a:pPr>
            <a:r>
              <a:rPr lang="en-US" sz="1800" b="1" dirty="0">
                <a:effectLst/>
                <a:latin typeface="Arial"/>
                <a:ea typeface="Arial" panose="020B0604020202020204" pitchFamily="34" charset="0"/>
                <a:cs typeface="Arial"/>
              </a:rPr>
              <a:t>Shorter</a:t>
            </a:r>
            <a:r>
              <a:rPr lang="en-US" sz="1800" dirty="0">
                <a:effectLst/>
                <a:latin typeface="Arial"/>
                <a:ea typeface="Arial" panose="020B0604020202020204" pitchFamily="34" charset="0"/>
                <a:cs typeface="Arial"/>
              </a:rPr>
              <a:t> and more </a:t>
            </a:r>
            <a:r>
              <a:rPr lang="en-US" sz="1800" b="1" dirty="0">
                <a:effectLst/>
                <a:latin typeface="Arial"/>
                <a:ea typeface="Arial" panose="020B0604020202020204" pitchFamily="34" charset="0"/>
                <a:cs typeface="Arial"/>
              </a:rPr>
              <a:t>patient-friendly treatment regimens</a:t>
            </a:r>
            <a:r>
              <a:rPr lang="en-US" sz="1800" dirty="0">
                <a:effectLst/>
                <a:latin typeface="Arial"/>
                <a:ea typeface="Arial" panose="020B0604020202020204" pitchFamily="34" charset="0"/>
                <a:cs typeface="Arial"/>
              </a:rPr>
              <a:t> for drug-susceptible TB (DS-TB).</a:t>
            </a:r>
          </a:p>
          <a:p>
            <a:pPr marL="285750" indent="-285750">
              <a:spcAft>
                <a:spcPts val="600"/>
              </a:spcAft>
              <a:buFont typeface="Wingdings" panose="05000000000000000000" pitchFamily="2" charset="2"/>
              <a:buChar char="ü"/>
            </a:pPr>
            <a:r>
              <a:rPr lang="en-US" b="1" dirty="0">
                <a:latin typeface="Arial"/>
                <a:ea typeface="Arial" panose="020B0604020202020204" pitchFamily="34" charset="0"/>
                <a:cs typeface="Arial"/>
              </a:rPr>
              <a:t>P</a:t>
            </a:r>
            <a:r>
              <a:rPr lang="en-US" sz="1800" b="1" dirty="0">
                <a:effectLst/>
                <a:latin typeface="Arial"/>
                <a:ea typeface="Arial" panose="020B0604020202020204" pitchFamily="34" charset="0"/>
                <a:cs typeface="Arial"/>
              </a:rPr>
              <a:t>ediatric fixed-dose combination</a:t>
            </a:r>
            <a:r>
              <a:rPr lang="en-US" sz="1800" dirty="0">
                <a:effectLst/>
                <a:latin typeface="Arial"/>
                <a:ea typeface="Arial" panose="020B0604020202020204" pitchFamily="34" charset="0"/>
                <a:cs typeface="Arial"/>
              </a:rPr>
              <a:t> formulations for children with TB</a:t>
            </a:r>
            <a:r>
              <a:rPr lang="en-US" dirty="0">
                <a:latin typeface="Arial"/>
                <a:ea typeface="Arial" panose="020B0604020202020204" pitchFamily="34" charset="0"/>
                <a:cs typeface="Arial"/>
              </a:rPr>
              <a:t>.</a:t>
            </a:r>
            <a:endParaRPr lang="en-US" sz="1800" dirty="0">
              <a:effectLst/>
              <a:latin typeface="Arial"/>
              <a:ea typeface="Arial" panose="020B0604020202020204" pitchFamily="34" charset="0"/>
              <a:cs typeface="Arial"/>
            </a:endParaRPr>
          </a:p>
          <a:p>
            <a:pPr marL="285750" indent="-285750">
              <a:spcAft>
                <a:spcPts val="600"/>
              </a:spcAft>
              <a:buFont typeface="Wingdings" panose="05000000000000000000" pitchFamily="2" charset="2"/>
              <a:buChar char="ü"/>
            </a:pPr>
            <a:r>
              <a:rPr lang="en-US" dirty="0">
                <a:latin typeface="Arial"/>
                <a:ea typeface="Arial" panose="020B0604020202020204" pitchFamily="34" charset="0"/>
                <a:cs typeface="Arial"/>
              </a:rPr>
              <a:t>S</a:t>
            </a:r>
            <a:r>
              <a:rPr lang="en-US" sz="1800" dirty="0">
                <a:effectLst/>
                <a:latin typeface="Arial"/>
                <a:ea typeface="Arial" panose="020B0604020202020204" pitchFamily="34" charset="0"/>
                <a:cs typeface="Arial"/>
              </a:rPr>
              <a:t>horter, safer, </a:t>
            </a:r>
            <a:r>
              <a:rPr lang="en-US" sz="1800" b="1" dirty="0">
                <a:effectLst/>
                <a:latin typeface="Arial"/>
                <a:ea typeface="Arial" panose="020B0604020202020204" pitchFamily="34" charset="0"/>
                <a:cs typeface="Arial"/>
              </a:rPr>
              <a:t>injection-free and all-oral treatment regimens </a:t>
            </a:r>
            <a:r>
              <a:rPr lang="en-US" sz="1800" dirty="0">
                <a:effectLst/>
                <a:latin typeface="Arial"/>
                <a:ea typeface="Arial" panose="020B0604020202020204" pitchFamily="34" charset="0"/>
                <a:cs typeface="Arial"/>
              </a:rPr>
              <a:t>for drug-resistant TB (DR-TB) from the start of treatment.</a:t>
            </a:r>
          </a:p>
          <a:p>
            <a:pPr marL="285750" indent="-285750">
              <a:spcAft>
                <a:spcPts val="600"/>
              </a:spcAft>
              <a:buFont typeface="Wingdings" panose="05000000000000000000" pitchFamily="2" charset="2"/>
              <a:buChar char="ü"/>
            </a:pPr>
            <a:r>
              <a:rPr lang="en-US" dirty="0">
                <a:latin typeface="Arial"/>
                <a:ea typeface="Arial" panose="020B0604020202020204" pitchFamily="34" charset="0"/>
                <a:cs typeface="Arial"/>
              </a:rPr>
              <a:t>Shift to decentralized, ambulatory, </a:t>
            </a:r>
            <a:r>
              <a:rPr lang="en-US" b="1" dirty="0">
                <a:latin typeface="Arial"/>
                <a:ea typeface="Arial" panose="020B0604020202020204" pitchFamily="34" charset="0"/>
                <a:cs typeface="Arial"/>
              </a:rPr>
              <a:t>community and home-based services.</a:t>
            </a:r>
          </a:p>
          <a:p>
            <a:pPr>
              <a:spcAft>
                <a:spcPts val="600"/>
              </a:spcAft>
            </a:pPr>
            <a:endParaRPr lang="en-US" sz="1800" dirty="0">
              <a:effectLst/>
              <a:latin typeface="Arial" panose="020B0604020202020204" pitchFamily="34" charset="0"/>
              <a:ea typeface="Arial" panose="020B0604020202020204" pitchFamily="34" charset="0"/>
            </a:endParaRPr>
          </a:p>
          <a:p>
            <a:pPr>
              <a:spcAft>
                <a:spcPts val="600"/>
              </a:spcAft>
            </a:pPr>
            <a:endParaRPr lang="en-US" dirty="0">
              <a:latin typeface="Arial" panose="020B0604020202020204" pitchFamily="34" charset="0"/>
              <a:ea typeface="Arial" panose="020B0604020202020204" pitchFamily="34" charset="0"/>
            </a:endParaRPr>
          </a:p>
          <a:p>
            <a:pPr>
              <a:spcAft>
                <a:spcPts val="600"/>
              </a:spcAft>
            </a:pPr>
            <a:endParaRPr lang="en-US" sz="1800" dirty="0">
              <a:effectLst/>
              <a:latin typeface="Arial" panose="020B0604020202020204" pitchFamily="34" charset="0"/>
              <a:ea typeface="Arial" panose="020B0604020202020204" pitchFamily="34" charset="0"/>
              <a:cs typeface="Arial" panose="020B0604020202020204" pitchFamily="34" charset="0"/>
            </a:endParaRPr>
          </a:p>
          <a:p>
            <a:pPr>
              <a:spcAft>
                <a:spcPts val="600"/>
              </a:spcAft>
            </a:pPr>
            <a:endParaRPr lang="en-US" dirty="0"/>
          </a:p>
        </p:txBody>
      </p:sp>
      <p:sp>
        <p:nvSpPr>
          <p:cNvPr id="6" name="TextBox 5">
            <a:extLst>
              <a:ext uri="{FF2B5EF4-FFF2-40B4-BE49-F238E27FC236}">
                <a16:creationId xmlns:a16="http://schemas.microsoft.com/office/drawing/2014/main" id="{3FE2FABB-3950-775A-15F5-935250990A8D}"/>
              </a:ext>
            </a:extLst>
          </p:cNvPr>
          <p:cNvSpPr txBox="1"/>
          <p:nvPr/>
        </p:nvSpPr>
        <p:spPr>
          <a:xfrm>
            <a:off x="360000" y="1606978"/>
            <a:ext cx="5736000" cy="507831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800" dirty="0">
                <a:effectLst/>
                <a:latin typeface="Arial"/>
                <a:ea typeface="Arial" panose="020B0604020202020204" pitchFamily="34" charset="0"/>
                <a:cs typeface="Arial"/>
              </a:rPr>
              <a:t>To better </a:t>
            </a:r>
            <a:r>
              <a:rPr lang="en-US" sz="1800" b="1" dirty="0">
                <a:effectLst/>
                <a:latin typeface="Arial"/>
                <a:ea typeface="Arial" panose="020B0604020202020204" pitchFamily="34" charset="0"/>
                <a:cs typeface="Arial"/>
              </a:rPr>
              <a:t>enable treatment adherence, </a:t>
            </a:r>
            <a:r>
              <a:rPr lang="en-US" sz="1800" dirty="0">
                <a:effectLst/>
                <a:latin typeface="Arial"/>
                <a:ea typeface="Arial" panose="020B0604020202020204" pitchFamily="34" charset="0"/>
                <a:cs typeface="Arial"/>
              </a:rPr>
              <a:t>it is important to: (1) monitoring and management of adverse drug reactions; (2) management of existing conditions and co-morbidities; and (3) psychosocial and nutritional support for key and vulnerable populations, including through linkages to broader social protection services.</a:t>
            </a:r>
          </a:p>
          <a:p>
            <a:pPr marL="285750" indent="-285750">
              <a:buFont typeface="Arial" panose="020B0604020202020204" pitchFamily="34" charset="0"/>
              <a:buChar char="•"/>
            </a:pP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b="1" dirty="0">
                <a:effectLst/>
                <a:latin typeface="Arial"/>
                <a:ea typeface="Arial" panose="020B0604020202020204" pitchFamily="34" charset="0"/>
                <a:cs typeface="Arial"/>
              </a:rPr>
              <a:t>Scaling up digital tools for treatment adherence.</a:t>
            </a:r>
            <a:r>
              <a:rPr lang="en-US" dirty="0">
                <a:latin typeface="Arial"/>
                <a:ea typeface="Arial" panose="020B0604020202020204" pitchFamily="34" charset="0"/>
                <a:cs typeface="Arial"/>
              </a:rPr>
              <a:t> </a:t>
            </a:r>
          </a:p>
          <a:p>
            <a:pPr marL="285750" indent="-285750">
              <a:buFont typeface="Arial" panose="020B0604020202020204" pitchFamily="34" charset="0"/>
              <a:buChar char="•"/>
            </a:pPr>
            <a:endParaRPr lang="en-US" dirty="0">
              <a:latin typeface="Arial"/>
              <a:ea typeface="Arial" panose="020B0604020202020204" pitchFamily="34" charset="0"/>
              <a:cs typeface="Arial"/>
            </a:endParaRPr>
          </a:p>
          <a:p>
            <a:pPr marL="285750" indent="-285750">
              <a:buClr>
                <a:schemeClr val="tx1"/>
              </a:buClr>
              <a:buFont typeface="Arial" panose="020B0604020202020204" pitchFamily="34" charset="0"/>
              <a:buChar char="•"/>
            </a:pPr>
            <a:r>
              <a:rPr lang="en-US" sz="1800" b="1" u="sng" dirty="0">
                <a:solidFill>
                  <a:schemeClr val="accent2"/>
                </a:solidFill>
                <a:effectLst/>
                <a:latin typeface="Arial"/>
                <a:ea typeface="Arial" panose="020B0604020202020204" pitchFamily="34" charset="0"/>
                <a:cs typeface="Arial"/>
                <a:hlinkClick r:id="rId2">
                  <a:extLst>
                    <a:ext uri="{A12FA001-AC4F-418D-AE19-62706E023703}">
                      <ahyp:hlinkClr xmlns:ahyp="http://schemas.microsoft.com/office/drawing/2018/hyperlinkcolor" val="tx"/>
                    </a:ext>
                  </a:extLst>
                </a:hlinkClick>
              </a:rPr>
              <a:t>This technical brief</a:t>
            </a:r>
            <a:r>
              <a:rPr lang="en-US" sz="1800" dirty="0">
                <a:effectLst/>
                <a:latin typeface="Arial"/>
                <a:ea typeface="Arial" panose="020B0604020202020204" pitchFamily="34" charset="0"/>
                <a:cs typeface="Arial"/>
              </a:rPr>
              <a:t> developed by the Global DAT Task Force includes:</a:t>
            </a:r>
          </a:p>
          <a:p>
            <a:pPr marL="742950" lvl="1" indent="-285750">
              <a:buFont typeface="Courier New" panose="02070309020205020404" pitchFamily="49" charset="0"/>
              <a:buChar char="o"/>
            </a:pPr>
            <a:r>
              <a:rPr lang="en-US" dirty="0">
                <a:latin typeface="Arial"/>
                <a:ea typeface="Arial" panose="020B0604020202020204" pitchFamily="34" charset="0"/>
                <a:cs typeface="Arial"/>
              </a:rPr>
              <a:t>O</a:t>
            </a:r>
            <a:r>
              <a:rPr lang="en-US" dirty="0">
                <a:effectLst/>
                <a:latin typeface="Arial"/>
                <a:ea typeface="Arial" panose="020B0604020202020204" pitchFamily="34" charset="0"/>
                <a:cs typeface="Arial"/>
              </a:rPr>
              <a:t>verview of the technologies</a:t>
            </a:r>
            <a:r>
              <a:rPr lang="en-US" dirty="0">
                <a:latin typeface="Arial"/>
                <a:ea typeface="Arial" panose="020B0604020202020204" pitchFamily="34" charset="0"/>
                <a:cs typeface="Arial"/>
              </a:rPr>
              <a:t> </a:t>
            </a:r>
            <a:endParaRPr lang="en-US" dirty="0">
              <a:effectLst/>
              <a:latin typeface="Arial" panose="020B0604020202020204" pitchFamily="34" charset="0"/>
              <a:ea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dirty="0">
                <a:latin typeface="Arial"/>
                <a:ea typeface="Arial" panose="020B0604020202020204" pitchFamily="34" charset="0"/>
                <a:cs typeface="Arial"/>
              </a:rPr>
              <a:t>G</a:t>
            </a:r>
            <a:r>
              <a:rPr lang="en-US" dirty="0">
                <a:effectLst/>
                <a:latin typeface="Arial"/>
                <a:ea typeface="Arial" panose="020B0604020202020204" pitchFamily="34" charset="0"/>
                <a:cs typeface="Arial"/>
              </a:rPr>
              <a:t>uidance to applicants on planning, budgeting, and implementation considerations.</a:t>
            </a:r>
          </a:p>
          <a:p>
            <a:endParaRPr lang="en-US" sz="1800" dirty="0">
              <a:effectLst/>
              <a:latin typeface="Arial" panose="020B0604020202020204" pitchFamily="34" charset="0"/>
              <a:ea typeface="Arial" panose="020B0604020202020204" pitchFamily="34" charset="0"/>
              <a:cs typeface="Arial" panose="020B0604020202020204" pitchFamily="34" charset="0"/>
            </a:endParaRPr>
          </a:p>
          <a:p>
            <a:endParaRPr lang="en-US" dirty="0"/>
          </a:p>
        </p:txBody>
      </p:sp>
      <p:sp>
        <p:nvSpPr>
          <p:cNvPr id="7" name="Title 2">
            <a:extLst>
              <a:ext uri="{FF2B5EF4-FFF2-40B4-BE49-F238E27FC236}">
                <a16:creationId xmlns:a16="http://schemas.microsoft.com/office/drawing/2014/main" id="{96652593-F61D-1201-9A85-CDE66C623B43}"/>
              </a:ext>
            </a:extLst>
          </p:cNvPr>
          <p:cNvSpPr txBox="1">
            <a:spLocks/>
          </p:cNvSpPr>
          <p:nvPr/>
        </p:nvSpPr>
        <p:spPr>
          <a:xfrm>
            <a:off x="360000" y="270001"/>
            <a:ext cx="11471638" cy="468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800"/>
              <a:t>TB Prioritized Interventions for Global Fund Investments</a:t>
            </a:r>
          </a:p>
        </p:txBody>
      </p:sp>
      <p:sp>
        <p:nvSpPr>
          <p:cNvPr id="8" name="Text Placeholder 6">
            <a:extLst>
              <a:ext uri="{FF2B5EF4-FFF2-40B4-BE49-F238E27FC236}">
                <a16:creationId xmlns:a16="http://schemas.microsoft.com/office/drawing/2014/main" id="{4B65A8E0-8ECB-B368-2D10-4177CBC9BE95}"/>
              </a:ext>
            </a:extLst>
          </p:cNvPr>
          <p:cNvSpPr>
            <a:spLocks noGrp="1"/>
          </p:cNvSpPr>
          <p:nvPr>
            <p:ph type="body" sz="quarter" idx="13"/>
          </p:nvPr>
        </p:nvSpPr>
        <p:spPr>
          <a:xfrm>
            <a:off x="359639" y="742950"/>
            <a:ext cx="11471999" cy="468000"/>
          </a:xfrm>
        </p:spPr>
        <p:txBody>
          <a:bodyPr/>
          <a:lstStyle/>
          <a:p>
            <a:r>
              <a:rPr lang="en-US"/>
              <a:t>Treatment and Care</a:t>
            </a:r>
            <a:br>
              <a:rPr lang="en-US"/>
            </a:br>
            <a:r>
              <a:rPr lang="en-US"/>
              <a:t> </a:t>
            </a:r>
          </a:p>
        </p:txBody>
      </p:sp>
    </p:spTree>
    <p:extLst>
      <p:ext uri="{BB962C8B-B14F-4D97-AF65-F5344CB8AC3E}">
        <p14:creationId xmlns:p14="http://schemas.microsoft.com/office/powerpoint/2010/main" val="3858418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0F5DF0C-C6D6-F733-AA86-5A32AD8D41C0}"/>
              </a:ext>
            </a:extLst>
          </p:cNvPr>
          <p:cNvSpPr>
            <a:spLocks noGrp="1"/>
          </p:cNvSpPr>
          <p:nvPr>
            <p:ph type="body" sz="quarter" idx="13"/>
          </p:nvPr>
        </p:nvSpPr>
        <p:spPr>
          <a:xfrm>
            <a:off x="359639" y="742950"/>
            <a:ext cx="11471999" cy="468000"/>
          </a:xfrm>
        </p:spPr>
        <p:txBody>
          <a:bodyPr/>
          <a:lstStyle/>
          <a:p>
            <a:r>
              <a:rPr lang="en-US" dirty="0"/>
              <a:t>TB Prevention </a:t>
            </a:r>
          </a:p>
        </p:txBody>
      </p:sp>
      <p:sp>
        <p:nvSpPr>
          <p:cNvPr id="3" name="TextBox 2">
            <a:extLst>
              <a:ext uri="{FF2B5EF4-FFF2-40B4-BE49-F238E27FC236}">
                <a16:creationId xmlns:a16="http://schemas.microsoft.com/office/drawing/2014/main" id="{7650E5EA-58D1-7FA0-4174-CFC0DE200872}"/>
              </a:ext>
            </a:extLst>
          </p:cNvPr>
          <p:cNvSpPr txBox="1"/>
          <p:nvPr/>
        </p:nvSpPr>
        <p:spPr>
          <a:xfrm>
            <a:off x="6234301" y="2063541"/>
            <a:ext cx="5149049" cy="3416320"/>
          </a:xfrm>
          <a:prstGeom prst="rect">
            <a:avLst/>
          </a:prstGeom>
          <a:solidFill>
            <a:schemeClr val="accent2">
              <a:lumMod val="20000"/>
              <a:lumOff val="80000"/>
            </a:schemeClr>
          </a:soli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2" name="Slide Number Placeholder 1">
            <a:extLst>
              <a:ext uri="{FF2B5EF4-FFF2-40B4-BE49-F238E27FC236}">
                <a16:creationId xmlns:a16="http://schemas.microsoft.com/office/drawing/2014/main" id="{E4FCA220-3E2C-5607-E84F-9BC893F61E85}"/>
              </a:ext>
            </a:extLst>
          </p:cNvPr>
          <p:cNvSpPr>
            <a:spLocks noGrp="1"/>
          </p:cNvSpPr>
          <p:nvPr>
            <p:ph type="sldNum" sz="quarter" idx="12"/>
          </p:nvPr>
        </p:nvSpPr>
        <p:spPr/>
        <p:txBody>
          <a:bodyPr/>
          <a:lstStyle/>
          <a:p>
            <a:fld id="{9E2BE927-25C7-4379-86F1-C17ED9D2A7F2}" type="slidenum">
              <a:rPr lang="en-US" smtClean="0"/>
              <a:pPr/>
              <a:t>35</a:t>
            </a:fld>
            <a:endParaRPr lang="en-US"/>
          </a:p>
        </p:txBody>
      </p:sp>
      <p:sp>
        <p:nvSpPr>
          <p:cNvPr id="7" name="Content Placeholder 6">
            <a:extLst>
              <a:ext uri="{FF2B5EF4-FFF2-40B4-BE49-F238E27FC236}">
                <a16:creationId xmlns:a16="http://schemas.microsoft.com/office/drawing/2014/main" id="{ECA2CBBB-D549-51B3-A93C-7E69A3728204}"/>
              </a:ext>
            </a:extLst>
          </p:cNvPr>
          <p:cNvSpPr>
            <a:spLocks noGrp="1"/>
          </p:cNvSpPr>
          <p:nvPr>
            <p:ph sz="quarter" idx="4294967295"/>
          </p:nvPr>
        </p:nvSpPr>
        <p:spPr>
          <a:xfrm>
            <a:off x="6320901" y="1915350"/>
            <a:ext cx="4871251" cy="3824150"/>
          </a:xfrm>
        </p:spPr>
        <p:txBody>
          <a:bodyPr vert="horz" lIns="0" tIns="0" rIns="0" bIns="0" rtlCol="0" anchor="t">
            <a:noAutofit/>
          </a:bodyPr>
          <a:lstStyle/>
          <a:p>
            <a:pPr marL="0" indent="0">
              <a:spcAft>
                <a:spcPts val="600"/>
              </a:spcAft>
              <a:buNone/>
            </a:pPr>
            <a:endParaRPr lang="en-US" sz="1800" dirty="0">
              <a:effectLst/>
              <a:latin typeface="Arial" panose="020B0604020202020204" pitchFamily="34" charset="0"/>
              <a:ea typeface="Arial" panose="020B0604020202020204" pitchFamily="34" charset="0"/>
            </a:endParaRPr>
          </a:p>
          <a:p>
            <a:pPr lvl="2">
              <a:spcAft>
                <a:spcPts val="600"/>
              </a:spcAft>
              <a:buFont typeface="Wingdings" panose="05000000000000000000" pitchFamily="2" charset="2"/>
              <a:buChar char="ü"/>
            </a:pPr>
            <a:r>
              <a:rPr lang="en-US" sz="1600" dirty="0">
                <a:latin typeface="Arial"/>
                <a:ea typeface="Arial" panose="020B0604020202020204" pitchFamily="34" charset="0"/>
                <a:cs typeface="Arial"/>
              </a:rPr>
              <a:t> </a:t>
            </a:r>
            <a:r>
              <a:rPr lang="en-US" dirty="0">
                <a:effectLst/>
                <a:latin typeface="Arial"/>
                <a:ea typeface="Arial" panose="020B0604020202020204" pitchFamily="34" charset="0"/>
                <a:cs typeface="Arial"/>
              </a:rPr>
              <a:t>Rapid scale-up of </a:t>
            </a:r>
            <a:r>
              <a:rPr lang="en-US" b="1" dirty="0">
                <a:effectLst/>
                <a:latin typeface="Arial"/>
                <a:ea typeface="Arial" panose="020B0604020202020204" pitchFamily="34" charset="0"/>
                <a:cs typeface="Arial"/>
              </a:rPr>
              <a:t>screening and evaluation</a:t>
            </a:r>
            <a:r>
              <a:rPr lang="en-US" dirty="0">
                <a:effectLst/>
                <a:latin typeface="Arial"/>
                <a:ea typeface="Arial" panose="020B0604020202020204" pitchFamily="34" charset="0"/>
                <a:cs typeface="Arial"/>
              </a:rPr>
              <a:t> of all household contacts, people living with HIV and other</a:t>
            </a:r>
            <a:r>
              <a:rPr lang="en-US" dirty="0">
                <a:latin typeface="Arial"/>
                <a:ea typeface="Arial" panose="020B0604020202020204" pitchFamily="34" charset="0"/>
                <a:cs typeface="Arial"/>
              </a:rPr>
              <a:t> </a:t>
            </a:r>
            <a:r>
              <a:rPr lang="en-US" dirty="0">
                <a:effectLst/>
                <a:latin typeface="Arial"/>
                <a:ea typeface="Arial" panose="020B0604020202020204" pitchFamily="34" charset="0"/>
                <a:cs typeface="Arial"/>
              </a:rPr>
              <a:t>key and vulnerable populations with </a:t>
            </a:r>
            <a:r>
              <a:rPr lang="en-US" b="1" dirty="0">
                <a:effectLst/>
                <a:latin typeface="Arial"/>
                <a:ea typeface="Arial" panose="020B0604020202020204" pitchFamily="34" charset="0"/>
                <a:cs typeface="Arial"/>
              </a:rPr>
              <a:t>high-risk for TB infection</a:t>
            </a:r>
            <a:r>
              <a:rPr lang="en-US" dirty="0">
                <a:effectLst/>
                <a:latin typeface="Arial"/>
                <a:ea typeface="Arial" panose="020B0604020202020204" pitchFamily="34" charset="0"/>
                <a:cs typeface="Arial"/>
              </a:rPr>
              <a:t>.</a:t>
            </a:r>
          </a:p>
          <a:p>
            <a:pPr lvl="2">
              <a:spcAft>
                <a:spcPts val="600"/>
              </a:spcAft>
              <a:buFont typeface="Wingdings" panose="05000000000000000000" pitchFamily="2" charset="2"/>
              <a:buChar char="ü"/>
            </a:pPr>
            <a:r>
              <a:rPr lang="en-US" dirty="0">
                <a:latin typeface="Arial"/>
                <a:ea typeface="Arial" panose="020B0604020202020204" pitchFamily="34" charset="0"/>
                <a:cs typeface="Arial"/>
              </a:rPr>
              <a:t>I</a:t>
            </a:r>
            <a:r>
              <a:rPr lang="en-US" dirty="0">
                <a:effectLst/>
                <a:latin typeface="Arial"/>
                <a:ea typeface="Arial" panose="020B0604020202020204" pitchFamily="34" charset="0"/>
                <a:cs typeface="Arial"/>
              </a:rPr>
              <a:t>mproving access to </a:t>
            </a:r>
            <a:r>
              <a:rPr lang="en-US" b="1" dirty="0">
                <a:effectLst/>
                <a:latin typeface="Arial"/>
                <a:ea typeface="Arial" panose="020B0604020202020204" pitchFamily="34" charset="0"/>
                <a:cs typeface="Arial"/>
              </a:rPr>
              <a:t>TB infection testing</a:t>
            </a:r>
            <a:r>
              <a:rPr lang="en-US" dirty="0">
                <a:latin typeface="Arial"/>
                <a:ea typeface="Arial" panose="020B0604020202020204" pitchFamily="34" charset="0"/>
                <a:cs typeface="Arial"/>
              </a:rPr>
              <a:t>.</a:t>
            </a:r>
            <a:endParaRPr lang="en-US" dirty="0">
              <a:effectLst/>
              <a:latin typeface="Arial"/>
              <a:ea typeface="Arial" panose="020B0604020202020204" pitchFamily="34" charset="0"/>
              <a:cs typeface="Arial"/>
            </a:endParaRPr>
          </a:p>
          <a:p>
            <a:pPr lvl="2">
              <a:spcAft>
                <a:spcPts val="600"/>
              </a:spcAft>
              <a:buFont typeface="Wingdings" panose="05000000000000000000" pitchFamily="2" charset="2"/>
              <a:buChar char="ü"/>
            </a:pPr>
            <a:r>
              <a:rPr lang="en-US" dirty="0">
                <a:latin typeface="Arial"/>
                <a:ea typeface="Arial" panose="020B0604020202020204" pitchFamily="34" charset="0"/>
                <a:cs typeface="Arial"/>
              </a:rPr>
              <a:t>I</a:t>
            </a:r>
            <a:r>
              <a:rPr lang="en-US" dirty="0">
                <a:effectLst/>
                <a:latin typeface="Arial"/>
                <a:ea typeface="Arial" panose="020B0604020202020204" pitchFamily="34" charset="0"/>
                <a:cs typeface="Arial"/>
              </a:rPr>
              <a:t>ncreasing the </a:t>
            </a:r>
            <a:r>
              <a:rPr lang="en-US" b="1" dirty="0">
                <a:effectLst/>
                <a:latin typeface="Arial"/>
                <a:ea typeface="Arial" panose="020B0604020202020204" pitchFamily="34" charset="0"/>
                <a:cs typeface="Arial"/>
              </a:rPr>
              <a:t>coverage and adherence</a:t>
            </a:r>
            <a:r>
              <a:rPr lang="en-US" dirty="0">
                <a:effectLst/>
                <a:latin typeface="Arial"/>
                <a:ea typeface="Arial" panose="020B0604020202020204" pitchFamily="34" charset="0"/>
                <a:cs typeface="Arial"/>
              </a:rPr>
              <a:t> to </a:t>
            </a:r>
            <a:r>
              <a:rPr lang="en-US" sz="1800" dirty="0">
                <a:effectLst/>
                <a:latin typeface="Arial"/>
                <a:ea typeface="Arial" panose="020B0604020202020204" pitchFamily="34" charset="0"/>
                <a:cs typeface="Arial"/>
              </a:rPr>
              <a:t>TB preventive treatment</a:t>
            </a:r>
            <a:r>
              <a:rPr lang="en-US" dirty="0">
                <a:latin typeface="Arial"/>
                <a:ea typeface="Arial" panose="020B0604020202020204" pitchFamily="34" charset="0"/>
                <a:cs typeface="Arial"/>
              </a:rPr>
              <a:t>.</a:t>
            </a:r>
            <a:endParaRPr lang="en-US" dirty="0">
              <a:effectLst/>
              <a:latin typeface="Arial"/>
              <a:ea typeface="Arial" panose="020B0604020202020204" pitchFamily="34" charset="0"/>
              <a:cs typeface="Arial"/>
            </a:endParaRPr>
          </a:p>
          <a:p>
            <a:pPr lvl="2">
              <a:spcAft>
                <a:spcPts val="600"/>
              </a:spcAft>
              <a:buFont typeface="Wingdings" panose="05000000000000000000" pitchFamily="2" charset="2"/>
              <a:buChar char="ü"/>
            </a:pPr>
            <a:r>
              <a:rPr lang="en-US" dirty="0">
                <a:latin typeface="Arial"/>
                <a:ea typeface="Arial" panose="020B0604020202020204" pitchFamily="34" charset="0"/>
                <a:cs typeface="Arial"/>
              </a:rPr>
              <a:t> </a:t>
            </a:r>
            <a:r>
              <a:rPr lang="en-US" dirty="0">
                <a:effectLst/>
                <a:latin typeface="Arial"/>
                <a:ea typeface="Arial" panose="020B0604020202020204" pitchFamily="34" charset="0"/>
                <a:cs typeface="Arial"/>
              </a:rPr>
              <a:t>Strengthening completeness and accuracy of </a:t>
            </a:r>
            <a:r>
              <a:rPr lang="en-US" b="1" dirty="0">
                <a:effectLst/>
                <a:latin typeface="Arial"/>
                <a:ea typeface="Arial" panose="020B0604020202020204" pitchFamily="34" charset="0"/>
                <a:cs typeface="Arial"/>
              </a:rPr>
              <a:t>TPT data,</a:t>
            </a:r>
            <a:r>
              <a:rPr lang="en-US" dirty="0">
                <a:effectLst/>
                <a:latin typeface="Arial"/>
                <a:ea typeface="Arial" panose="020B0604020202020204" pitchFamily="34" charset="0"/>
                <a:cs typeface="Arial"/>
              </a:rPr>
              <a:t> and monitoring performance.</a:t>
            </a:r>
            <a:endParaRPr lang="en-US" dirty="0">
              <a:latin typeface="Arial"/>
              <a:cs typeface="Arial"/>
            </a:endParaRPr>
          </a:p>
        </p:txBody>
      </p:sp>
      <p:sp>
        <p:nvSpPr>
          <p:cNvPr id="4" name="Content Placeholder 6">
            <a:extLst>
              <a:ext uri="{FF2B5EF4-FFF2-40B4-BE49-F238E27FC236}">
                <a16:creationId xmlns:a16="http://schemas.microsoft.com/office/drawing/2014/main" id="{74D4DAF6-2759-61B5-317F-3747F77BEE54}"/>
              </a:ext>
            </a:extLst>
          </p:cNvPr>
          <p:cNvSpPr txBox="1">
            <a:spLocks/>
          </p:cNvSpPr>
          <p:nvPr/>
        </p:nvSpPr>
        <p:spPr>
          <a:xfrm>
            <a:off x="360000" y="2063541"/>
            <a:ext cx="5511100" cy="3936009"/>
          </a:xfrm>
          <a:prstGeom prst="rect">
            <a:avLst/>
          </a:prstGeom>
        </p:spPr>
        <p:txBody>
          <a:bodyPr vert="horz"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179705" indent="-179705"/>
            <a:r>
              <a:rPr lang="en-US" sz="1800" dirty="0">
                <a:latin typeface="Arial"/>
                <a:ea typeface="Arial" panose="020B0604020202020204" pitchFamily="34" charset="0"/>
                <a:cs typeface="Arial"/>
              </a:rPr>
              <a:t>Activities to promote TB preventive treatment (TPT) should be </a:t>
            </a:r>
            <a:r>
              <a:rPr lang="en-US" sz="1800" b="1" dirty="0">
                <a:latin typeface="Arial"/>
                <a:ea typeface="Arial" panose="020B0604020202020204" pitchFamily="34" charset="0"/>
                <a:cs typeface="Arial"/>
              </a:rPr>
              <a:t>integrated with ongoing activities as a continuum of care</a:t>
            </a:r>
            <a:r>
              <a:rPr lang="en-US" sz="1800" dirty="0">
                <a:latin typeface="Arial"/>
                <a:ea typeface="Arial" panose="020B0604020202020204" pitchFamily="34" charset="0"/>
                <a:cs typeface="Arial"/>
              </a:rPr>
              <a:t>, such as in finding people eligible for TPT as a part of active TB case finding and contact investigations.</a:t>
            </a:r>
          </a:p>
          <a:p>
            <a:pPr marL="0" indent="0">
              <a:buFont typeface="Arial" panose="020B0604020202020204" pitchFamily="34" charset="0"/>
              <a:buNone/>
            </a:pPr>
            <a:endParaRPr lang="en-US" sz="1800" dirty="0">
              <a:latin typeface="Arial" panose="020B0604020202020204" pitchFamily="34" charset="0"/>
              <a:ea typeface="Arial" panose="020B0604020202020204" pitchFamily="34" charset="0"/>
            </a:endParaRPr>
          </a:p>
          <a:p>
            <a:pPr marL="179705" indent="-179705"/>
            <a:r>
              <a:rPr lang="en-US" sz="1800" dirty="0">
                <a:latin typeface="Arial"/>
                <a:ea typeface="Arial" panose="020B0604020202020204" pitchFamily="34" charset="0"/>
                <a:cs typeface="Arial"/>
              </a:rPr>
              <a:t>To generate demand and improve acceptability of TPT, countries are encouraged to address </a:t>
            </a:r>
            <a:r>
              <a:rPr lang="en-US" sz="1800" b="1" dirty="0">
                <a:latin typeface="Arial"/>
                <a:ea typeface="Arial" panose="020B0604020202020204" pitchFamily="34" charset="0"/>
                <a:cs typeface="Arial"/>
              </a:rPr>
              <a:t>provider and recipient hesitancy,</a:t>
            </a:r>
            <a:r>
              <a:rPr lang="en-US" sz="1800" dirty="0">
                <a:latin typeface="Arial"/>
                <a:ea typeface="Arial" panose="020B0604020202020204" pitchFamily="34" charset="0"/>
                <a:cs typeface="Arial"/>
              </a:rPr>
              <a:t> provide </a:t>
            </a:r>
            <a:r>
              <a:rPr lang="en-US" sz="1800" b="1" dirty="0">
                <a:latin typeface="Arial"/>
                <a:ea typeface="Arial" panose="020B0604020202020204" pitchFamily="34" charset="0"/>
                <a:cs typeface="Arial"/>
              </a:rPr>
              <a:t>shorter regimens for TPT</a:t>
            </a:r>
            <a:r>
              <a:rPr lang="en-US" sz="1800" dirty="0">
                <a:latin typeface="Arial"/>
                <a:ea typeface="Arial" panose="020B0604020202020204" pitchFamily="34" charset="0"/>
                <a:cs typeface="Arial"/>
              </a:rPr>
              <a:t> and support for </a:t>
            </a:r>
            <a:r>
              <a:rPr lang="en-US" sz="1800" b="1" dirty="0">
                <a:latin typeface="Arial"/>
                <a:ea typeface="Arial" panose="020B0604020202020204" pitchFamily="34" charset="0"/>
                <a:cs typeface="Arial"/>
              </a:rPr>
              <a:t>treatment completion</a:t>
            </a:r>
            <a:r>
              <a:rPr lang="en-US" sz="1800" dirty="0">
                <a:latin typeface="Arial"/>
                <a:ea typeface="Arial" panose="020B0604020202020204" pitchFamily="34" charset="0"/>
                <a:cs typeface="Arial"/>
              </a:rPr>
              <a:t>.</a:t>
            </a:r>
          </a:p>
          <a:p>
            <a:pPr marL="0" indent="0">
              <a:buFont typeface="Arial" panose="020B0604020202020204" pitchFamily="34" charset="0"/>
              <a:buNone/>
            </a:pPr>
            <a:endParaRPr lang="en-US" dirty="0"/>
          </a:p>
        </p:txBody>
      </p:sp>
      <p:sp>
        <p:nvSpPr>
          <p:cNvPr id="5" name="Title 2">
            <a:extLst>
              <a:ext uri="{FF2B5EF4-FFF2-40B4-BE49-F238E27FC236}">
                <a16:creationId xmlns:a16="http://schemas.microsoft.com/office/drawing/2014/main" id="{83130BD2-16E6-D554-C672-687849F69765}"/>
              </a:ext>
            </a:extLst>
          </p:cNvPr>
          <p:cNvSpPr txBox="1">
            <a:spLocks/>
          </p:cNvSpPr>
          <p:nvPr/>
        </p:nvSpPr>
        <p:spPr>
          <a:xfrm>
            <a:off x="360000" y="270001"/>
            <a:ext cx="11471638" cy="468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800" b="1"/>
              <a:t>TB Prioritized Interventions for Global Fund Investments</a:t>
            </a:r>
          </a:p>
        </p:txBody>
      </p:sp>
    </p:spTree>
    <p:extLst>
      <p:ext uri="{BB962C8B-B14F-4D97-AF65-F5344CB8AC3E}">
        <p14:creationId xmlns:p14="http://schemas.microsoft.com/office/powerpoint/2010/main" val="1171870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5A9F00-7911-C675-79D9-CA2B4B6B3DE3}"/>
              </a:ext>
            </a:extLst>
          </p:cNvPr>
          <p:cNvSpPr txBox="1"/>
          <p:nvPr/>
        </p:nvSpPr>
        <p:spPr>
          <a:xfrm>
            <a:off x="3160270" y="1831948"/>
            <a:ext cx="8671368" cy="3693319"/>
          </a:xfrm>
          <a:prstGeom prst="rect">
            <a:avLst/>
          </a:prstGeom>
          <a:solidFill>
            <a:schemeClr val="accent2">
              <a:lumMod val="20000"/>
              <a:lumOff val="80000"/>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id="{C918231B-E36A-2780-1B2C-C815DE4B245D}"/>
              </a:ext>
            </a:extLst>
          </p:cNvPr>
          <p:cNvSpPr>
            <a:spLocks noGrp="1"/>
          </p:cNvSpPr>
          <p:nvPr>
            <p:ph type="sldNum" sz="quarter" idx="12"/>
          </p:nvPr>
        </p:nvSpPr>
        <p:spPr/>
        <p:txBody>
          <a:bodyPr/>
          <a:lstStyle/>
          <a:p>
            <a:fld id="{9E2BE927-25C7-4379-86F1-C17ED9D2A7F2}" type="slidenum">
              <a:rPr lang="en-US" smtClean="0"/>
              <a:pPr/>
              <a:t>36</a:t>
            </a:fld>
            <a:endParaRPr lang="en-US"/>
          </a:p>
        </p:txBody>
      </p:sp>
      <p:sp>
        <p:nvSpPr>
          <p:cNvPr id="4" name="Text Placeholder 3">
            <a:extLst>
              <a:ext uri="{FF2B5EF4-FFF2-40B4-BE49-F238E27FC236}">
                <a16:creationId xmlns:a16="http://schemas.microsoft.com/office/drawing/2014/main" id="{647CEE69-A2B6-A7A9-48FA-FE0E31F7D731}"/>
              </a:ext>
            </a:extLst>
          </p:cNvPr>
          <p:cNvSpPr>
            <a:spLocks noGrp="1"/>
          </p:cNvSpPr>
          <p:nvPr>
            <p:ph type="body" sz="quarter" idx="13"/>
          </p:nvPr>
        </p:nvSpPr>
        <p:spPr>
          <a:xfrm>
            <a:off x="3309257" y="2097757"/>
            <a:ext cx="8142514" cy="3859548"/>
          </a:xfrm>
        </p:spPr>
        <p:txBody>
          <a:bodyPr vert="horz" lIns="0" tIns="0" rIns="0" bIns="0" rtlCol="0" anchor="t">
            <a:noAutofit/>
          </a:bodyPr>
          <a:lstStyle/>
          <a:p>
            <a:pPr marL="285750" indent="-285750">
              <a:buFont typeface="Wingdings" panose="05000000000000000000" pitchFamily="2" charset="2"/>
              <a:buChar char="ü"/>
            </a:pPr>
            <a:r>
              <a:rPr lang="en-US" sz="1800" dirty="0">
                <a:effectLst/>
                <a:latin typeface="Arial"/>
                <a:ea typeface="Arial" panose="020B0604020202020204" pitchFamily="34" charset="0"/>
                <a:cs typeface="Arial"/>
              </a:rPr>
              <a:t>Early detection of drug-resistance, including using </a:t>
            </a:r>
            <a:r>
              <a:rPr lang="en-US" sz="1800" b="1" dirty="0">
                <a:effectLst/>
                <a:latin typeface="Arial"/>
                <a:ea typeface="Arial" panose="020B0604020202020204" pitchFamily="34" charset="0"/>
                <a:cs typeface="Arial"/>
              </a:rPr>
              <a:t>rapid molecular diagnostics and </a:t>
            </a:r>
            <a:r>
              <a:rPr lang="en-GB" sz="1800" b="1" dirty="0">
                <a:effectLst/>
                <a:latin typeface="Arial"/>
                <a:ea typeface="Times New Roman" panose="02020603050405020304" pitchFamily="18" charset="0"/>
                <a:cs typeface="Arial"/>
              </a:rPr>
              <a:t>drug susceptibility testing</a:t>
            </a:r>
            <a:r>
              <a:rPr lang="en-GB" sz="1800" dirty="0">
                <a:effectLst/>
                <a:latin typeface="Arial"/>
                <a:ea typeface="Times New Roman" panose="02020603050405020304" pitchFamily="18" charset="0"/>
                <a:cs typeface="Arial"/>
              </a:rPr>
              <a:t> (</a:t>
            </a:r>
            <a:r>
              <a:rPr lang="en-US" sz="1800" dirty="0">
                <a:effectLst/>
                <a:latin typeface="Arial"/>
                <a:ea typeface="Arial" panose="020B0604020202020204" pitchFamily="34" charset="0"/>
                <a:cs typeface="Arial"/>
              </a:rPr>
              <a:t>DST) such as GeneXpert, </a:t>
            </a:r>
            <a:r>
              <a:rPr lang="en-US" sz="1800" dirty="0" err="1">
                <a:effectLst/>
                <a:latin typeface="Arial"/>
                <a:ea typeface="Arial" panose="020B0604020202020204" pitchFamily="34" charset="0"/>
                <a:cs typeface="Arial"/>
              </a:rPr>
              <a:t>TrueNat</a:t>
            </a:r>
            <a:r>
              <a:rPr lang="en-US" sz="1800" dirty="0">
                <a:effectLst/>
                <a:latin typeface="Arial"/>
                <a:ea typeface="Arial" panose="020B0604020202020204" pitchFamily="34" charset="0"/>
                <a:cs typeface="Arial"/>
              </a:rPr>
              <a:t>, </a:t>
            </a:r>
            <a:r>
              <a:rPr lang="en-US" sz="1800" dirty="0">
                <a:effectLst/>
                <a:latin typeface="Arial"/>
                <a:ea typeface="Times New Roman" panose="02020603050405020304" pitchFamily="18" charset="0"/>
                <a:cs typeface="Arial"/>
              </a:rPr>
              <a:t>line probe assay (</a:t>
            </a:r>
            <a:r>
              <a:rPr lang="en-US" sz="1800" dirty="0">
                <a:effectLst/>
                <a:latin typeface="Arial"/>
                <a:ea typeface="Arial" panose="020B0604020202020204" pitchFamily="34" charset="0"/>
                <a:cs typeface="Arial"/>
              </a:rPr>
              <a:t>LPA) for first and second-line drugs.</a:t>
            </a:r>
          </a:p>
          <a:p>
            <a:pPr marL="285750" indent="-285750">
              <a:buFont typeface="Wingdings" panose="05000000000000000000" pitchFamily="2" charset="2"/>
              <a:buChar char="ü"/>
            </a:pPr>
            <a:r>
              <a:rPr lang="en-US" sz="1800" b="1" dirty="0">
                <a:effectLst/>
                <a:latin typeface="Arial"/>
                <a:ea typeface="Arial" panose="020B0604020202020204" pitchFamily="34" charset="0"/>
                <a:cs typeface="Arial"/>
              </a:rPr>
              <a:t>Decentralize testing and treatment services</a:t>
            </a:r>
            <a:r>
              <a:rPr lang="en-US" sz="1800" dirty="0">
                <a:effectLst/>
                <a:latin typeface="Arial"/>
                <a:ea typeface="Arial" panose="020B0604020202020204" pitchFamily="34" charset="0"/>
                <a:cs typeface="Arial"/>
              </a:rPr>
              <a:t>, with preference for ambulatory care from treatment initiation instead of hospitalization.</a:t>
            </a:r>
          </a:p>
          <a:p>
            <a:pPr marL="285750" indent="-285750">
              <a:buFont typeface="Wingdings" panose="05000000000000000000" pitchFamily="2" charset="2"/>
              <a:buChar char="ü"/>
            </a:pPr>
            <a:r>
              <a:rPr lang="en-US" sz="1800" dirty="0">
                <a:effectLst/>
                <a:latin typeface="Arial"/>
                <a:ea typeface="Arial" panose="020B0604020202020204" pitchFamily="34" charset="0"/>
                <a:cs typeface="Arial"/>
              </a:rPr>
              <a:t>Scale up the use of WHO recommended </a:t>
            </a:r>
            <a:r>
              <a:rPr lang="en-US" sz="1800" b="1" dirty="0">
                <a:effectLst/>
                <a:latin typeface="Arial"/>
                <a:ea typeface="Arial" panose="020B0604020202020204" pitchFamily="34" charset="0"/>
                <a:cs typeface="Arial"/>
              </a:rPr>
              <a:t>shorter, safer, all-oral treatment regimens for DR-TB</a:t>
            </a:r>
            <a:r>
              <a:rPr lang="en-US" sz="1800" dirty="0">
                <a:effectLst/>
                <a:latin typeface="Arial"/>
                <a:ea typeface="Arial" panose="020B0604020202020204" pitchFamily="34" charset="0"/>
                <a:cs typeface="Arial"/>
              </a:rPr>
              <a:t> (including pre-XDR</a:t>
            </a:r>
            <a:r>
              <a:rPr lang="en-US" sz="1800" dirty="0">
                <a:latin typeface="Arial"/>
                <a:ea typeface="Arial" panose="020B0604020202020204" pitchFamily="34" charset="0"/>
                <a:cs typeface="Arial"/>
              </a:rPr>
              <a:t>*</a:t>
            </a:r>
            <a:r>
              <a:rPr lang="en-US" sz="1800" dirty="0">
                <a:effectLst/>
                <a:latin typeface="Arial"/>
                <a:ea typeface="Arial" panose="020B0604020202020204" pitchFamily="34" charset="0"/>
                <a:cs typeface="Arial"/>
              </a:rPr>
              <a:t> and XDR-TB</a:t>
            </a:r>
            <a:r>
              <a:rPr lang="en-US" sz="1800" dirty="0">
                <a:latin typeface="Arial"/>
                <a:ea typeface="Arial" panose="020B0604020202020204" pitchFamily="34" charset="0"/>
                <a:cs typeface="Arial"/>
              </a:rPr>
              <a:t>*)</a:t>
            </a:r>
            <a:r>
              <a:rPr lang="en-US" sz="1800" dirty="0">
                <a:effectLst/>
                <a:latin typeface="Arial"/>
                <a:ea typeface="Arial" panose="020B0604020202020204" pitchFamily="34" charset="0"/>
                <a:cs typeface="Arial"/>
              </a:rPr>
              <a:t> at the start of treatment and rapidly phase out the use of injection-based regimens</a:t>
            </a:r>
          </a:p>
          <a:p>
            <a:pPr marL="285750" indent="-285750">
              <a:buFont typeface="Wingdings" panose="05000000000000000000" pitchFamily="2" charset="2"/>
              <a:buChar char="ü"/>
            </a:pPr>
            <a:r>
              <a:rPr lang="en-US" sz="1800" dirty="0">
                <a:latin typeface="Arial"/>
                <a:ea typeface="Arial" panose="020B0604020202020204" pitchFamily="34" charset="0"/>
                <a:cs typeface="Arial"/>
              </a:rPr>
              <a:t>C</a:t>
            </a:r>
            <a:r>
              <a:rPr lang="en-US" sz="1800" dirty="0">
                <a:effectLst/>
                <a:latin typeface="Arial"/>
                <a:ea typeface="Arial" panose="020B0604020202020204" pitchFamily="34" charset="0"/>
                <a:cs typeface="Arial"/>
              </a:rPr>
              <a:t>onsider transitioning to the </a:t>
            </a:r>
            <a:r>
              <a:rPr lang="en-US" sz="1800" b="1" dirty="0">
                <a:effectLst/>
                <a:latin typeface="Arial"/>
                <a:ea typeface="Arial" panose="020B0604020202020204" pitchFamily="34" charset="0"/>
                <a:cs typeface="Arial"/>
              </a:rPr>
              <a:t>shorter, novel 6-month all-oral regimens</a:t>
            </a:r>
            <a:r>
              <a:rPr lang="en-US" sz="1800" dirty="0">
                <a:effectLst/>
                <a:latin typeface="Arial"/>
                <a:ea typeface="Arial" panose="020B0604020202020204" pitchFamily="34" charset="0"/>
                <a:cs typeface="Arial"/>
              </a:rPr>
              <a:t> (</a:t>
            </a:r>
            <a:r>
              <a:rPr lang="en-US" sz="1800" dirty="0" err="1">
                <a:effectLst/>
                <a:latin typeface="Arial"/>
                <a:ea typeface="Arial" panose="020B0604020202020204" pitchFamily="34" charset="0"/>
                <a:cs typeface="Arial"/>
              </a:rPr>
              <a:t>BPaLM</a:t>
            </a:r>
            <a:r>
              <a:rPr lang="en-US" sz="1800" dirty="0">
                <a:latin typeface="Arial"/>
                <a:ea typeface="Arial" panose="020B0604020202020204" pitchFamily="34" charset="0"/>
                <a:cs typeface="Arial"/>
              </a:rPr>
              <a:t>*</a:t>
            </a:r>
            <a:r>
              <a:rPr lang="en-US" sz="1800" dirty="0">
                <a:effectLst/>
                <a:latin typeface="Arial"/>
                <a:ea typeface="Arial" panose="020B0604020202020204" pitchFamily="34" charset="0"/>
                <a:cs typeface="Arial"/>
              </a:rPr>
              <a:t> or </a:t>
            </a:r>
            <a:r>
              <a:rPr lang="en-US" sz="1800" dirty="0" err="1">
                <a:effectLst/>
                <a:latin typeface="Arial"/>
                <a:ea typeface="Arial" panose="020B0604020202020204" pitchFamily="34" charset="0"/>
                <a:cs typeface="Arial"/>
              </a:rPr>
              <a:t>BPaL</a:t>
            </a:r>
            <a:r>
              <a:rPr lang="en-US" sz="1800" dirty="0">
                <a:latin typeface="Arial"/>
                <a:ea typeface="Arial" panose="020B0604020202020204" pitchFamily="34" charset="0"/>
                <a:cs typeface="Arial"/>
              </a:rPr>
              <a:t>*)</a:t>
            </a:r>
            <a:r>
              <a:rPr lang="en-US" sz="1800" dirty="0">
                <a:effectLst/>
                <a:latin typeface="Arial"/>
                <a:ea typeface="Arial" panose="020B0604020202020204" pitchFamily="34" charset="0"/>
                <a:cs typeface="Arial"/>
              </a:rPr>
              <a:t> and the </a:t>
            </a:r>
            <a:r>
              <a:rPr lang="en-US" sz="1800" b="1" dirty="0">
                <a:effectLst/>
                <a:latin typeface="Arial"/>
                <a:ea typeface="Arial" panose="020B0604020202020204" pitchFamily="34" charset="0"/>
                <a:cs typeface="Arial"/>
              </a:rPr>
              <a:t>9-month all-oral </a:t>
            </a:r>
            <a:r>
              <a:rPr lang="en-US" sz="1800" b="1" dirty="0" err="1">
                <a:effectLst/>
                <a:latin typeface="Arial"/>
                <a:ea typeface="Arial" panose="020B0604020202020204" pitchFamily="34" charset="0"/>
                <a:cs typeface="Arial"/>
              </a:rPr>
              <a:t>bedaquiline</a:t>
            </a:r>
            <a:r>
              <a:rPr lang="en-US" sz="1800" b="1" dirty="0">
                <a:effectLst/>
                <a:latin typeface="Arial"/>
                <a:ea typeface="Arial" panose="020B0604020202020204" pitchFamily="34" charset="0"/>
                <a:cs typeface="Arial"/>
              </a:rPr>
              <a:t>-containing regimens </a:t>
            </a:r>
            <a:r>
              <a:rPr lang="en-US" sz="1800" dirty="0">
                <a:effectLst/>
                <a:latin typeface="Arial"/>
                <a:ea typeface="Arial" panose="020B0604020202020204" pitchFamily="34" charset="0"/>
                <a:cs typeface="Arial"/>
              </a:rPr>
              <a:t>following WHO recommendations.</a:t>
            </a:r>
            <a:r>
              <a:rPr lang="en-US" sz="1800" dirty="0">
                <a:latin typeface="Arial"/>
                <a:ea typeface="Arial" panose="020B0604020202020204" pitchFamily="34" charset="0"/>
                <a:cs typeface="Arial"/>
              </a:rPr>
              <a:t> </a:t>
            </a:r>
            <a:endParaRPr lang="en-US" sz="1800" dirty="0">
              <a:effectLst/>
              <a:latin typeface="Arial"/>
              <a:ea typeface="Arial" panose="020B0604020202020204" pitchFamily="34" charset="0"/>
              <a:cs typeface="Arial"/>
            </a:endParaRPr>
          </a:p>
          <a:p>
            <a:pPr marL="285750" indent="-285750">
              <a:buFont typeface="Arial" panose="020B0604020202020204" pitchFamily="34" charset="0"/>
              <a:buChar char="•"/>
            </a:pPr>
            <a:endParaRPr lang="en-US" sz="1800" dirty="0">
              <a:effectLst/>
              <a:latin typeface="Arial" panose="020B0604020202020204" pitchFamily="34" charset="0"/>
              <a:ea typeface="Arial" panose="020B0604020202020204" pitchFamily="34" charset="0"/>
            </a:endParaRPr>
          </a:p>
          <a:p>
            <a:endParaRPr lang="en-US" sz="2800" dirty="0">
              <a:effectLst/>
              <a:latin typeface="Arial" panose="020B0604020202020204" pitchFamily="34" charset="0"/>
              <a:ea typeface="Arial" panose="020B0604020202020204" pitchFamily="34" charset="0"/>
            </a:endParaRPr>
          </a:p>
          <a:p>
            <a:endParaRPr lang="en-US" sz="2800" dirty="0">
              <a:effectLst/>
              <a:latin typeface="Arial" panose="020B0604020202020204" pitchFamily="34" charset="0"/>
              <a:ea typeface="Arial" panose="020B0604020202020204" pitchFamily="34" charset="0"/>
              <a:cs typeface="Arial" panose="020B0604020202020204" pitchFamily="34" charset="0"/>
            </a:endParaRPr>
          </a:p>
          <a:p>
            <a:endParaRPr lang="en-US" dirty="0"/>
          </a:p>
        </p:txBody>
      </p:sp>
      <p:pic>
        <p:nvPicPr>
          <p:cNvPr id="17" name="Graphic 16">
            <a:extLst>
              <a:ext uri="{FF2B5EF4-FFF2-40B4-BE49-F238E27FC236}">
                <a16:creationId xmlns:a16="http://schemas.microsoft.com/office/drawing/2014/main" id="{A3E66F70-7ACB-653E-1F96-813CF9FBA44E}"/>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74806" y="2444082"/>
            <a:ext cx="1905000" cy="1905000"/>
          </a:xfrm>
          <a:prstGeom prst="rect">
            <a:avLst/>
          </a:prstGeom>
        </p:spPr>
      </p:pic>
      <p:sp>
        <p:nvSpPr>
          <p:cNvPr id="8" name="Text Placeholder 8">
            <a:extLst>
              <a:ext uri="{FF2B5EF4-FFF2-40B4-BE49-F238E27FC236}">
                <a16:creationId xmlns:a16="http://schemas.microsoft.com/office/drawing/2014/main" id="{CA074A88-3485-4FD7-5D2B-908E7B27DB63}"/>
              </a:ext>
            </a:extLst>
          </p:cNvPr>
          <p:cNvSpPr txBox="1">
            <a:spLocks/>
          </p:cNvSpPr>
          <p:nvPr/>
        </p:nvSpPr>
        <p:spPr>
          <a:xfrm>
            <a:off x="359639" y="742950"/>
            <a:ext cx="11471999" cy="468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32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r>
              <a:rPr lang="en-US" dirty="0"/>
              <a:t>Drug-resistant TB</a:t>
            </a:r>
            <a:br>
              <a:rPr lang="en-US" dirty="0"/>
            </a:br>
            <a:endParaRPr lang="en-US" dirty="0"/>
          </a:p>
        </p:txBody>
      </p:sp>
      <p:sp>
        <p:nvSpPr>
          <p:cNvPr id="9" name="Title 2">
            <a:extLst>
              <a:ext uri="{FF2B5EF4-FFF2-40B4-BE49-F238E27FC236}">
                <a16:creationId xmlns:a16="http://schemas.microsoft.com/office/drawing/2014/main" id="{138F7DB2-37FA-29E6-35D7-54584D5C0E75}"/>
              </a:ext>
            </a:extLst>
          </p:cNvPr>
          <p:cNvSpPr txBox="1">
            <a:spLocks/>
          </p:cNvSpPr>
          <p:nvPr/>
        </p:nvSpPr>
        <p:spPr>
          <a:xfrm>
            <a:off x="360000" y="270001"/>
            <a:ext cx="11471638" cy="468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800"/>
              <a:t>TB Prioritized Interventions for Global Fund Investments</a:t>
            </a:r>
          </a:p>
        </p:txBody>
      </p:sp>
      <p:sp>
        <p:nvSpPr>
          <p:cNvPr id="5" name="TextBox 4">
            <a:extLst>
              <a:ext uri="{FF2B5EF4-FFF2-40B4-BE49-F238E27FC236}">
                <a16:creationId xmlns:a16="http://schemas.microsoft.com/office/drawing/2014/main" id="{A0044398-3A32-4142-BC68-D8F7B0CFE065}"/>
              </a:ext>
            </a:extLst>
          </p:cNvPr>
          <p:cNvSpPr txBox="1"/>
          <p:nvPr/>
        </p:nvSpPr>
        <p:spPr>
          <a:xfrm>
            <a:off x="3160270" y="5644075"/>
            <a:ext cx="78453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Arial"/>
              </a:rPr>
              <a:t>*</a:t>
            </a:r>
            <a:r>
              <a:rPr lang="en-US" sz="1400" b="1" dirty="0">
                <a:cs typeface="Arial"/>
              </a:rPr>
              <a:t>XDR</a:t>
            </a:r>
            <a:r>
              <a:rPr lang="en-US" sz="1400" dirty="0">
                <a:cs typeface="Arial"/>
              </a:rPr>
              <a:t>: </a:t>
            </a:r>
            <a:r>
              <a:rPr lang="en-US" sz="1400" dirty="0">
                <a:ea typeface="+mn-lt"/>
                <a:cs typeface="+mn-lt"/>
              </a:rPr>
              <a:t>Extensively Drug-resistant TB; </a:t>
            </a:r>
            <a:r>
              <a:rPr lang="en-US" sz="1400" b="1" dirty="0" err="1">
                <a:ea typeface="+mn-lt"/>
                <a:cs typeface="+mn-lt"/>
              </a:rPr>
              <a:t>BPaL</a:t>
            </a:r>
            <a:r>
              <a:rPr lang="en-US" sz="1400" dirty="0">
                <a:cs typeface="Arial"/>
              </a:rPr>
              <a:t>: </a:t>
            </a:r>
            <a:r>
              <a:rPr lang="en-US" sz="1400" dirty="0" err="1">
                <a:ea typeface="+mn-lt"/>
                <a:cs typeface="+mn-lt"/>
              </a:rPr>
              <a:t>Bedaquiline</a:t>
            </a:r>
            <a:r>
              <a:rPr lang="en-US" sz="1400" dirty="0">
                <a:ea typeface="+mn-lt"/>
                <a:cs typeface="+mn-lt"/>
              </a:rPr>
              <a:t>, </a:t>
            </a:r>
            <a:r>
              <a:rPr lang="en-US" sz="1400" dirty="0" err="1">
                <a:ea typeface="+mn-lt"/>
                <a:cs typeface="+mn-lt"/>
              </a:rPr>
              <a:t>Pretomanid</a:t>
            </a:r>
            <a:r>
              <a:rPr lang="en-US" sz="1400" dirty="0">
                <a:ea typeface="+mn-lt"/>
                <a:cs typeface="+mn-lt"/>
              </a:rPr>
              <a:t> and Linezolid; </a:t>
            </a:r>
            <a:r>
              <a:rPr lang="en-US" sz="1400" b="1" dirty="0" err="1">
                <a:ea typeface="+mn-lt"/>
                <a:cs typeface="+mn-lt"/>
              </a:rPr>
              <a:t>BPaLM</a:t>
            </a:r>
            <a:r>
              <a:rPr lang="en-US" sz="1400" dirty="0">
                <a:ea typeface="+mn-lt"/>
                <a:cs typeface="+mn-lt"/>
              </a:rPr>
              <a:t>: </a:t>
            </a:r>
            <a:r>
              <a:rPr lang="en-US" sz="1400" dirty="0" err="1">
                <a:ea typeface="+mn-lt"/>
                <a:cs typeface="+mn-lt"/>
              </a:rPr>
              <a:t>Bedaquiline</a:t>
            </a:r>
            <a:r>
              <a:rPr lang="en-US" sz="1400" dirty="0">
                <a:ea typeface="+mn-lt"/>
                <a:cs typeface="+mn-lt"/>
              </a:rPr>
              <a:t>, </a:t>
            </a:r>
            <a:r>
              <a:rPr lang="en-US" sz="1400" dirty="0" err="1">
                <a:ea typeface="+mn-lt"/>
                <a:cs typeface="+mn-lt"/>
              </a:rPr>
              <a:t>Pretomanid</a:t>
            </a:r>
            <a:r>
              <a:rPr lang="en-US" sz="1400" dirty="0">
                <a:ea typeface="+mn-lt"/>
                <a:cs typeface="+mn-lt"/>
              </a:rPr>
              <a:t>, Linezolid and Moxifloxacin</a:t>
            </a:r>
            <a:endParaRPr lang="en-US" sz="1400" dirty="0"/>
          </a:p>
        </p:txBody>
      </p:sp>
    </p:spTree>
    <p:extLst>
      <p:ext uri="{BB962C8B-B14F-4D97-AF65-F5344CB8AC3E}">
        <p14:creationId xmlns:p14="http://schemas.microsoft.com/office/powerpoint/2010/main" val="2642226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DA41231-7269-F317-5E02-696C0CB910B2}"/>
              </a:ext>
            </a:extLst>
          </p:cNvPr>
          <p:cNvSpPr txBox="1"/>
          <p:nvPr/>
        </p:nvSpPr>
        <p:spPr>
          <a:xfrm>
            <a:off x="5106390" y="1739861"/>
            <a:ext cx="6725248" cy="4247317"/>
          </a:xfrm>
          <a:prstGeom prst="rect">
            <a:avLst/>
          </a:prstGeom>
          <a:solidFill>
            <a:schemeClr val="accent2">
              <a:lumMod val="20000"/>
              <a:lumOff val="80000"/>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id="{8FAA2681-10B7-3836-BD38-3BDB6EEB059B}"/>
              </a:ext>
            </a:extLst>
          </p:cNvPr>
          <p:cNvSpPr>
            <a:spLocks noGrp="1"/>
          </p:cNvSpPr>
          <p:nvPr>
            <p:ph type="sldNum" sz="quarter" idx="12"/>
          </p:nvPr>
        </p:nvSpPr>
        <p:spPr/>
        <p:txBody>
          <a:bodyPr/>
          <a:lstStyle/>
          <a:p>
            <a:fld id="{9E2BE927-25C7-4379-86F1-C17ED9D2A7F2}" type="slidenum">
              <a:rPr lang="en-US" smtClean="0"/>
              <a:pPr/>
              <a:t>37</a:t>
            </a:fld>
            <a:endParaRPr lang="en-US"/>
          </a:p>
        </p:txBody>
      </p:sp>
      <p:sp>
        <p:nvSpPr>
          <p:cNvPr id="5" name="TextBox 4">
            <a:extLst>
              <a:ext uri="{FF2B5EF4-FFF2-40B4-BE49-F238E27FC236}">
                <a16:creationId xmlns:a16="http://schemas.microsoft.com/office/drawing/2014/main" id="{4A04C954-69E7-2380-E7DA-86C4CB6B4D31}"/>
              </a:ext>
            </a:extLst>
          </p:cNvPr>
          <p:cNvSpPr txBox="1"/>
          <p:nvPr/>
        </p:nvSpPr>
        <p:spPr>
          <a:xfrm>
            <a:off x="5415148" y="2004213"/>
            <a:ext cx="6234546" cy="3647152"/>
          </a:xfrm>
          <a:prstGeom prst="rect">
            <a:avLst/>
          </a:prstGeom>
          <a:noFill/>
        </p:spPr>
        <p:txBody>
          <a:bodyPr wrap="square" lIns="91440" tIns="45720" rIns="91440" bIns="45720" rtlCol="0" anchor="t">
            <a:spAutoFit/>
          </a:bodyPr>
          <a:lstStyle/>
          <a:p>
            <a:pPr marL="285750" indent="-285750">
              <a:spcAft>
                <a:spcPts val="600"/>
              </a:spcAft>
              <a:buFont typeface="Wingdings" panose="05000000000000000000" pitchFamily="2" charset="2"/>
              <a:buChar char="ü"/>
            </a:pPr>
            <a:r>
              <a:rPr lang="en-US" dirty="0">
                <a:effectLst/>
                <a:latin typeface="Arial"/>
                <a:ea typeface="Arial" panose="020B0604020202020204" pitchFamily="34" charset="0"/>
                <a:cs typeface="Arial"/>
              </a:rPr>
              <a:t>Understand the </a:t>
            </a:r>
            <a:r>
              <a:rPr lang="en-US" b="1" dirty="0">
                <a:effectLst/>
                <a:latin typeface="Arial"/>
                <a:ea typeface="Arial" panose="020B0604020202020204" pitchFamily="34" charset="0"/>
                <a:cs typeface="Arial"/>
              </a:rPr>
              <a:t>size, location and special needs</a:t>
            </a:r>
            <a:r>
              <a:rPr lang="en-US" dirty="0">
                <a:effectLst/>
                <a:latin typeface="Arial"/>
                <a:ea typeface="Arial" panose="020B0604020202020204" pitchFamily="34" charset="0"/>
                <a:cs typeface="Arial"/>
              </a:rPr>
              <a:t> of key and vulnerable populations in the country.</a:t>
            </a:r>
          </a:p>
          <a:p>
            <a:pPr marL="285750" indent="-285750">
              <a:spcAft>
                <a:spcPts val="600"/>
              </a:spcAft>
              <a:buFont typeface="Wingdings" panose="05000000000000000000" pitchFamily="2" charset="2"/>
              <a:buChar char="ü"/>
            </a:pPr>
            <a:r>
              <a:rPr lang="en-US" dirty="0">
                <a:effectLst/>
                <a:latin typeface="Arial"/>
                <a:ea typeface="Arial" panose="020B0604020202020204" pitchFamily="34" charset="0"/>
                <a:cs typeface="Arial"/>
              </a:rPr>
              <a:t>Remove </a:t>
            </a:r>
            <a:r>
              <a:rPr lang="en-US" b="1" dirty="0">
                <a:effectLst/>
                <a:latin typeface="Arial"/>
                <a:ea typeface="Arial" panose="020B0604020202020204" pitchFamily="34" charset="0"/>
                <a:cs typeface="Arial"/>
              </a:rPr>
              <a:t>barriers to TB services </a:t>
            </a:r>
            <a:r>
              <a:rPr lang="en-US" dirty="0">
                <a:effectLst/>
                <a:latin typeface="Arial"/>
                <a:ea typeface="Arial" panose="020B0604020202020204" pitchFamily="34" charset="0"/>
                <a:cs typeface="Arial"/>
              </a:rPr>
              <a:t>for key and vulnerable populations.</a:t>
            </a:r>
          </a:p>
          <a:p>
            <a:pPr marL="285750" indent="-285750">
              <a:spcAft>
                <a:spcPts val="600"/>
              </a:spcAft>
              <a:buFont typeface="Wingdings" panose="05000000000000000000" pitchFamily="2" charset="2"/>
              <a:buChar char="ü"/>
            </a:pPr>
            <a:r>
              <a:rPr lang="en-US" dirty="0">
                <a:effectLst/>
                <a:latin typeface="Arial"/>
                <a:ea typeface="Arial" panose="020B0604020202020204" pitchFamily="34" charset="0"/>
                <a:cs typeface="Arial"/>
              </a:rPr>
              <a:t>Consider </a:t>
            </a:r>
            <a:r>
              <a:rPr lang="en-US" b="1" dirty="0">
                <a:effectLst/>
                <a:latin typeface="Arial"/>
                <a:ea typeface="Arial" panose="020B0604020202020204" pitchFamily="34" charset="0"/>
                <a:cs typeface="Arial"/>
              </a:rPr>
              <a:t>cross-border policies</a:t>
            </a:r>
            <a:r>
              <a:rPr lang="en-US" dirty="0">
                <a:effectLst/>
                <a:latin typeface="Arial"/>
                <a:ea typeface="Arial" panose="020B0604020202020204" pitchFamily="34" charset="0"/>
                <a:cs typeface="Arial"/>
              </a:rPr>
              <a:t>, legal framework and interventions to facilitate continuum of TB care services in countries with high cross-border movement of people.</a:t>
            </a:r>
            <a:r>
              <a:rPr lang="en-US" dirty="0">
                <a:latin typeface="Arial"/>
                <a:ea typeface="Arial" panose="020B0604020202020204" pitchFamily="34" charset="0"/>
                <a:cs typeface="Arial"/>
              </a:rPr>
              <a:t> </a:t>
            </a:r>
            <a:endParaRPr lang="en-US" dirty="0">
              <a:effectLst/>
              <a:latin typeface="Arial" panose="020B0604020202020204" pitchFamily="34" charset="0"/>
              <a:ea typeface="Arial" panose="020B0604020202020204" pitchFamily="34" charset="0"/>
              <a:cs typeface="Arial"/>
            </a:endParaRPr>
          </a:p>
          <a:p>
            <a:pPr marL="285750" indent="-285750">
              <a:spcAft>
                <a:spcPts val="600"/>
              </a:spcAft>
              <a:buFont typeface="Wingdings" panose="05000000000000000000" pitchFamily="2" charset="2"/>
              <a:buChar char="ü"/>
            </a:pPr>
            <a:r>
              <a:rPr lang="en-US" b="1" dirty="0">
                <a:effectLst/>
                <a:latin typeface="Arial"/>
                <a:ea typeface="MS Mincho"/>
                <a:cs typeface="Arial"/>
              </a:rPr>
              <a:t>Train</a:t>
            </a:r>
            <a:r>
              <a:rPr lang="en-US" dirty="0">
                <a:effectLst/>
                <a:latin typeface="Arial"/>
                <a:ea typeface="MS Mincho"/>
                <a:cs typeface="Arial"/>
              </a:rPr>
              <a:t> </a:t>
            </a:r>
            <a:r>
              <a:rPr lang="en-US" b="1" dirty="0">
                <a:effectLst/>
                <a:latin typeface="Arial"/>
                <a:ea typeface="MS Mincho"/>
                <a:cs typeface="Arial"/>
              </a:rPr>
              <a:t>health care workers</a:t>
            </a:r>
            <a:r>
              <a:rPr lang="en-US" dirty="0">
                <a:effectLst/>
                <a:latin typeface="Arial"/>
                <a:ea typeface="MS Mincho"/>
                <a:cs typeface="Arial"/>
              </a:rPr>
              <a:t> on infection prevention and control and provide them with access to a </a:t>
            </a:r>
            <a:r>
              <a:rPr lang="en-US" b="1" dirty="0">
                <a:effectLst/>
                <a:latin typeface="Arial"/>
                <a:ea typeface="MS Mincho"/>
                <a:cs typeface="Arial"/>
              </a:rPr>
              <a:t>safe working environment</a:t>
            </a:r>
            <a:r>
              <a:rPr lang="en-US" dirty="0">
                <a:effectLst/>
                <a:latin typeface="Arial"/>
                <a:ea typeface="MS Mincho"/>
                <a:cs typeface="Arial"/>
              </a:rPr>
              <a:t>, which includes adequate supplies of </a:t>
            </a:r>
            <a:r>
              <a:rPr lang="en-US" dirty="0">
                <a:latin typeface="Arial"/>
                <a:ea typeface="MS Mincho"/>
                <a:cs typeface="Arial"/>
              </a:rPr>
              <a:t>personal protective equipment,</a:t>
            </a:r>
            <a:r>
              <a:rPr lang="en-US" dirty="0">
                <a:effectLst/>
                <a:latin typeface="Arial"/>
                <a:ea typeface="MS Mincho"/>
                <a:cs typeface="Arial"/>
              </a:rPr>
              <a:t> regular screening for TB</a:t>
            </a:r>
            <a:r>
              <a:rPr lang="en-US" dirty="0">
                <a:latin typeface="Arial"/>
                <a:ea typeface="MS Mincho"/>
                <a:cs typeface="Arial"/>
              </a:rPr>
              <a:t>,</a:t>
            </a:r>
            <a:r>
              <a:rPr lang="en-US" dirty="0">
                <a:effectLst/>
                <a:latin typeface="Arial"/>
                <a:ea typeface="MS Mincho"/>
                <a:cs typeface="Arial"/>
              </a:rPr>
              <a:t> and support </a:t>
            </a:r>
            <a:r>
              <a:rPr lang="en-US" dirty="0">
                <a:latin typeface="Arial"/>
                <a:ea typeface="MS Mincho"/>
                <a:cs typeface="Arial"/>
              </a:rPr>
              <a:t>for treatment completion. </a:t>
            </a:r>
          </a:p>
        </p:txBody>
      </p:sp>
      <p:sp>
        <p:nvSpPr>
          <p:cNvPr id="11" name="TextBox 10">
            <a:extLst>
              <a:ext uri="{FF2B5EF4-FFF2-40B4-BE49-F238E27FC236}">
                <a16:creationId xmlns:a16="http://schemas.microsoft.com/office/drawing/2014/main" id="{C841A845-64AE-211C-408D-957CE7F4DA36}"/>
              </a:ext>
            </a:extLst>
          </p:cNvPr>
          <p:cNvSpPr txBox="1"/>
          <p:nvPr/>
        </p:nvSpPr>
        <p:spPr>
          <a:xfrm>
            <a:off x="2760757" y="6569075"/>
            <a:ext cx="4047214" cy="261610"/>
          </a:xfrm>
          <a:prstGeom prst="rect">
            <a:avLst/>
          </a:prstGeom>
          <a:noFill/>
        </p:spPr>
        <p:txBody>
          <a:bodyPr wrap="square" rtlCol="0">
            <a:spAutoFit/>
          </a:bodyPr>
          <a:lstStyle/>
          <a:p>
            <a:r>
              <a:rPr lang="en-US" sz="1100" i="1"/>
              <a:t>Source: Stop TB Partnership</a:t>
            </a:r>
          </a:p>
        </p:txBody>
      </p:sp>
      <p:pic>
        <p:nvPicPr>
          <p:cNvPr id="13" name="Picture 6">
            <a:extLst>
              <a:ext uri="{FF2B5EF4-FFF2-40B4-BE49-F238E27FC236}">
                <a16:creationId xmlns:a16="http://schemas.microsoft.com/office/drawing/2014/main" id="{1B28C886-E889-AF3F-A7F0-B0D70581E175}"/>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a:stretch/>
        </p:blipFill>
        <p:spPr>
          <a:xfrm>
            <a:off x="1846762" y="3610884"/>
            <a:ext cx="2514634" cy="1676004"/>
          </a:xfrm>
          <a:prstGeom prst="rect">
            <a:avLst/>
          </a:prstGeom>
        </p:spPr>
      </p:pic>
      <p:pic>
        <p:nvPicPr>
          <p:cNvPr id="14" name="Picture 13">
            <a:extLst>
              <a:ext uri="{FF2B5EF4-FFF2-40B4-BE49-F238E27FC236}">
                <a16:creationId xmlns:a16="http://schemas.microsoft.com/office/drawing/2014/main" id="{A3A3CF68-D3B3-82DD-AF50-607DF1E486CF}"/>
              </a:ext>
            </a:extLst>
          </p:cNvPr>
          <p:cNvPicPr>
            <a:picLocks noChangeAspect="1"/>
          </p:cNvPicPr>
          <p:nvPr/>
        </p:nvPicPr>
        <p:blipFill>
          <a:blip r:embed="rId4"/>
          <a:stretch>
            <a:fillRect/>
          </a:stretch>
        </p:blipFill>
        <p:spPr>
          <a:xfrm>
            <a:off x="2306155" y="1820659"/>
            <a:ext cx="1480842" cy="1480842"/>
          </a:xfrm>
          <a:prstGeom prst="rect">
            <a:avLst/>
          </a:prstGeom>
        </p:spPr>
      </p:pic>
      <p:sp>
        <p:nvSpPr>
          <p:cNvPr id="4" name="Text Placeholder 8">
            <a:extLst>
              <a:ext uri="{FF2B5EF4-FFF2-40B4-BE49-F238E27FC236}">
                <a16:creationId xmlns:a16="http://schemas.microsoft.com/office/drawing/2014/main" id="{DDB383E5-65BD-5D10-CB83-9FE8C240AB95}"/>
              </a:ext>
            </a:extLst>
          </p:cNvPr>
          <p:cNvSpPr txBox="1">
            <a:spLocks/>
          </p:cNvSpPr>
          <p:nvPr/>
        </p:nvSpPr>
        <p:spPr>
          <a:xfrm>
            <a:off x="359639" y="742950"/>
            <a:ext cx="11471999" cy="468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32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r>
              <a:rPr lang="en-US" dirty="0"/>
              <a:t>Key and Vulnerable Populations</a:t>
            </a:r>
          </a:p>
        </p:txBody>
      </p:sp>
      <p:sp>
        <p:nvSpPr>
          <p:cNvPr id="6" name="Title 2">
            <a:extLst>
              <a:ext uri="{FF2B5EF4-FFF2-40B4-BE49-F238E27FC236}">
                <a16:creationId xmlns:a16="http://schemas.microsoft.com/office/drawing/2014/main" id="{F63E5DC3-A003-FF48-CA20-F6D6526C51E9}"/>
              </a:ext>
            </a:extLst>
          </p:cNvPr>
          <p:cNvSpPr txBox="1">
            <a:spLocks/>
          </p:cNvSpPr>
          <p:nvPr/>
        </p:nvSpPr>
        <p:spPr>
          <a:xfrm>
            <a:off x="360000" y="270001"/>
            <a:ext cx="11471638" cy="468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800"/>
              <a:t>TB Prioritized Interventions for Global Fund Investments</a:t>
            </a:r>
          </a:p>
        </p:txBody>
      </p:sp>
    </p:spTree>
    <p:extLst>
      <p:ext uri="{BB962C8B-B14F-4D97-AF65-F5344CB8AC3E}">
        <p14:creationId xmlns:p14="http://schemas.microsoft.com/office/powerpoint/2010/main" val="4018164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AA2681-10B7-3836-BD38-3BDB6EEB059B}"/>
              </a:ext>
            </a:extLst>
          </p:cNvPr>
          <p:cNvSpPr>
            <a:spLocks noGrp="1"/>
          </p:cNvSpPr>
          <p:nvPr>
            <p:ph type="sldNum" sz="quarter" idx="12"/>
          </p:nvPr>
        </p:nvSpPr>
        <p:spPr/>
        <p:txBody>
          <a:bodyPr/>
          <a:lstStyle/>
          <a:p>
            <a:fld id="{9E2BE927-25C7-4379-86F1-C17ED9D2A7F2}" type="slidenum">
              <a:rPr lang="en-US" smtClean="0"/>
              <a:pPr/>
              <a:t>38</a:t>
            </a:fld>
            <a:endParaRPr lang="en-US"/>
          </a:p>
        </p:txBody>
      </p:sp>
      <p:graphicFrame>
        <p:nvGraphicFramePr>
          <p:cNvPr id="8" name="Table 7">
            <a:extLst>
              <a:ext uri="{FF2B5EF4-FFF2-40B4-BE49-F238E27FC236}">
                <a16:creationId xmlns:a16="http://schemas.microsoft.com/office/drawing/2014/main" id="{38B0F6DA-0CE0-2FE1-CF4B-DD484C600489}"/>
              </a:ext>
            </a:extLst>
          </p:cNvPr>
          <p:cNvGraphicFramePr>
            <a:graphicFrameLocks noGrp="1"/>
          </p:cNvGraphicFramePr>
          <p:nvPr>
            <p:extLst>
              <p:ext uri="{D42A27DB-BD31-4B8C-83A1-F6EECF244321}">
                <p14:modId xmlns:p14="http://schemas.microsoft.com/office/powerpoint/2010/main" val="1688637455"/>
              </p:ext>
            </p:extLst>
          </p:nvPr>
        </p:nvGraphicFramePr>
        <p:xfrm>
          <a:off x="359640" y="1211539"/>
          <a:ext cx="11471998" cy="5120640"/>
        </p:xfrm>
        <a:graphic>
          <a:graphicData uri="http://schemas.openxmlformats.org/drawingml/2006/table">
            <a:tbl>
              <a:tblPr firstRow="1" firstCol="1" bandRow="1">
                <a:tableStyleId>{5DA37D80-6434-44D0-A028-1B22A696006F}</a:tableStyleId>
              </a:tblPr>
              <a:tblGrid>
                <a:gridCol w="3165985">
                  <a:extLst>
                    <a:ext uri="{9D8B030D-6E8A-4147-A177-3AD203B41FA5}">
                      <a16:colId xmlns:a16="http://schemas.microsoft.com/office/drawing/2014/main" val="2834926380"/>
                    </a:ext>
                  </a:extLst>
                </a:gridCol>
                <a:gridCol w="8306013">
                  <a:extLst>
                    <a:ext uri="{9D8B030D-6E8A-4147-A177-3AD203B41FA5}">
                      <a16:colId xmlns:a16="http://schemas.microsoft.com/office/drawing/2014/main" val="3281262855"/>
                    </a:ext>
                  </a:extLst>
                </a:gridCol>
              </a:tblGrid>
              <a:tr h="1418842">
                <a:tc>
                  <a:txBody>
                    <a:bodyPr/>
                    <a:lstStyle/>
                    <a:p>
                      <a:pPr marL="0" marR="0">
                        <a:lnSpc>
                          <a:spcPct val="100000"/>
                        </a:lnSpc>
                        <a:spcBef>
                          <a:spcPts val="0"/>
                        </a:spcBef>
                        <a:spcAft>
                          <a:spcPts val="0"/>
                        </a:spcAft>
                      </a:pPr>
                      <a:r>
                        <a:rPr lang="en-US" sz="1500">
                          <a:effectLst/>
                        </a:rPr>
                        <a:t>People who have increased exposure to TB due to where they live or work</a:t>
                      </a:r>
                      <a:endParaRPr lang="en-US" sz="15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400" b="0" dirty="0">
                          <a:effectLst/>
                        </a:rPr>
                        <a:t>Prisoners, miners, hospital visitors, health care workers and community health workers. </a:t>
                      </a:r>
                    </a:p>
                    <a:p>
                      <a:pPr marL="0" marR="0">
                        <a:lnSpc>
                          <a:spcPct val="100000"/>
                        </a:lnSpc>
                        <a:spcBef>
                          <a:spcPts val="0"/>
                        </a:spcBef>
                        <a:spcAft>
                          <a:spcPts val="0"/>
                        </a:spcAft>
                      </a:pPr>
                      <a:r>
                        <a:rPr lang="en-US" sz="1400" b="1" dirty="0">
                          <a:effectLst/>
                        </a:rPr>
                        <a:t>People who:</a:t>
                      </a:r>
                      <a:br>
                        <a:rPr lang="en-US" sz="1400" b="0" dirty="0">
                          <a:effectLst/>
                        </a:rPr>
                      </a:br>
                      <a:r>
                        <a:rPr lang="en-US" sz="1400" b="0" dirty="0">
                          <a:effectLst/>
                        </a:rPr>
                        <a:t>• live in urban slums.</a:t>
                      </a:r>
                      <a:br>
                        <a:rPr lang="en-US" sz="1400" b="0" dirty="0">
                          <a:effectLst/>
                        </a:rPr>
                      </a:br>
                      <a:r>
                        <a:rPr lang="en-US" sz="1400" b="0" dirty="0">
                          <a:effectLst/>
                        </a:rPr>
                        <a:t>• live in poorly ventilated or dusty conditions.</a:t>
                      </a:r>
                      <a:br>
                        <a:rPr lang="en-US" sz="1400" b="0" dirty="0">
                          <a:effectLst/>
                        </a:rPr>
                      </a:br>
                      <a:r>
                        <a:rPr lang="en-US" sz="1400" b="0" dirty="0">
                          <a:effectLst/>
                        </a:rPr>
                        <a:t>• are in contact with TB patients, especially children.</a:t>
                      </a:r>
                      <a:br>
                        <a:rPr lang="en-US" sz="1400" b="0" dirty="0">
                          <a:effectLst/>
                        </a:rPr>
                      </a:br>
                      <a:r>
                        <a:rPr lang="en-US" sz="1400" b="0" dirty="0">
                          <a:effectLst/>
                        </a:rPr>
                        <a:t>• work in overcrowded environments.</a:t>
                      </a:r>
                      <a:br>
                        <a:rPr lang="en-US" sz="1400" b="0" dirty="0">
                          <a:effectLst/>
                        </a:rPr>
                      </a:br>
                      <a:r>
                        <a:rPr lang="en-US" sz="1400" b="0" dirty="0">
                          <a:effectLst/>
                        </a:rPr>
                        <a:t>• work in hospitals or health care settings.</a:t>
                      </a:r>
                      <a:endParaRPr lang="en-US" sz="14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36192803"/>
                  </a:ext>
                </a:extLst>
              </a:tr>
              <a:tr h="1783467">
                <a:tc>
                  <a:txBody>
                    <a:bodyPr/>
                    <a:lstStyle/>
                    <a:p>
                      <a:pPr marL="0" marR="0">
                        <a:lnSpc>
                          <a:spcPct val="100000"/>
                        </a:lnSpc>
                        <a:spcBef>
                          <a:spcPts val="0"/>
                        </a:spcBef>
                        <a:spcAft>
                          <a:spcPts val="0"/>
                        </a:spcAft>
                      </a:pPr>
                      <a:r>
                        <a:rPr lang="en-US" sz="1500">
                          <a:effectLst/>
                        </a:rPr>
                        <a:t>People who have limited access to quality TB services</a:t>
                      </a:r>
                      <a:endParaRPr lang="en-US" sz="15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400" dirty="0">
                          <a:effectLst/>
                        </a:rPr>
                        <a:t>Migrant workers, women in settings with gender disparity, children, migrants, refugees or internally displaced people, and illegal miners.</a:t>
                      </a:r>
                    </a:p>
                    <a:p>
                      <a:pPr marL="0" marR="0">
                        <a:lnSpc>
                          <a:spcPct val="100000"/>
                        </a:lnSpc>
                        <a:spcBef>
                          <a:spcPts val="0"/>
                        </a:spcBef>
                        <a:spcAft>
                          <a:spcPts val="0"/>
                        </a:spcAft>
                      </a:pPr>
                      <a:r>
                        <a:rPr lang="en-US" sz="1400" b="1" dirty="0">
                          <a:effectLst/>
                        </a:rPr>
                        <a:t>People who:</a:t>
                      </a:r>
                      <a:br>
                        <a:rPr lang="en-US" sz="1400" dirty="0">
                          <a:effectLst/>
                        </a:rPr>
                      </a:br>
                      <a:r>
                        <a:rPr lang="en-US" sz="1400" dirty="0">
                          <a:effectLst/>
                        </a:rPr>
                        <a:t>• are from tribal populations or indigenous groups.</a:t>
                      </a:r>
                      <a:br>
                        <a:rPr lang="en-US" sz="1400" dirty="0">
                          <a:effectLst/>
                        </a:rPr>
                      </a:br>
                      <a:r>
                        <a:rPr lang="en-US" sz="1400" dirty="0">
                          <a:effectLst/>
                        </a:rPr>
                        <a:t>• are homeless.</a:t>
                      </a:r>
                      <a:br>
                        <a:rPr lang="en-US" sz="1400" dirty="0">
                          <a:effectLst/>
                        </a:rPr>
                      </a:br>
                      <a:r>
                        <a:rPr lang="en-US" sz="1400" dirty="0">
                          <a:effectLst/>
                        </a:rPr>
                        <a:t>• live in hard-to-reach areas.</a:t>
                      </a:r>
                      <a:br>
                        <a:rPr lang="en-US" sz="1400" dirty="0">
                          <a:effectLst/>
                        </a:rPr>
                      </a:br>
                      <a:r>
                        <a:rPr lang="en-US" sz="1400" dirty="0">
                          <a:effectLst/>
                        </a:rPr>
                        <a:t>• live in homes for the elderly.</a:t>
                      </a:r>
                      <a:br>
                        <a:rPr lang="en-US" sz="1400" dirty="0">
                          <a:effectLst/>
                        </a:rPr>
                      </a:br>
                      <a:r>
                        <a:rPr lang="en-US" sz="1400" dirty="0">
                          <a:effectLst/>
                        </a:rPr>
                        <a:t>• have mental or physical disabilities.</a:t>
                      </a:r>
                      <a:br>
                        <a:rPr lang="en-US" sz="1400" dirty="0">
                          <a:effectLst/>
                        </a:rPr>
                      </a:br>
                      <a:r>
                        <a:rPr lang="en-US" sz="1400" dirty="0">
                          <a:effectLst/>
                        </a:rPr>
                        <a:t>• face legal barriers to access care.</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760129246"/>
                  </a:ext>
                </a:extLst>
              </a:tr>
              <a:tr h="1515613">
                <a:tc>
                  <a:txBody>
                    <a:bodyPr/>
                    <a:lstStyle/>
                    <a:p>
                      <a:pPr marL="0" marR="0">
                        <a:lnSpc>
                          <a:spcPct val="100000"/>
                        </a:lnSpc>
                        <a:spcBef>
                          <a:spcPts val="0"/>
                        </a:spcBef>
                        <a:spcAft>
                          <a:spcPts val="0"/>
                        </a:spcAft>
                      </a:pPr>
                      <a:r>
                        <a:rPr lang="en-US" sz="1500">
                          <a:effectLst/>
                        </a:rPr>
                        <a:t>People at increased risk of TB because of biological or behavioral factors that compromise immune function</a:t>
                      </a:r>
                      <a:endParaRPr lang="en-US" sz="15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400" b="1" dirty="0">
                          <a:effectLst/>
                        </a:rPr>
                        <a:t>People who:</a:t>
                      </a:r>
                      <a:br>
                        <a:rPr lang="en-US" sz="1400" dirty="0">
                          <a:effectLst/>
                        </a:rPr>
                      </a:br>
                      <a:r>
                        <a:rPr lang="en-US" sz="1400" dirty="0">
                          <a:effectLst/>
                        </a:rPr>
                        <a:t>• live with HIV.</a:t>
                      </a:r>
                      <a:br>
                        <a:rPr lang="en-US" sz="1400" dirty="0">
                          <a:effectLst/>
                        </a:rPr>
                      </a:br>
                      <a:r>
                        <a:rPr lang="en-US" sz="1400" dirty="0">
                          <a:effectLst/>
                        </a:rPr>
                        <a:t>• have diabetes or silicosis.</a:t>
                      </a:r>
                      <a:br>
                        <a:rPr lang="en-US" sz="1400" dirty="0">
                          <a:effectLst/>
                        </a:rPr>
                      </a:br>
                      <a:r>
                        <a:rPr lang="en-US" sz="1400" dirty="0">
                          <a:effectLst/>
                        </a:rPr>
                        <a:t>• undergo immunosuppressive therapy.</a:t>
                      </a:r>
                      <a:br>
                        <a:rPr lang="en-US" sz="1400" dirty="0">
                          <a:effectLst/>
                        </a:rPr>
                      </a:br>
                      <a:r>
                        <a:rPr lang="en-US" sz="1400" dirty="0">
                          <a:effectLst/>
                        </a:rPr>
                        <a:t>• are undernourished.</a:t>
                      </a:r>
                      <a:br>
                        <a:rPr lang="en-US" sz="1400" dirty="0">
                          <a:effectLst/>
                        </a:rPr>
                      </a:br>
                      <a:r>
                        <a:rPr lang="en-US" sz="1400" dirty="0">
                          <a:effectLst/>
                        </a:rPr>
                        <a:t>• use tobacco.</a:t>
                      </a:r>
                      <a:br>
                        <a:rPr lang="en-US" sz="1400" dirty="0">
                          <a:effectLst/>
                        </a:rPr>
                      </a:br>
                      <a:r>
                        <a:rPr lang="en-US" sz="1400" dirty="0">
                          <a:effectLst/>
                        </a:rPr>
                        <a:t>• suffer from alcohol-use disorder.</a:t>
                      </a:r>
                      <a:br>
                        <a:rPr lang="en-US" sz="1400" dirty="0">
                          <a:effectLst/>
                        </a:rPr>
                      </a:br>
                      <a:r>
                        <a:rPr lang="en-US" sz="1400" dirty="0">
                          <a:effectLst/>
                        </a:rPr>
                        <a:t>• inject drugs.</a:t>
                      </a:r>
                      <a:endParaRPr lang="en-US" sz="14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893015746"/>
                  </a:ext>
                </a:extLst>
              </a:tr>
            </a:tbl>
          </a:graphicData>
        </a:graphic>
      </p:graphicFrame>
      <p:sp>
        <p:nvSpPr>
          <p:cNvPr id="11" name="TextBox 10">
            <a:extLst>
              <a:ext uri="{FF2B5EF4-FFF2-40B4-BE49-F238E27FC236}">
                <a16:creationId xmlns:a16="http://schemas.microsoft.com/office/drawing/2014/main" id="{C841A845-64AE-211C-408D-957CE7F4DA36}"/>
              </a:ext>
            </a:extLst>
          </p:cNvPr>
          <p:cNvSpPr txBox="1"/>
          <p:nvPr/>
        </p:nvSpPr>
        <p:spPr>
          <a:xfrm>
            <a:off x="2048424" y="6386512"/>
            <a:ext cx="4047214" cy="261610"/>
          </a:xfrm>
          <a:prstGeom prst="rect">
            <a:avLst/>
          </a:prstGeom>
          <a:noFill/>
        </p:spPr>
        <p:txBody>
          <a:bodyPr wrap="square" rtlCol="0">
            <a:spAutoFit/>
          </a:bodyPr>
          <a:lstStyle/>
          <a:p>
            <a:r>
              <a:rPr lang="en-US" sz="1100" i="1"/>
              <a:t>Source: Stop TB Partnership</a:t>
            </a:r>
          </a:p>
        </p:txBody>
      </p:sp>
      <p:sp>
        <p:nvSpPr>
          <p:cNvPr id="9" name="Text Placeholder 8">
            <a:extLst>
              <a:ext uri="{FF2B5EF4-FFF2-40B4-BE49-F238E27FC236}">
                <a16:creationId xmlns:a16="http://schemas.microsoft.com/office/drawing/2014/main" id="{0B37089E-5DB8-B931-F08D-9A87C555B314}"/>
              </a:ext>
            </a:extLst>
          </p:cNvPr>
          <p:cNvSpPr txBox="1">
            <a:spLocks/>
          </p:cNvSpPr>
          <p:nvPr/>
        </p:nvSpPr>
        <p:spPr>
          <a:xfrm>
            <a:off x="359639" y="686388"/>
            <a:ext cx="11471999" cy="468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32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r>
              <a:rPr lang="en-US"/>
              <a:t>Key &amp; Vulnerable Populations</a:t>
            </a:r>
          </a:p>
        </p:txBody>
      </p:sp>
      <p:sp>
        <p:nvSpPr>
          <p:cNvPr id="10" name="Title 2">
            <a:extLst>
              <a:ext uri="{FF2B5EF4-FFF2-40B4-BE49-F238E27FC236}">
                <a16:creationId xmlns:a16="http://schemas.microsoft.com/office/drawing/2014/main" id="{A98B0067-A3B5-FA03-CC57-A7844F06BA26}"/>
              </a:ext>
            </a:extLst>
          </p:cNvPr>
          <p:cNvSpPr txBox="1">
            <a:spLocks/>
          </p:cNvSpPr>
          <p:nvPr/>
        </p:nvSpPr>
        <p:spPr>
          <a:xfrm>
            <a:off x="360000" y="213439"/>
            <a:ext cx="11471638" cy="468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800"/>
              <a:t>TB Prioritized Interventions for Global Fund Investments</a:t>
            </a:r>
          </a:p>
        </p:txBody>
      </p:sp>
    </p:spTree>
    <p:extLst>
      <p:ext uri="{BB962C8B-B14F-4D97-AF65-F5344CB8AC3E}">
        <p14:creationId xmlns:p14="http://schemas.microsoft.com/office/powerpoint/2010/main" val="1093615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6F33534-3F57-4DBD-A9DE-6C3E4EF1090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C6F33534-3F57-4DBD-A9DE-6C3E4EF109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9" name="Text Placeholder 5">
            <a:extLst>
              <a:ext uri="{FF2B5EF4-FFF2-40B4-BE49-F238E27FC236}">
                <a16:creationId xmlns:a16="http://schemas.microsoft.com/office/drawing/2014/main" id="{FF65B708-21A6-4A64-DEC0-AF15C0EDA909}"/>
              </a:ext>
            </a:extLst>
          </p:cNvPr>
          <p:cNvSpPr txBox="1">
            <a:spLocks/>
          </p:cNvSpPr>
          <p:nvPr/>
        </p:nvSpPr>
        <p:spPr>
          <a:xfrm>
            <a:off x="1459420" y="2634174"/>
            <a:ext cx="11471999" cy="468000"/>
          </a:xfrm>
          <a:prstGeom prst="rect">
            <a:avLst/>
          </a:prstGeom>
        </p:spPr>
        <p:txBody>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a:buNone/>
            </a:pPr>
            <a:endParaRPr lang="en-US" sz="2800"/>
          </a:p>
        </p:txBody>
      </p:sp>
      <p:grpSp>
        <p:nvGrpSpPr>
          <p:cNvPr id="15" name="Group 14">
            <a:extLst>
              <a:ext uri="{FF2B5EF4-FFF2-40B4-BE49-F238E27FC236}">
                <a16:creationId xmlns:a16="http://schemas.microsoft.com/office/drawing/2014/main" id="{EFBE4F69-36BB-63C4-EFA9-E840128BBF2F}"/>
              </a:ext>
            </a:extLst>
          </p:cNvPr>
          <p:cNvGrpSpPr/>
          <p:nvPr/>
        </p:nvGrpSpPr>
        <p:grpSpPr>
          <a:xfrm>
            <a:off x="451063" y="1205164"/>
            <a:ext cx="10932287" cy="640080"/>
            <a:chOff x="451063" y="1128963"/>
            <a:chExt cx="10932287" cy="640080"/>
          </a:xfrm>
        </p:grpSpPr>
        <p:sp>
          <p:nvSpPr>
            <p:cNvPr id="63" name="Rectangle 62">
              <a:extLst>
                <a:ext uri="{FF2B5EF4-FFF2-40B4-BE49-F238E27FC236}">
                  <a16:creationId xmlns:a16="http://schemas.microsoft.com/office/drawing/2014/main" id="{5CB23FDA-C09C-6EC3-1163-CEAD652EC465}"/>
                </a:ext>
              </a:extLst>
            </p:cNvPr>
            <p:cNvSpPr/>
            <p:nvPr/>
          </p:nvSpPr>
          <p:spPr>
            <a:xfrm>
              <a:off x="1315766" y="1133532"/>
              <a:ext cx="10067584" cy="630942"/>
            </a:xfrm>
            <a:prstGeom prst="rect">
              <a:avLst/>
            </a:prstGeom>
            <a:ln>
              <a:solidFill>
                <a:schemeClr val="bg1"/>
              </a:solidFill>
            </a:ln>
          </p:spPr>
          <p:txBody>
            <a:bodyPr wrap="square">
              <a:spAutoFit/>
            </a:bodyPr>
            <a:lstStyle/>
            <a:p>
              <a:r>
                <a:rPr lang="en-US" sz="1700" b="1" dirty="0">
                  <a:latin typeface="Arial" panose="020B0604020202020204" pitchFamily="34" charset="0"/>
                  <a:ea typeface="Arial" panose="020B0604020202020204" pitchFamily="34" charset="0"/>
                </a:rPr>
                <a:t>I</a:t>
              </a:r>
              <a:r>
                <a:rPr lang="en-US" sz="1700" b="1" dirty="0">
                  <a:effectLst/>
                  <a:latin typeface="Arial" panose="020B0604020202020204" pitchFamily="34" charset="0"/>
                  <a:ea typeface="Arial" panose="020B0604020202020204" pitchFamily="34" charset="0"/>
                </a:rPr>
                <a:t>dentify all people </a:t>
              </a:r>
              <a:r>
                <a:rPr lang="en-US" sz="1700" dirty="0">
                  <a:effectLst/>
                  <a:latin typeface="Arial" panose="020B0604020202020204" pitchFamily="34" charset="0"/>
                  <a:ea typeface="Arial" panose="020B0604020202020204" pitchFamily="34" charset="0"/>
                </a:rPr>
                <a:t>who have TB and ensure they receive quality and comprehensive care, national TB programs (NTP) must work in collaboration with partners.</a:t>
              </a:r>
              <a:endParaRPr lang="en-US" dirty="0">
                <a:latin typeface="Open Sans" panose="020B0606030504020204"/>
              </a:endParaRPr>
            </a:p>
          </p:txBody>
        </p:sp>
        <p:sp>
          <p:nvSpPr>
            <p:cNvPr id="2" name="Oval 1">
              <a:extLst>
                <a:ext uri="{FF2B5EF4-FFF2-40B4-BE49-F238E27FC236}">
                  <a16:creationId xmlns:a16="http://schemas.microsoft.com/office/drawing/2014/main" id="{D5C64A47-BD8F-ADB6-920D-FDDE078FDBC0}"/>
                </a:ext>
              </a:extLst>
            </p:cNvPr>
            <p:cNvSpPr/>
            <p:nvPr/>
          </p:nvSpPr>
          <p:spPr>
            <a:xfrm>
              <a:off x="451063" y="1128963"/>
              <a:ext cx="640080" cy="640080"/>
            </a:xfrm>
            <a:prstGeom prst="ellipse">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atin typeface="+mj-lt"/>
                </a:rPr>
                <a:t>1</a:t>
              </a:r>
            </a:p>
          </p:txBody>
        </p:sp>
      </p:grpSp>
      <p:grpSp>
        <p:nvGrpSpPr>
          <p:cNvPr id="14" name="Group 13">
            <a:extLst>
              <a:ext uri="{FF2B5EF4-FFF2-40B4-BE49-F238E27FC236}">
                <a16:creationId xmlns:a16="http://schemas.microsoft.com/office/drawing/2014/main" id="{686CE353-E84D-5228-2051-23A3F6170F16}"/>
              </a:ext>
            </a:extLst>
          </p:cNvPr>
          <p:cNvGrpSpPr/>
          <p:nvPr/>
        </p:nvGrpSpPr>
        <p:grpSpPr>
          <a:xfrm>
            <a:off x="451063" y="2088915"/>
            <a:ext cx="11156910" cy="640080"/>
            <a:chOff x="451063" y="2072320"/>
            <a:chExt cx="11156910" cy="640080"/>
          </a:xfrm>
        </p:grpSpPr>
        <p:sp>
          <p:nvSpPr>
            <p:cNvPr id="75" name="Rectangle 74">
              <a:extLst>
                <a:ext uri="{FF2B5EF4-FFF2-40B4-BE49-F238E27FC236}">
                  <a16:creationId xmlns:a16="http://schemas.microsoft.com/office/drawing/2014/main" id="{2EB0AE4E-552C-DE0C-FB9A-1D69F1917A54}"/>
                </a:ext>
              </a:extLst>
            </p:cNvPr>
            <p:cNvSpPr/>
            <p:nvPr/>
          </p:nvSpPr>
          <p:spPr>
            <a:xfrm>
              <a:off x="1315766" y="2076889"/>
              <a:ext cx="10292207" cy="630942"/>
            </a:xfrm>
            <a:prstGeom prst="rect">
              <a:avLst/>
            </a:prstGeom>
            <a:ln>
              <a:solidFill>
                <a:schemeClr val="bg1"/>
              </a:solidFill>
            </a:ln>
          </p:spPr>
          <p:txBody>
            <a:bodyPr wrap="square">
              <a:spAutoFit/>
            </a:bodyPr>
            <a:lstStyle/>
            <a:p>
              <a:r>
                <a:rPr lang="en-US" sz="1700" b="1" dirty="0">
                  <a:effectLst/>
                  <a:latin typeface="Arial" panose="020B0604020202020204" pitchFamily="34" charset="0"/>
                  <a:ea typeface="Arial" panose="020B0604020202020204" pitchFamily="34" charset="0"/>
                </a:rPr>
                <a:t>Engaging with private health care providers, non-NTP public health care providers </a:t>
              </a:r>
              <a:r>
                <a:rPr lang="en-US" sz="1700" dirty="0">
                  <a:effectLst/>
                  <a:latin typeface="Arial" panose="020B0604020202020204" pitchFamily="34" charset="0"/>
                  <a:ea typeface="Arial" panose="020B0604020202020204" pitchFamily="34" charset="0"/>
                </a:rPr>
                <a:t>is important in countries where they serve as the first point of care for a large proportion of people with TB.</a:t>
              </a:r>
              <a:endParaRPr lang="en-US" dirty="0">
                <a:latin typeface="Open Sans" panose="020B0606030504020204"/>
              </a:endParaRPr>
            </a:p>
          </p:txBody>
        </p:sp>
        <p:sp>
          <p:nvSpPr>
            <p:cNvPr id="4" name="Oval 3">
              <a:extLst>
                <a:ext uri="{FF2B5EF4-FFF2-40B4-BE49-F238E27FC236}">
                  <a16:creationId xmlns:a16="http://schemas.microsoft.com/office/drawing/2014/main" id="{E10F952A-9842-AD2D-F36B-44C3FFD97CB7}"/>
                </a:ext>
              </a:extLst>
            </p:cNvPr>
            <p:cNvSpPr/>
            <p:nvPr/>
          </p:nvSpPr>
          <p:spPr>
            <a:xfrm>
              <a:off x="451063" y="2072320"/>
              <a:ext cx="640080" cy="640080"/>
            </a:xfrm>
            <a:prstGeom prst="ellipse">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atin typeface="+mj-lt"/>
                </a:rPr>
                <a:t>2</a:t>
              </a:r>
            </a:p>
          </p:txBody>
        </p:sp>
      </p:grpSp>
      <p:grpSp>
        <p:nvGrpSpPr>
          <p:cNvPr id="8" name="Group 7">
            <a:extLst>
              <a:ext uri="{FF2B5EF4-FFF2-40B4-BE49-F238E27FC236}">
                <a16:creationId xmlns:a16="http://schemas.microsoft.com/office/drawing/2014/main" id="{8B864085-6E81-3AB1-3D4E-17154DD0D18F}"/>
              </a:ext>
            </a:extLst>
          </p:cNvPr>
          <p:cNvGrpSpPr/>
          <p:nvPr/>
        </p:nvGrpSpPr>
        <p:grpSpPr>
          <a:xfrm>
            <a:off x="451063" y="2972666"/>
            <a:ext cx="11118019" cy="640080"/>
            <a:chOff x="451063" y="2995579"/>
            <a:chExt cx="11118019" cy="640080"/>
          </a:xfrm>
        </p:grpSpPr>
        <p:sp>
          <p:nvSpPr>
            <p:cNvPr id="79" name="Rectangle 78">
              <a:extLst>
                <a:ext uri="{FF2B5EF4-FFF2-40B4-BE49-F238E27FC236}">
                  <a16:creationId xmlns:a16="http://schemas.microsoft.com/office/drawing/2014/main" id="{C49923A2-1930-1CF6-16F8-4607B7B333DF}"/>
                </a:ext>
              </a:extLst>
            </p:cNvPr>
            <p:cNvSpPr/>
            <p:nvPr/>
          </p:nvSpPr>
          <p:spPr>
            <a:xfrm>
              <a:off x="1302276" y="3000148"/>
              <a:ext cx="10266806" cy="630942"/>
            </a:xfrm>
            <a:prstGeom prst="rect">
              <a:avLst/>
            </a:prstGeom>
            <a:ln>
              <a:solidFill>
                <a:schemeClr val="bg1"/>
              </a:solidFill>
            </a:ln>
          </p:spPr>
          <p:txBody>
            <a:bodyPr wrap="square">
              <a:spAutoFit/>
            </a:bodyPr>
            <a:lstStyle/>
            <a:p>
              <a:r>
                <a:rPr lang="en-US" sz="1700" b="1" dirty="0">
                  <a:effectLst/>
                  <a:latin typeface="Arial" panose="020B0604020202020204" pitchFamily="34" charset="0"/>
                  <a:ea typeface="Arial" panose="020B0604020202020204" pitchFamily="34" charset="0"/>
                  <a:cs typeface="Arial" panose="020B0604020202020204" pitchFamily="34" charset="0"/>
                </a:rPr>
                <a:t>Innovative private sector engagement models, </a:t>
              </a:r>
              <a:r>
                <a:rPr lang="en-US" sz="1700" dirty="0">
                  <a:latin typeface="Arial" panose="020B0604020202020204" pitchFamily="34" charset="0"/>
                  <a:ea typeface="Arial" panose="020B0604020202020204" pitchFamily="34" charset="0"/>
                  <a:cs typeface="Arial" panose="020B0604020202020204" pitchFamily="34" charset="0"/>
                </a:rPr>
                <a:t>including</a:t>
              </a:r>
              <a:r>
                <a:rPr lang="en-US" sz="1700" dirty="0">
                  <a:effectLst/>
                  <a:latin typeface="Arial" panose="020B0604020202020204" pitchFamily="34" charset="0"/>
                  <a:ea typeface="Arial" panose="020B0604020202020204" pitchFamily="34" charset="0"/>
                  <a:cs typeface="Arial" panose="020B0604020202020204" pitchFamily="34" charset="0"/>
                </a:rPr>
                <a:t> contracting, result-based payments and use of intermediary agencies</a:t>
              </a:r>
              <a:r>
                <a:rPr lang="en-US" dirty="0">
                  <a:effectLst/>
                  <a:latin typeface="Arial" panose="020B0604020202020204" pitchFamily="34" charset="0"/>
                  <a:ea typeface="Arial" panose="020B0604020202020204" pitchFamily="34" charset="0"/>
                  <a:cs typeface="Arial" panose="020B0604020202020204" pitchFamily="34" charset="0"/>
                </a:rPr>
                <a:t>.</a:t>
              </a:r>
              <a:endParaRPr lang="en-US" dirty="0">
                <a:latin typeface="Open Sans" panose="020B0606030504020204"/>
              </a:endParaRPr>
            </a:p>
          </p:txBody>
        </p:sp>
        <p:sp>
          <p:nvSpPr>
            <p:cNvPr id="5" name="Oval 4">
              <a:extLst>
                <a:ext uri="{FF2B5EF4-FFF2-40B4-BE49-F238E27FC236}">
                  <a16:creationId xmlns:a16="http://schemas.microsoft.com/office/drawing/2014/main" id="{DDDF504B-82B4-7100-63BC-2661B951CE9E}"/>
                </a:ext>
              </a:extLst>
            </p:cNvPr>
            <p:cNvSpPr/>
            <p:nvPr/>
          </p:nvSpPr>
          <p:spPr>
            <a:xfrm>
              <a:off x="451063" y="2995579"/>
              <a:ext cx="640080" cy="64008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tx1"/>
                  </a:solidFill>
                  <a:latin typeface="+mj-lt"/>
                </a:rPr>
                <a:t>3</a:t>
              </a:r>
            </a:p>
          </p:txBody>
        </p:sp>
      </p:grpSp>
      <p:grpSp>
        <p:nvGrpSpPr>
          <p:cNvPr id="7" name="Group 6">
            <a:extLst>
              <a:ext uri="{FF2B5EF4-FFF2-40B4-BE49-F238E27FC236}">
                <a16:creationId xmlns:a16="http://schemas.microsoft.com/office/drawing/2014/main" id="{88A0A337-D56B-3175-4D1C-E35B6C0E0599}"/>
              </a:ext>
            </a:extLst>
          </p:cNvPr>
          <p:cNvGrpSpPr/>
          <p:nvPr/>
        </p:nvGrpSpPr>
        <p:grpSpPr>
          <a:xfrm>
            <a:off x="451063" y="3856417"/>
            <a:ext cx="11054090" cy="1154162"/>
            <a:chOff x="451063" y="3944240"/>
            <a:chExt cx="11054090" cy="1154162"/>
          </a:xfrm>
        </p:grpSpPr>
        <p:sp>
          <p:nvSpPr>
            <p:cNvPr id="83" name="Rectangle 82">
              <a:extLst>
                <a:ext uri="{FF2B5EF4-FFF2-40B4-BE49-F238E27FC236}">
                  <a16:creationId xmlns:a16="http://schemas.microsoft.com/office/drawing/2014/main" id="{B3D21880-B353-79BA-EE65-5921B708222E}"/>
                </a:ext>
              </a:extLst>
            </p:cNvPr>
            <p:cNvSpPr/>
            <p:nvPr/>
          </p:nvSpPr>
          <p:spPr>
            <a:xfrm>
              <a:off x="1306792" y="3944240"/>
              <a:ext cx="10198361" cy="1154162"/>
            </a:xfrm>
            <a:prstGeom prst="rect">
              <a:avLst/>
            </a:prstGeom>
            <a:ln>
              <a:noFill/>
            </a:ln>
          </p:spPr>
          <p:txBody>
            <a:bodyPr wrap="square" lIns="91440" tIns="45720" rIns="91440" bIns="45720" anchor="t">
              <a:spAutoFit/>
            </a:bodyPr>
            <a:lstStyle/>
            <a:p>
              <a:r>
                <a:rPr lang="en-US" sz="1700" dirty="0">
                  <a:latin typeface="Arial"/>
                  <a:ea typeface="Arial" panose="020B0604020202020204" pitchFamily="34" charset="0"/>
                  <a:cs typeface="Arial"/>
                </a:rPr>
                <a:t>Strengthen collaboration with health programs for effective </a:t>
              </a:r>
              <a:r>
                <a:rPr lang="en-US" sz="1700" b="1" dirty="0">
                  <a:latin typeface="Arial"/>
                  <a:ea typeface="Arial" panose="020B0604020202020204" pitchFamily="34" charset="0"/>
                  <a:cs typeface="Arial"/>
                </a:rPr>
                <a:t>integrated service delivery and/or referral linkages to address coinfection and comorbidities</a:t>
              </a:r>
              <a:r>
                <a:rPr lang="en-US" sz="1700" dirty="0">
                  <a:latin typeface="Arial"/>
                  <a:ea typeface="Arial" panose="020B0604020202020204" pitchFamily="34" charset="0"/>
                  <a:cs typeface="Arial"/>
                </a:rPr>
                <a:t>. This includes </a:t>
              </a:r>
              <a:r>
                <a:rPr lang="en-GB" sz="1700" dirty="0">
                  <a:effectLst/>
                  <a:latin typeface="Arial"/>
                  <a:ea typeface="Times New Roman" panose="02020603050405020304" pitchFamily="18" charset="0"/>
                  <a:cs typeface="Arial"/>
                </a:rPr>
                <a:t>Reproductive, Maternal, </a:t>
              </a:r>
              <a:r>
                <a:rPr lang="en-GB" sz="1700" dirty="0" err="1">
                  <a:effectLst/>
                  <a:latin typeface="Arial"/>
                  <a:ea typeface="Times New Roman" panose="02020603050405020304" pitchFamily="18" charset="0"/>
                  <a:cs typeface="Arial"/>
                </a:rPr>
                <a:t>Newborn</a:t>
              </a:r>
              <a:r>
                <a:rPr lang="en-GB" sz="1700" dirty="0">
                  <a:effectLst/>
                  <a:latin typeface="Arial"/>
                  <a:ea typeface="Times New Roman" panose="02020603050405020304" pitchFamily="18" charset="0"/>
                  <a:cs typeface="Arial"/>
                </a:rPr>
                <a:t>, Child and Adolescent Health (</a:t>
              </a:r>
              <a:r>
                <a:rPr lang="en-US" sz="1700" dirty="0">
                  <a:latin typeface="Arial"/>
                  <a:ea typeface="Arial" panose="020B0604020202020204" pitchFamily="34" charset="0"/>
                  <a:cs typeface="Arial"/>
                </a:rPr>
                <a:t>RMNCAH), mental health and </a:t>
              </a:r>
              <a:r>
                <a:rPr lang="en-GB" sz="1700" dirty="0">
                  <a:effectLst/>
                  <a:latin typeface="Arial"/>
                  <a:ea typeface="Times New Roman" panose="02020603050405020304" pitchFamily="18" charset="0"/>
                  <a:cs typeface="Arial"/>
                </a:rPr>
                <a:t>non-communicable diseases (</a:t>
              </a:r>
              <a:r>
                <a:rPr lang="en-US" sz="1700" dirty="0">
                  <a:latin typeface="Arial"/>
                  <a:ea typeface="Arial" panose="020B0604020202020204" pitchFamily="34" charset="0"/>
                  <a:cs typeface="Arial"/>
                </a:rPr>
                <a:t>NCD) disease programs</a:t>
              </a:r>
              <a:r>
                <a:rPr lang="en-US" dirty="0">
                  <a:latin typeface="Arial"/>
                  <a:ea typeface="Arial" panose="020B0604020202020204" pitchFamily="34" charset="0"/>
                  <a:cs typeface="Arial"/>
                </a:rPr>
                <a:t>.</a:t>
              </a:r>
              <a:endParaRPr lang="en-US" dirty="0">
                <a:latin typeface="Arial"/>
                <a:cs typeface="Arial"/>
              </a:endParaRPr>
            </a:p>
          </p:txBody>
        </p:sp>
        <p:sp>
          <p:nvSpPr>
            <p:cNvPr id="11" name="Oval 10">
              <a:extLst>
                <a:ext uri="{FF2B5EF4-FFF2-40B4-BE49-F238E27FC236}">
                  <a16:creationId xmlns:a16="http://schemas.microsoft.com/office/drawing/2014/main" id="{D92E650E-F57D-EAE9-45A7-C61139A086BC}"/>
                </a:ext>
              </a:extLst>
            </p:cNvPr>
            <p:cNvSpPr/>
            <p:nvPr/>
          </p:nvSpPr>
          <p:spPr>
            <a:xfrm>
              <a:off x="451063" y="4201281"/>
              <a:ext cx="640080" cy="64008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atin typeface="+mj-lt"/>
                </a:rPr>
                <a:t>4</a:t>
              </a:r>
            </a:p>
          </p:txBody>
        </p:sp>
      </p:grpSp>
      <p:grpSp>
        <p:nvGrpSpPr>
          <p:cNvPr id="3" name="Group 2">
            <a:extLst>
              <a:ext uri="{FF2B5EF4-FFF2-40B4-BE49-F238E27FC236}">
                <a16:creationId xmlns:a16="http://schemas.microsoft.com/office/drawing/2014/main" id="{01FDD7E5-5D58-5197-D3A8-F843C324A734}"/>
              </a:ext>
            </a:extLst>
          </p:cNvPr>
          <p:cNvGrpSpPr/>
          <p:nvPr/>
        </p:nvGrpSpPr>
        <p:grpSpPr>
          <a:xfrm>
            <a:off x="295720" y="5254252"/>
            <a:ext cx="11273362" cy="892552"/>
            <a:chOff x="295720" y="5178051"/>
            <a:chExt cx="11273362" cy="892552"/>
          </a:xfrm>
        </p:grpSpPr>
        <p:sp>
          <p:nvSpPr>
            <p:cNvPr id="87" name="Rectangle 86">
              <a:extLst>
                <a:ext uri="{FF2B5EF4-FFF2-40B4-BE49-F238E27FC236}">
                  <a16:creationId xmlns:a16="http://schemas.microsoft.com/office/drawing/2014/main" id="{E3095052-D003-7B01-03FF-2B0F2703270B}"/>
                </a:ext>
              </a:extLst>
            </p:cNvPr>
            <p:cNvSpPr/>
            <p:nvPr/>
          </p:nvSpPr>
          <p:spPr>
            <a:xfrm>
              <a:off x="295720" y="5178051"/>
              <a:ext cx="11273362" cy="892552"/>
            </a:xfrm>
            <a:prstGeom prst="rect">
              <a:avLst/>
            </a:prstGeom>
            <a:ln>
              <a:solidFill>
                <a:schemeClr val="bg1"/>
              </a:solidFill>
            </a:ln>
          </p:spPr>
          <p:txBody>
            <a:bodyPr wrap="square">
              <a:spAutoFit/>
            </a:bodyPr>
            <a:lstStyle/>
            <a:p>
              <a:pPr marL="1031875">
                <a:spcBef>
                  <a:spcPts val="600"/>
                </a:spcBef>
                <a:spcAft>
                  <a:spcPts val="600"/>
                </a:spcAft>
              </a:pPr>
              <a:r>
                <a:rPr lang="en-US" sz="1700" dirty="0">
                  <a:effectLst/>
                  <a:latin typeface="Arial" panose="020B0604020202020204" pitchFamily="34" charset="0"/>
                  <a:ea typeface="Arial" panose="020B0604020202020204" pitchFamily="34" charset="0"/>
                  <a:cs typeface="Arial" panose="020B0604020202020204" pitchFamily="34" charset="0"/>
                </a:rPr>
                <a:t>Support approaches to </a:t>
              </a:r>
              <a:r>
                <a:rPr lang="en-US" sz="1700" b="1" dirty="0">
                  <a:effectLst/>
                  <a:latin typeface="Arial" panose="020B0604020202020204" pitchFamily="34" charset="0"/>
                  <a:ea typeface="Arial" panose="020B0604020202020204" pitchFamily="34" charset="0"/>
                  <a:cs typeface="Arial" panose="020B0604020202020204" pitchFamily="34" charset="0"/>
                </a:rPr>
                <a:t>address catastrophic costs due to TB</a:t>
              </a:r>
              <a:r>
                <a:rPr lang="en-US" sz="1700" dirty="0">
                  <a:effectLst/>
                  <a:latin typeface="Arial" panose="020B0604020202020204" pitchFamily="34" charset="0"/>
                  <a:ea typeface="Arial" panose="020B0604020202020204" pitchFamily="34" charset="0"/>
                  <a:cs typeface="Arial" panose="020B0604020202020204" pitchFamily="34" charset="0"/>
                </a:rPr>
                <a:t>, in line with national policies. </a:t>
              </a:r>
              <a:r>
                <a:rPr lang="en-US" sz="1700" b="1" dirty="0">
                  <a:effectLst/>
                  <a:latin typeface="Arial" panose="020B0604020202020204" pitchFamily="34" charset="0"/>
                  <a:ea typeface="Arial" panose="020B0604020202020204" pitchFamily="34" charset="0"/>
                  <a:cs typeface="Arial" panose="020B0604020202020204" pitchFamily="34" charset="0"/>
                </a:rPr>
                <a:t>Collaborate</a:t>
              </a:r>
              <a:r>
                <a:rPr lang="en-US" sz="1700" dirty="0">
                  <a:effectLst/>
                  <a:latin typeface="Arial" panose="020B0604020202020204" pitchFamily="34" charset="0"/>
                  <a:ea typeface="Arial" panose="020B0604020202020204" pitchFamily="34" charset="0"/>
                  <a:cs typeface="Arial" panose="020B0604020202020204" pitchFamily="34" charset="0"/>
                </a:rPr>
                <a:t> with relevant </a:t>
              </a:r>
              <a:r>
                <a:rPr lang="en-US" sz="1700" dirty="0">
                  <a:latin typeface="Arial" panose="020B0604020202020204" pitchFamily="34" charset="0"/>
                  <a:ea typeface="Arial" panose="020B0604020202020204" pitchFamily="34" charset="0"/>
                  <a:cs typeface="Arial" panose="020B0604020202020204" pitchFamily="34" charset="0"/>
                </a:rPr>
                <a:t>ministries, departments and agencies, to include TB services and support as part of </a:t>
              </a:r>
              <a:r>
                <a:rPr lang="en-US" sz="1800" dirty="0">
                  <a:effectLst/>
                  <a:latin typeface="Arial" panose="020B0604020202020204" pitchFamily="34" charset="0"/>
                  <a:ea typeface="Times New Roman" panose="02020603050405020304" pitchFamily="18" charset="0"/>
                </a:rPr>
                <a:t>universal health coverage</a:t>
              </a:r>
              <a:r>
                <a:rPr lang="en-US" sz="1700" dirty="0">
                  <a:latin typeface="Arial" panose="020B0604020202020204" pitchFamily="34" charset="0"/>
                  <a:ea typeface="Arial" panose="020B0604020202020204" pitchFamily="34" charset="0"/>
                  <a:cs typeface="Arial" panose="020B0604020202020204" pitchFamily="34" charset="0"/>
                </a:rPr>
                <a:t> packages, social protection schemes.</a:t>
              </a:r>
              <a:endParaRPr lang="en-US" dirty="0">
                <a:latin typeface="Open Sans" panose="020B0606030504020204"/>
              </a:endParaRPr>
            </a:p>
          </p:txBody>
        </p:sp>
        <p:sp>
          <p:nvSpPr>
            <p:cNvPr id="12" name="Oval 11">
              <a:extLst>
                <a:ext uri="{FF2B5EF4-FFF2-40B4-BE49-F238E27FC236}">
                  <a16:creationId xmlns:a16="http://schemas.microsoft.com/office/drawing/2014/main" id="{BFD03149-CF41-8B93-3834-07565BEA8620}"/>
                </a:ext>
              </a:extLst>
            </p:cNvPr>
            <p:cNvSpPr/>
            <p:nvPr/>
          </p:nvSpPr>
          <p:spPr>
            <a:xfrm>
              <a:off x="451063" y="5304287"/>
              <a:ext cx="640080" cy="64008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tx1"/>
                  </a:solidFill>
                  <a:latin typeface="+mj-lt"/>
                </a:rPr>
                <a:t>5</a:t>
              </a:r>
            </a:p>
          </p:txBody>
        </p:sp>
      </p:grpSp>
      <p:sp>
        <p:nvSpPr>
          <p:cNvPr id="9" name="Text Placeholder 8">
            <a:extLst>
              <a:ext uri="{FF2B5EF4-FFF2-40B4-BE49-F238E27FC236}">
                <a16:creationId xmlns:a16="http://schemas.microsoft.com/office/drawing/2014/main" id="{8438DE80-A2D4-C2AC-8DC2-F8C6A1897E27}"/>
              </a:ext>
            </a:extLst>
          </p:cNvPr>
          <p:cNvSpPr txBox="1">
            <a:spLocks/>
          </p:cNvSpPr>
          <p:nvPr/>
        </p:nvSpPr>
        <p:spPr>
          <a:xfrm>
            <a:off x="359639" y="6819415"/>
            <a:ext cx="11471999" cy="468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32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endParaRPr lang="en-US" sz="2800" dirty="0"/>
          </a:p>
        </p:txBody>
      </p:sp>
      <p:sp>
        <p:nvSpPr>
          <p:cNvPr id="10" name="Title 2">
            <a:extLst>
              <a:ext uri="{FF2B5EF4-FFF2-40B4-BE49-F238E27FC236}">
                <a16:creationId xmlns:a16="http://schemas.microsoft.com/office/drawing/2014/main" id="{1259547F-63BA-C1F0-6E9D-FC6429D22ADD}"/>
              </a:ext>
            </a:extLst>
          </p:cNvPr>
          <p:cNvSpPr txBox="1">
            <a:spLocks/>
          </p:cNvSpPr>
          <p:nvPr/>
        </p:nvSpPr>
        <p:spPr>
          <a:xfrm>
            <a:off x="360000" y="6459590"/>
            <a:ext cx="11471638" cy="468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US" sz="2400" dirty="0"/>
          </a:p>
        </p:txBody>
      </p:sp>
      <p:sp>
        <p:nvSpPr>
          <p:cNvPr id="13" name="Slide Number Placeholder 1">
            <a:extLst>
              <a:ext uri="{FF2B5EF4-FFF2-40B4-BE49-F238E27FC236}">
                <a16:creationId xmlns:a16="http://schemas.microsoft.com/office/drawing/2014/main" id="{B6B68A0B-A6ED-4975-3B15-3892754ED4BF}"/>
              </a:ext>
            </a:extLst>
          </p:cNvPr>
          <p:cNvSpPr>
            <a:spLocks noGrp="1"/>
          </p:cNvSpPr>
          <p:nvPr>
            <p:ph type="sldNum" sz="quarter" idx="12"/>
          </p:nvPr>
        </p:nvSpPr>
        <p:spPr/>
        <p:txBody>
          <a:bodyPr/>
          <a:lstStyle/>
          <a:p>
            <a:fld id="{9E2BE927-25C7-4379-86F1-C17ED9D2A7F2}" type="slidenum">
              <a:rPr lang="en-US" smtClean="0"/>
              <a:pPr/>
              <a:t>39</a:t>
            </a:fld>
            <a:endParaRPr lang="en-US"/>
          </a:p>
        </p:txBody>
      </p:sp>
      <p:sp>
        <p:nvSpPr>
          <p:cNvPr id="16" name="Title 15">
            <a:extLst>
              <a:ext uri="{FF2B5EF4-FFF2-40B4-BE49-F238E27FC236}">
                <a16:creationId xmlns:a16="http://schemas.microsoft.com/office/drawing/2014/main" id="{5B3ABD07-64AC-6BBD-D4E0-726346CB3B92}"/>
              </a:ext>
            </a:extLst>
          </p:cNvPr>
          <p:cNvSpPr>
            <a:spLocks noGrp="1"/>
          </p:cNvSpPr>
          <p:nvPr>
            <p:ph type="title"/>
          </p:nvPr>
        </p:nvSpPr>
        <p:spPr/>
        <p:txBody>
          <a:bodyPr/>
          <a:lstStyle/>
          <a:p>
            <a:r>
              <a:rPr lang="en-US" sz="2800" dirty="0"/>
              <a:t>TB Prioritized Interventions for Global Fund Investments</a:t>
            </a:r>
            <a:br>
              <a:rPr lang="en-US" sz="2800" dirty="0"/>
            </a:br>
            <a:endParaRPr lang="en-US" sz="2800" dirty="0"/>
          </a:p>
        </p:txBody>
      </p:sp>
      <p:sp>
        <p:nvSpPr>
          <p:cNvPr id="17" name="Text Placeholder 16">
            <a:extLst>
              <a:ext uri="{FF2B5EF4-FFF2-40B4-BE49-F238E27FC236}">
                <a16:creationId xmlns:a16="http://schemas.microsoft.com/office/drawing/2014/main" id="{80B4CABE-E8F6-CE0A-9148-BBA6264C2B98}"/>
              </a:ext>
            </a:extLst>
          </p:cNvPr>
          <p:cNvSpPr>
            <a:spLocks noGrp="1"/>
          </p:cNvSpPr>
          <p:nvPr>
            <p:ph type="body" sz="quarter" idx="13"/>
          </p:nvPr>
        </p:nvSpPr>
        <p:spPr/>
        <p:txBody>
          <a:bodyPr/>
          <a:lstStyle/>
          <a:p>
            <a:r>
              <a:rPr lang="en-US" sz="2800" dirty="0"/>
              <a:t>Collaboration With Other Providers and Sectors</a:t>
            </a:r>
          </a:p>
          <a:p>
            <a:endParaRPr lang="en-US" sz="2800" dirty="0"/>
          </a:p>
        </p:txBody>
      </p:sp>
    </p:spTree>
    <p:extLst>
      <p:ext uri="{BB962C8B-B14F-4D97-AF65-F5344CB8AC3E}">
        <p14:creationId xmlns:p14="http://schemas.microsoft.com/office/powerpoint/2010/main" val="677118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EB52FDC-AF8B-4D88-84C7-FC461788E5B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7EB52FDC-AF8B-4D88-84C7-FC461788E5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FE0FFAB6-6456-4CB8-920C-431A4C119F60}"/>
              </a:ext>
            </a:extLst>
          </p:cNvPr>
          <p:cNvSpPr>
            <a:spLocks noGrp="1"/>
          </p:cNvSpPr>
          <p:nvPr>
            <p:ph type="sldNum" sz="quarter" idx="12"/>
          </p:nvPr>
        </p:nvSpPr>
        <p:spPr/>
        <p:txBody>
          <a:bodyPr/>
          <a:lstStyle/>
          <a:p>
            <a:fld id="{9E2BE927-25C7-4379-86F1-C17ED9D2A7F2}" type="slidenum">
              <a:rPr lang="en-US" smtClean="0"/>
              <a:t>4</a:t>
            </a:fld>
            <a:endParaRPr lang="en-US"/>
          </a:p>
        </p:txBody>
      </p:sp>
      <p:sp>
        <p:nvSpPr>
          <p:cNvPr id="3" name="Title 2">
            <a:extLst>
              <a:ext uri="{FF2B5EF4-FFF2-40B4-BE49-F238E27FC236}">
                <a16:creationId xmlns:a16="http://schemas.microsoft.com/office/drawing/2014/main" id="{4552B4E7-F542-4965-A53B-AD42FED71AEE}"/>
              </a:ext>
            </a:extLst>
          </p:cNvPr>
          <p:cNvSpPr>
            <a:spLocks noGrp="1"/>
          </p:cNvSpPr>
          <p:nvPr>
            <p:ph type="title"/>
          </p:nvPr>
        </p:nvSpPr>
        <p:spPr/>
        <p:txBody>
          <a:bodyPr vert="horz"/>
          <a:lstStyle/>
          <a:p>
            <a:r>
              <a:rPr lang="en-US" dirty="0"/>
              <a:t>How will Program Essentials be used in the 2023 – 2025 allocation period?</a:t>
            </a:r>
          </a:p>
        </p:txBody>
      </p:sp>
      <p:sp>
        <p:nvSpPr>
          <p:cNvPr id="21" name="Rectangle 20">
            <a:extLst>
              <a:ext uri="{FF2B5EF4-FFF2-40B4-BE49-F238E27FC236}">
                <a16:creationId xmlns:a16="http://schemas.microsoft.com/office/drawing/2014/main" id="{B844616F-6F93-32F0-04DC-BD9117CC5D1A}"/>
              </a:ext>
            </a:extLst>
          </p:cNvPr>
          <p:cNvSpPr/>
          <p:nvPr/>
        </p:nvSpPr>
        <p:spPr>
          <a:xfrm>
            <a:off x="483036" y="1719470"/>
            <a:ext cx="4359237" cy="421076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2400" dirty="0">
                <a:solidFill>
                  <a:schemeClr val="tx1"/>
                </a:solidFill>
              </a:rPr>
              <a:t>To achieve global goals for HIV, TB and malaria using the Global Fund strategy and its </a:t>
            </a:r>
            <a:r>
              <a:rPr lang="en-US" sz="2400" b="1" dirty="0">
                <a:solidFill>
                  <a:schemeClr val="tx1"/>
                </a:solidFill>
              </a:rPr>
              <a:t>Program Essentials as enablers</a:t>
            </a:r>
            <a:r>
              <a:rPr lang="en-US" sz="2400" dirty="0">
                <a:solidFill>
                  <a:schemeClr val="tx1"/>
                </a:solidFill>
              </a:rPr>
              <a:t>, whether through Global Fund grants or other means.</a:t>
            </a:r>
          </a:p>
        </p:txBody>
      </p:sp>
      <p:sp>
        <p:nvSpPr>
          <p:cNvPr id="8" name="TextBox 7">
            <a:extLst>
              <a:ext uri="{FF2B5EF4-FFF2-40B4-BE49-F238E27FC236}">
                <a16:creationId xmlns:a16="http://schemas.microsoft.com/office/drawing/2014/main" id="{C31C6F4B-BE7F-2DB0-1D9F-1D9E71F90421}"/>
              </a:ext>
            </a:extLst>
          </p:cNvPr>
          <p:cNvSpPr txBox="1"/>
          <p:nvPr/>
        </p:nvSpPr>
        <p:spPr>
          <a:xfrm>
            <a:off x="638393" y="1890147"/>
            <a:ext cx="3802934" cy="907941"/>
          </a:xfrm>
          <a:prstGeom prst="rect">
            <a:avLst/>
          </a:prstGeom>
          <a:noFill/>
        </p:spPr>
        <p:txBody>
          <a:bodyPr wrap="square" lIns="91440" tIns="45720" rIns="91440" bIns="45720" rtlCol="0" anchor="t">
            <a:spAutoFit/>
          </a:bodyPr>
          <a:lstStyle/>
          <a:p>
            <a:pPr>
              <a:spcAft>
                <a:spcPts val="600"/>
              </a:spcAft>
            </a:pPr>
            <a:r>
              <a:rPr lang="en-US" sz="2800" b="1"/>
              <a:t>Overall objective</a:t>
            </a:r>
            <a:endParaRPr lang="en-US" sz="2000"/>
          </a:p>
          <a:p>
            <a:endParaRPr lang="en-US" sz="2000">
              <a:cs typeface="Arial"/>
            </a:endParaRPr>
          </a:p>
        </p:txBody>
      </p:sp>
      <p:grpSp>
        <p:nvGrpSpPr>
          <p:cNvPr id="9" name="Group 8">
            <a:extLst>
              <a:ext uri="{FF2B5EF4-FFF2-40B4-BE49-F238E27FC236}">
                <a16:creationId xmlns:a16="http://schemas.microsoft.com/office/drawing/2014/main" id="{A130BA56-10FF-D074-F381-DCFA9C1C9F4A}"/>
              </a:ext>
            </a:extLst>
          </p:cNvPr>
          <p:cNvGrpSpPr/>
          <p:nvPr/>
        </p:nvGrpSpPr>
        <p:grpSpPr>
          <a:xfrm>
            <a:off x="1517609" y="5169306"/>
            <a:ext cx="2250462" cy="678448"/>
            <a:chOff x="3110633" y="2771184"/>
            <a:chExt cx="5970734" cy="1800000"/>
          </a:xfrm>
        </p:grpSpPr>
        <p:pic>
          <p:nvPicPr>
            <p:cNvPr id="10" name="Graphic 9">
              <a:extLst>
                <a:ext uri="{FF2B5EF4-FFF2-40B4-BE49-F238E27FC236}">
                  <a16:creationId xmlns:a16="http://schemas.microsoft.com/office/drawing/2014/main" id="{6F998FDF-A255-A1EC-08F9-124AE01A4A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10633" y="2771184"/>
              <a:ext cx="1800000" cy="1800000"/>
            </a:xfrm>
            <a:prstGeom prst="rect">
              <a:avLst/>
            </a:prstGeom>
          </p:spPr>
        </p:pic>
        <p:pic>
          <p:nvPicPr>
            <p:cNvPr id="11" name="Graphic 10">
              <a:extLst>
                <a:ext uri="{FF2B5EF4-FFF2-40B4-BE49-F238E27FC236}">
                  <a16:creationId xmlns:a16="http://schemas.microsoft.com/office/drawing/2014/main" id="{6BF283CC-005E-8C40-433F-464D45C57A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96000" y="2771184"/>
              <a:ext cx="1800000" cy="1800000"/>
            </a:xfrm>
            <a:prstGeom prst="rect">
              <a:avLst/>
            </a:prstGeom>
          </p:spPr>
        </p:pic>
        <p:pic>
          <p:nvPicPr>
            <p:cNvPr id="12" name="Graphic 11">
              <a:extLst>
                <a:ext uri="{FF2B5EF4-FFF2-40B4-BE49-F238E27FC236}">
                  <a16:creationId xmlns:a16="http://schemas.microsoft.com/office/drawing/2014/main" id="{CF11C965-E553-4FB0-4414-9FBA8C8D62C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81367" y="2771184"/>
              <a:ext cx="1800000" cy="1800000"/>
            </a:xfrm>
            <a:prstGeom prst="rect">
              <a:avLst/>
            </a:prstGeom>
          </p:spPr>
        </p:pic>
      </p:grpSp>
      <p:sp>
        <p:nvSpPr>
          <p:cNvPr id="15" name="Oval 14">
            <a:extLst>
              <a:ext uri="{FF2B5EF4-FFF2-40B4-BE49-F238E27FC236}">
                <a16:creationId xmlns:a16="http://schemas.microsoft.com/office/drawing/2014/main" id="{718D8795-DF24-7568-BF77-40A90143AEA4}"/>
              </a:ext>
            </a:extLst>
          </p:cNvPr>
          <p:cNvSpPr/>
          <p:nvPr/>
        </p:nvSpPr>
        <p:spPr>
          <a:xfrm>
            <a:off x="4656435" y="3489719"/>
            <a:ext cx="400946" cy="40094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&gt;</a:t>
            </a:r>
          </a:p>
        </p:txBody>
      </p:sp>
      <p:sp>
        <p:nvSpPr>
          <p:cNvPr id="16" name="TextBox 15">
            <a:extLst>
              <a:ext uri="{FF2B5EF4-FFF2-40B4-BE49-F238E27FC236}">
                <a16:creationId xmlns:a16="http://schemas.microsoft.com/office/drawing/2014/main" id="{05D41EAB-3B01-3459-B5DC-43158DA1A948}"/>
              </a:ext>
            </a:extLst>
          </p:cNvPr>
          <p:cNvSpPr txBox="1"/>
          <p:nvPr/>
        </p:nvSpPr>
        <p:spPr>
          <a:xfrm>
            <a:off x="5314950" y="1452841"/>
            <a:ext cx="6103574" cy="707886"/>
          </a:xfrm>
          <a:prstGeom prst="rect">
            <a:avLst/>
          </a:prstGeom>
          <a:noFill/>
        </p:spPr>
        <p:txBody>
          <a:bodyPr wrap="square" rtlCol="0">
            <a:spAutoFit/>
          </a:bodyPr>
          <a:lstStyle/>
          <a:p>
            <a:r>
              <a:rPr lang="en-US" sz="2000" b="1"/>
              <a:t>How will Program Essentials be used to meet this objective in the new funding period?</a:t>
            </a:r>
          </a:p>
        </p:txBody>
      </p:sp>
      <p:sp>
        <p:nvSpPr>
          <p:cNvPr id="17" name="Oval 16">
            <a:extLst>
              <a:ext uri="{FF2B5EF4-FFF2-40B4-BE49-F238E27FC236}">
                <a16:creationId xmlns:a16="http://schemas.microsoft.com/office/drawing/2014/main" id="{6EDB71F9-4E41-47B6-2C39-28BD45C1FB4A}"/>
              </a:ext>
            </a:extLst>
          </p:cNvPr>
          <p:cNvSpPr/>
          <p:nvPr/>
        </p:nvSpPr>
        <p:spPr>
          <a:xfrm>
            <a:off x="5270140" y="2439900"/>
            <a:ext cx="291674" cy="291674"/>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1</a:t>
            </a:r>
          </a:p>
        </p:txBody>
      </p:sp>
      <p:sp>
        <p:nvSpPr>
          <p:cNvPr id="18" name="TextBox 17">
            <a:extLst>
              <a:ext uri="{FF2B5EF4-FFF2-40B4-BE49-F238E27FC236}">
                <a16:creationId xmlns:a16="http://schemas.microsoft.com/office/drawing/2014/main" id="{26E242BE-DC51-43B3-F224-5044F2324975}"/>
              </a:ext>
            </a:extLst>
          </p:cNvPr>
          <p:cNvSpPr txBox="1"/>
          <p:nvPr/>
        </p:nvSpPr>
        <p:spPr>
          <a:xfrm>
            <a:off x="5657850" y="2365928"/>
            <a:ext cx="6134281" cy="584775"/>
          </a:xfrm>
          <a:prstGeom prst="rect">
            <a:avLst/>
          </a:prstGeom>
          <a:noFill/>
        </p:spPr>
        <p:txBody>
          <a:bodyPr wrap="square" rtlCol="0">
            <a:spAutoFit/>
          </a:bodyPr>
          <a:lstStyle/>
          <a:p>
            <a:r>
              <a:rPr lang="en-US" sz="1600"/>
              <a:t>Countries will be asked to </a:t>
            </a:r>
            <a:r>
              <a:rPr lang="en-US" sz="1600" b="1"/>
              <a:t>outline their “level of advancement” </a:t>
            </a:r>
            <a:r>
              <a:rPr lang="en-US" sz="1600"/>
              <a:t>toward achieving the Program Essentials and identify any gaps. </a:t>
            </a:r>
          </a:p>
        </p:txBody>
      </p:sp>
      <p:sp>
        <p:nvSpPr>
          <p:cNvPr id="23" name="Oval 22">
            <a:extLst>
              <a:ext uri="{FF2B5EF4-FFF2-40B4-BE49-F238E27FC236}">
                <a16:creationId xmlns:a16="http://schemas.microsoft.com/office/drawing/2014/main" id="{2F74C444-FAAC-115C-460B-BFD3326BF5C4}"/>
              </a:ext>
            </a:extLst>
          </p:cNvPr>
          <p:cNvSpPr/>
          <p:nvPr/>
        </p:nvSpPr>
        <p:spPr>
          <a:xfrm>
            <a:off x="5264119" y="3168029"/>
            <a:ext cx="291674" cy="28253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2</a:t>
            </a:r>
          </a:p>
        </p:txBody>
      </p:sp>
      <p:sp>
        <p:nvSpPr>
          <p:cNvPr id="25" name="TextBox 24">
            <a:extLst>
              <a:ext uri="{FF2B5EF4-FFF2-40B4-BE49-F238E27FC236}">
                <a16:creationId xmlns:a16="http://schemas.microsoft.com/office/drawing/2014/main" id="{80AE08B0-FD27-7E09-44C1-FCEAEAB27691}"/>
              </a:ext>
            </a:extLst>
          </p:cNvPr>
          <p:cNvSpPr txBox="1"/>
          <p:nvPr/>
        </p:nvSpPr>
        <p:spPr>
          <a:xfrm>
            <a:off x="5657850" y="3054166"/>
            <a:ext cx="6051114" cy="830997"/>
          </a:xfrm>
          <a:prstGeom prst="rect">
            <a:avLst/>
          </a:prstGeom>
          <a:noFill/>
        </p:spPr>
        <p:txBody>
          <a:bodyPr wrap="square" rtlCol="0">
            <a:spAutoFit/>
          </a:bodyPr>
          <a:lstStyle/>
          <a:p>
            <a:r>
              <a:rPr lang="en-US" sz="1600" dirty="0"/>
              <a:t>Countries will </a:t>
            </a:r>
            <a:r>
              <a:rPr lang="en-US" sz="1600" b="1" dirty="0"/>
              <a:t>determine which interventions to address. Any unmet Program Essentials </a:t>
            </a:r>
            <a:r>
              <a:rPr lang="en-US" sz="1600" dirty="0"/>
              <a:t>should be included in their funding request, guided by country and disease context.</a:t>
            </a:r>
          </a:p>
        </p:txBody>
      </p:sp>
      <p:sp>
        <p:nvSpPr>
          <p:cNvPr id="27" name="Oval 26">
            <a:extLst>
              <a:ext uri="{FF2B5EF4-FFF2-40B4-BE49-F238E27FC236}">
                <a16:creationId xmlns:a16="http://schemas.microsoft.com/office/drawing/2014/main" id="{3AC6C4D8-1CFA-94CA-685C-C6D06BFB1D4D}"/>
              </a:ext>
            </a:extLst>
          </p:cNvPr>
          <p:cNvSpPr/>
          <p:nvPr/>
        </p:nvSpPr>
        <p:spPr>
          <a:xfrm>
            <a:off x="5264119" y="4053699"/>
            <a:ext cx="291674" cy="291674"/>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3</a:t>
            </a:r>
          </a:p>
        </p:txBody>
      </p:sp>
      <p:sp>
        <p:nvSpPr>
          <p:cNvPr id="28" name="TextBox 27">
            <a:extLst>
              <a:ext uri="{FF2B5EF4-FFF2-40B4-BE49-F238E27FC236}">
                <a16:creationId xmlns:a16="http://schemas.microsoft.com/office/drawing/2014/main" id="{91116FA4-D3BE-279B-F508-1B019877B461}"/>
              </a:ext>
            </a:extLst>
          </p:cNvPr>
          <p:cNvSpPr txBox="1"/>
          <p:nvPr/>
        </p:nvSpPr>
        <p:spPr>
          <a:xfrm>
            <a:off x="5657850" y="3988626"/>
            <a:ext cx="6134280" cy="1077218"/>
          </a:xfrm>
          <a:prstGeom prst="rect">
            <a:avLst/>
          </a:prstGeom>
          <a:noFill/>
        </p:spPr>
        <p:txBody>
          <a:bodyPr wrap="square" rtlCol="0">
            <a:spAutoFit/>
          </a:bodyPr>
          <a:lstStyle/>
          <a:p>
            <a:pPr>
              <a:spcAft>
                <a:spcPts val="600"/>
              </a:spcAft>
            </a:pPr>
            <a:r>
              <a:rPr lang="en-US" sz="1600" dirty="0">
                <a:solidFill>
                  <a:schemeClr val="tx1"/>
                </a:solidFill>
              </a:rPr>
              <a:t>Where countries have </a:t>
            </a:r>
            <a:r>
              <a:rPr lang="en-US" sz="1600" b="1" dirty="0">
                <a:solidFill>
                  <a:schemeClr val="tx1"/>
                </a:solidFill>
              </a:rPr>
              <a:t>prioritized the introduction and acceleration of Program Essentials in funding requests</a:t>
            </a:r>
            <a:r>
              <a:rPr lang="en-US" sz="1600" dirty="0">
                <a:solidFill>
                  <a:schemeClr val="tx1"/>
                </a:solidFill>
              </a:rPr>
              <a:t>, the Global Fund – subject to </a:t>
            </a:r>
            <a:r>
              <a:rPr lang="en-US" sz="1600" dirty="0"/>
              <a:t>TRP/GAC </a:t>
            </a:r>
            <a:r>
              <a:rPr lang="en-US" sz="1600" dirty="0">
                <a:solidFill>
                  <a:schemeClr val="tx1"/>
                </a:solidFill>
              </a:rPr>
              <a:t>review – will support countries in achieving and sustaining them.</a:t>
            </a:r>
          </a:p>
        </p:txBody>
      </p:sp>
      <p:sp>
        <p:nvSpPr>
          <p:cNvPr id="29" name="TextBox 28">
            <a:extLst>
              <a:ext uri="{FF2B5EF4-FFF2-40B4-BE49-F238E27FC236}">
                <a16:creationId xmlns:a16="http://schemas.microsoft.com/office/drawing/2014/main" id="{9CB2B392-BBCB-D090-504F-539E67B555B4}"/>
              </a:ext>
            </a:extLst>
          </p:cNvPr>
          <p:cNvSpPr txBox="1"/>
          <p:nvPr/>
        </p:nvSpPr>
        <p:spPr>
          <a:xfrm>
            <a:off x="5657850" y="5169306"/>
            <a:ext cx="6134280" cy="830997"/>
          </a:xfrm>
          <a:prstGeom prst="rect">
            <a:avLst/>
          </a:prstGeom>
          <a:noFill/>
        </p:spPr>
        <p:txBody>
          <a:bodyPr wrap="square">
            <a:spAutoFit/>
          </a:bodyPr>
          <a:lstStyle/>
          <a:p>
            <a:pPr>
              <a:spcAft>
                <a:spcPts val="600"/>
              </a:spcAft>
            </a:pPr>
            <a:r>
              <a:rPr lang="en-US" sz="1600">
                <a:solidFill>
                  <a:schemeClr val="tx1"/>
                </a:solidFill>
              </a:rPr>
              <a:t>The Global Fund </a:t>
            </a:r>
            <a:r>
              <a:rPr lang="en-US" sz="1600" b="1">
                <a:solidFill>
                  <a:schemeClr val="tx1"/>
                </a:solidFill>
              </a:rPr>
              <a:t>will track and review progress against the Program Essentials </a:t>
            </a:r>
            <a:r>
              <a:rPr lang="en-US" sz="1600">
                <a:solidFill>
                  <a:schemeClr val="tx1"/>
                </a:solidFill>
              </a:rPr>
              <a:t>through established indicators and monitoring processes.</a:t>
            </a:r>
            <a:endParaRPr lang="en-US" sz="1600">
              <a:solidFill>
                <a:schemeClr val="tx1"/>
              </a:solidFill>
              <a:cs typeface="Arial"/>
            </a:endParaRPr>
          </a:p>
        </p:txBody>
      </p:sp>
      <p:sp>
        <p:nvSpPr>
          <p:cNvPr id="30" name="Oval 29">
            <a:extLst>
              <a:ext uri="{FF2B5EF4-FFF2-40B4-BE49-F238E27FC236}">
                <a16:creationId xmlns:a16="http://schemas.microsoft.com/office/drawing/2014/main" id="{85688272-99ED-E808-916B-945147C6BD89}"/>
              </a:ext>
            </a:extLst>
          </p:cNvPr>
          <p:cNvSpPr/>
          <p:nvPr/>
        </p:nvSpPr>
        <p:spPr>
          <a:xfrm>
            <a:off x="5264119" y="5240181"/>
            <a:ext cx="291674" cy="291674"/>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4</a:t>
            </a:r>
          </a:p>
        </p:txBody>
      </p:sp>
    </p:spTree>
    <p:extLst>
      <p:ext uri="{BB962C8B-B14F-4D97-AF65-F5344CB8AC3E}">
        <p14:creationId xmlns:p14="http://schemas.microsoft.com/office/powerpoint/2010/main" val="3285260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EDD308-7EB5-07A7-3594-1ACDBD12150A}"/>
              </a:ext>
            </a:extLst>
          </p:cNvPr>
          <p:cNvSpPr>
            <a:spLocks noGrp="1"/>
          </p:cNvSpPr>
          <p:nvPr>
            <p:ph type="sldNum" sz="quarter" idx="12"/>
          </p:nvPr>
        </p:nvSpPr>
        <p:spPr/>
        <p:txBody>
          <a:bodyPr/>
          <a:lstStyle/>
          <a:p>
            <a:fld id="{9E2BE927-25C7-4379-86F1-C17ED9D2A7F2}" type="slidenum">
              <a:rPr lang="en-US" smtClean="0"/>
              <a:pPr/>
              <a:t>40</a:t>
            </a:fld>
            <a:endParaRPr lang="en-US"/>
          </a:p>
        </p:txBody>
      </p:sp>
      <p:sp>
        <p:nvSpPr>
          <p:cNvPr id="7" name="Content Placeholder 6">
            <a:extLst>
              <a:ext uri="{FF2B5EF4-FFF2-40B4-BE49-F238E27FC236}">
                <a16:creationId xmlns:a16="http://schemas.microsoft.com/office/drawing/2014/main" id="{9C47D080-0317-2194-B9F0-DCC36FD11B43}"/>
              </a:ext>
            </a:extLst>
          </p:cNvPr>
          <p:cNvSpPr>
            <a:spLocks noGrp="1"/>
          </p:cNvSpPr>
          <p:nvPr>
            <p:ph sz="quarter" idx="17"/>
          </p:nvPr>
        </p:nvSpPr>
        <p:spPr/>
        <p:txBody>
          <a:bodyPr vert="horz" lIns="0" tIns="0" rIns="0" bIns="0" rtlCol="0" anchor="t">
            <a:noAutofit/>
          </a:bodyPr>
          <a:lstStyle/>
          <a:p>
            <a:pPr marL="179705" indent="-179705">
              <a:buClr>
                <a:schemeClr val="tx1"/>
              </a:buClr>
            </a:pPr>
            <a:r>
              <a:rPr lang="en-US" sz="1800" dirty="0">
                <a:effectLst/>
                <a:latin typeface="Arial"/>
                <a:ea typeface="Arial" panose="020B0604020202020204" pitchFamily="34" charset="0"/>
                <a:cs typeface="Arial"/>
              </a:rPr>
              <a:t>S</a:t>
            </a:r>
            <a:r>
              <a:rPr lang="en-US" sz="1800" dirty="0">
                <a:solidFill>
                  <a:srgbClr val="000000"/>
                </a:solidFill>
                <a:effectLst/>
                <a:latin typeface="Arial"/>
                <a:ea typeface="Arial" panose="020B0604020202020204" pitchFamily="34" charset="0"/>
                <a:cs typeface="Arial"/>
              </a:rPr>
              <a:t>trengthen the </a:t>
            </a:r>
            <a:r>
              <a:rPr lang="en-US" sz="1800" b="1" dirty="0">
                <a:solidFill>
                  <a:srgbClr val="000000"/>
                </a:solidFill>
                <a:effectLst/>
                <a:latin typeface="Arial"/>
                <a:ea typeface="Arial" panose="020B0604020202020204" pitchFamily="34" charset="0"/>
                <a:cs typeface="Arial"/>
              </a:rPr>
              <a:t>institutional capacity and leadership</a:t>
            </a:r>
            <a:r>
              <a:rPr lang="en-US" sz="1800" dirty="0">
                <a:solidFill>
                  <a:srgbClr val="000000"/>
                </a:solidFill>
                <a:effectLst/>
                <a:latin typeface="Arial"/>
                <a:ea typeface="Arial" panose="020B0604020202020204" pitchFamily="34" charset="0"/>
                <a:cs typeface="Arial"/>
              </a:rPr>
              <a:t> of TB community-based and led organizations and networks of TB survivors to facilitate their participation in national TB governance and decision-making processes</a:t>
            </a:r>
            <a:endParaRPr lang="en-US" dirty="0">
              <a:latin typeface="Arial"/>
              <a:cs typeface="Arial"/>
            </a:endParaRPr>
          </a:p>
          <a:p>
            <a:pPr marL="179705" indent="-179705">
              <a:buClr>
                <a:schemeClr val="tx1"/>
              </a:buClr>
            </a:pPr>
            <a:r>
              <a:rPr lang="en-GB" sz="1800" dirty="0">
                <a:effectLst/>
                <a:latin typeface="Arial"/>
                <a:ea typeface="Arial" panose="020B0604020202020204" pitchFamily="34" charset="0"/>
                <a:cs typeface="Arial"/>
              </a:rPr>
              <a:t>Scale up </a:t>
            </a:r>
            <a:r>
              <a:rPr lang="en-GB" sz="1800" dirty="0">
                <a:solidFill>
                  <a:srgbClr val="000000"/>
                </a:solidFill>
                <a:effectLst/>
                <a:latin typeface="Arial"/>
                <a:ea typeface="Arial" panose="020B0604020202020204" pitchFamily="34" charset="0"/>
                <a:cs typeface="Arial"/>
              </a:rPr>
              <a:t>effective and quality </a:t>
            </a:r>
            <a:r>
              <a:rPr lang="en-GB" sz="1800" b="1" dirty="0">
                <a:solidFill>
                  <a:srgbClr val="000000"/>
                </a:solidFill>
                <a:effectLst/>
                <a:latin typeface="Arial"/>
                <a:ea typeface="Arial" panose="020B0604020202020204" pitchFamily="34" charset="0"/>
                <a:cs typeface="Arial"/>
              </a:rPr>
              <a:t>community-led and community-based service delivery</a:t>
            </a:r>
            <a:r>
              <a:rPr lang="en-GB" sz="1800" dirty="0">
                <a:solidFill>
                  <a:srgbClr val="000000"/>
                </a:solidFill>
                <a:effectLst/>
                <a:latin typeface="Arial"/>
                <a:ea typeface="Arial" panose="020B0604020202020204" pitchFamily="34" charset="0"/>
                <a:cs typeface="Arial"/>
              </a:rPr>
              <a:t> to improve access to quality TB services, while improving the </a:t>
            </a:r>
            <a:r>
              <a:rPr lang="en-GB" sz="1800" b="1" dirty="0">
                <a:solidFill>
                  <a:srgbClr val="000000"/>
                </a:solidFill>
                <a:effectLst/>
                <a:latin typeface="Arial"/>
                <a:ea typeface="Arial" panose="020B0604020202020204" pitchFamily="34" charset="0"/>
                <a:cs typeface="Arial"/>
              </a:rPr>
              <a:t>sustainability</a:t>
            </a:r>
            <a:r>
              <a:rPr lang="en-GB" sz="1800" dirty="0">
                <a:solidFill>
                  <a:srgbClr val="000000"/>
                </a:solidFill>
                <a:effectLst/>
                <a:latin typeface="Arial"/>
                <a:ea typeface="Arial" panose="020B0604020202020204" pitchFamily="34" charset="0"/>
                <a:cs typeface="Arial"/>
              </a:rPr>
              <a:t> of these interventions via public financing (social contracting).</a:t>
            </a:r>
            <a:r>
              <a:rPr lang="en-GB" sz="1800" dirty="0">
                <a:solidFill>
                  <a:srgbClr val="000000"/>
                </a:solidFill>
                <a:latin typeface="Arial"/>
                <a:ea typeface="Arial" panose="020B0604020202020204" pitchFamily="34" charset="0"/>
                <a:cs typeface="Arial"/>
              </a:rPr>
              <a:t> </a:t>
            </a:r>
            <a:endParaRPr lang="en-GB" sz="1800" dirty="0">
              <a:solidFill>
                <a:srgbClr val="000000"/>
              </a:solidFill>
              <a:effectLst/>
              <a:latin typeface="Arial"/>
              <a:ea typeface="Arial" panose="020B0604020202020204" pitchFamily="34" charset="0"/>
              <a:cs typeface="Arial" panose="020B0604020202020204" pitchFamily="34" charset="0"/>
            </a:endParaRPr>
          </a:p>
          <a:p>
            <a:pPr marL="179705" indent="-179705">
              <a:buClr>
                <a:schemeClr val="tx1"/>
              </a:buClr>
            </a:pPr>
            <a:r>
              <a:rPr lang="en-US" sz="1800" dirty="0">
                <a:solidFill>
                  <a:srgbClr val="000000"/>
                </a:solidFill>
                <a:effectLst/>
                <a:latin typeface="Arial"/>
                <a:ea typeface="Arial" panose="020B0604020202020204" pitchFamily="34" charset="0"/>
                <a:cs typeface="Arial"/>
              </a:rPr>
              <a:t>Support community-based and led interventions and outreach services for TB screening, diagnosis, treatment and care, TB prevention, and rehabilitation</a:t>
            </a:r>
          </a:p>
          <a:p>
            <a:pPr marL="179705" indent="-179705">
              <a:buClr>
                <a:schemeClr val="tx1"/>
              </a:buClr>
            </a:pPr>
            <a:r>
              <a:rPr lang="en-GB" sz="1800" u="sng" dirty="0">
                <a:solidFill>
                  <a:schemeClr val="accent2"/>
                </a:solidFill>
                <a:latin typeface="Arial"/>
                <a:ea typeface="Arial" panose="020B0604020202020204" pitchFamily="34" charset="0"/>
                <a:cs typeface="Arial"/>
                <a:hlinkClick r:id="rId2">
                  <a:extLst>
                    <a:ext uri="{A12FA001-AC4F-418D-AE19-62706E023703}">
                      <ahyp:hlinkClr xmlns:ahyp="http://schemas.microsoft.com/office/drawing/2018/hyperlinkcolor" val="tx"/>
                    </a:ext>
                  </a:extLst>
                </a:hlinkClick>
              </a:rPr>
              <a:t> </a:t>
            </a:r>
            <a:r>
              <a:rPr lang="en-GB" sz="1800" u="sng" dirty="0">
                <a:solidFill>
                  <a:schemeClr val="accent2"/>
                </a:solidFill>
                <a:effectLst/>
                <a:latin typeface="Arial"/>
                <a:ea typeface="Arial" panose="020B0604020202020204" pitchFamily="34" charset="0"/>
                <a:cs typeface="Arial"/>
                <a:hlinkClick r:id="rId2">
                  <a:extLst>
                    <a:ext uri="{A12FA001-AC4F-418D-AE19-62706E023703}">
                      <ahyp:hlinkClr xmlns:ahyp="http://schemas.microsoft.com/office/drawing/2018/hyperlinkcolor" val="tx"/>
                    </a:ext>
                  </a:extLst>
                </a:hlinkClick>
              </a:rPr>
              <a:t>Community Systems Strengthening Technical Brief</a:t>
            </a:r>
            <a:r>
              <a:rPr lang="en-GB" sz="1800" dirty="0">
                <a:solidFill>
                  <a:schemeClr val="accent2"/>
                </a:solidFill>
                <a:effectLst/>
                <a:latin typeface="Arial"/>
                <a:ea typeface="Arial" panose="020B0604020202020204" pitchFamily="34" charset="0"/>
                <a:cs typeface="Arial"/>
              </a:rPr>
              <a:t>.</a:t>
            </a:r>
            <a:r>
              <a:rPr lang="en-GB" sz="1800" dirty="0">
                <a:solidFill>
                  <a:schemeClr val="accent2"/>
                </a:solidFill>
                <a:latin typeface="Arial"/>
                <a:ea typeface="Arial" panose="020B0604020202020204" pitchFamily="34" charset="0"/>
                <a:cs typeface="Arial"/>
              </a:rPr>
              <a:t> </a:t>
            </a:r>
            <a:endParaRPr lang="en-US" sz="1800" dirty="0">
              <a:solidFill>
                <a:schemeClr val="accent2"/>
              </a:solidFill>
              <a:effectLst/>
              <a:latin typeface="Arial" panose="020B0604020202020204" pitchFamily="34" charset="0"/>
              <a:ea typeface="Arial" panose="020B0604020202020204" pitchFamily="34" charset="0"/>
              <a:cs typeface="Arial" panose="020B0604020202020204" pitchFamily="34" charset="0"/>
            </a:endParaRPr>
          </a:p>
          <a:p>
            <a:pPr marL="179705" indent="-179705">
              <a:buClr>
                <a:schemeClr val="tx1"/>
              </a:buClr>
            </a:pPr>
            <a:endParaRPr lang="en-US" dirty="0"/>
          </a:p>
        </p:txBody>
      </p:sp>
      <p:sp>
        <p:nvSpPr>
          <p:cNvPr id="8" name="Content Placeholder 7">
            <a:extLst>
              <a:ext uri="{FF2B5EF4-FFF2-40B4-BE49-F238E27FC236}">
                <a16:creationId xmlns:a16="http://schemas.microsoft.com/office/drawing/2014/main" id="{6A1690A5-F0B2-22FF-9A1C-8B983D3CD0D8}"/>
              </a:ext>
            </a:extLst>
          </p:cNvPr>
          <p:cNvSpPr>
            <a:spLocks noGrp="1"/>
          </p:cNvSpPr>
          <p:nvPr>
            <p:ph sz="quarter" idx="18"/>
          </p:nvPr>
        </p:nvSpPr>
        <p:spPr/>
        <p:txBody>
          <a:bodyPr vert="horz" lIns="0" tIns="0" rIns="0" bIns="0" rtlCol="0" anchor="t">
            <a:noAutofit/>
          </a:bodyPr>
          <a:lstStyle/>
          <a:p>
            <a:pPr marL="179705" indent="-179705"/>
            <a:r>
              <a:rPr lang="en-US" sz="1800" dirty="0">
                <a:effectLst/>
                <a:latin typeface="Arial"/>
                <a:ea typeface="Arial" panose="020B0604020202020204" pitchFamily="34" charset="0"/>
                <a:cs typeface="Arial"/>
              </a:rPr>
              <a:t>HIV-positive people should be offered </a:t>
            </a:r>
            <a:r>
              <a:rPr lang="en-US" sz="1800" b="1" dirty="0">
                <a:effectLst/>
                <a:latin typeface="Arial"/>
                <a:ea typeface="Arial" panose="020B0604020202020204" pitchFamily="34" charset="0"/>
                <a:cs typeface="Arial"/>
              </a:rPr>
              <a:t>antiretroviral treatment and cotrimoxazole prophylaxis</a:t>
            </a:r>
            <a:r>
              <a:rPr lang="en-US" sz="1800" dirty="0">
                <a:effectLst/>
                <a:latin typeface="Arial"/>
                <a:ea typeface="Arial" panose="020B0604020202020204" pitchFamily="34" charset="0"/>
                <a:cs typeface="Arial"/>
              </a:rPr>
              <a:t>. Similarly, people living with HIV should be offered </a:t>
            </a:r>
            <a:r>
              <a:rPr lang="en-US" sz="1800" b="1" dirty="0">
                <a:effectLst/>
                <a:latin typeface="Arial"/>
                <a:ea typeface="Arial" panose="020B0604020202020204" pitchFamily="34" charset="0"/>
                <a:cs typeface="Arial"/>
              </a:rPr>
              <a:t>screening for TB </a:t>
            </a:r>
            <a:r>
              <a:rPr lang="en-US" sz="1800" dirty="0">
                <a:effectLst/>
                <a:latin typeface="Arial"/>
                <a:ea typeface="Arial" panose="020B0604020202020204" pitchFamily="34" charset="0"/>
                <a:cs typeface="Arial"/>
              </a:rPr>
              <a:t>at each contact with health care providers.</a:t>
            </a:r>
            <a:r>
              <a:rPr lang="en-US" sz="1800" dirty="0">
                <a:latin typeface="Arial"/>
                <a:ea typeface="Arial" panose="020B0604020202020204" pitchFamily="34" charset="0"/>
                <a:cs typeface="Arial"/>
              </a:rPr>
              <a:t> </a:t>
            </a:r>
            <a:endParaRPr lang="en-US" dirty="0"/>
          </a:p>
          <a:p>
            <a:pPr marL="179705" indent="-179705"/>
            <a:r>
              <a:rPr lang="en-US" sz="1800" dirty="0">
                <a:effectLst/>
                <a:latin typeface="Arial"/>
                <a:ea typeface="Arial" panose="020B0604020202020204" pitchFamily="34" charset="0"/>
                <a:cs typeface="Arial"/>
              </a:rPr>
              <a:t>Those with active TB disease should be started on </a:t>
            </a:r>
            <a:r>
              <a:rPr lang="en-US" sz="1800" b="1" dirty="0">
                <a:effectLst/>
                <a:latin typeface="Arial"/>
                <a:ea typeface="Arial" panose="020B0604020202020204" pitchFamily="34" charset="0"/>
                <a:cs typeface="Arial"/>
              </a:rPr>
              <a:t>TB treatment,</a:t>
            </a:r>
            <a:r>
              <a:rPr lang="en-US" sz="1800" dirty="0">
                <a:effectLst/>
                <a:latin typeface="Arial"/>
                <a:ea typeface="Arial" panose="020B0604020202020204" pitchFamily="34" charset="0"/>
                <a:cs typeface="Arial"/>
              </a:rPr>
              <a:t> while those without the disease who are eligible for TPT should be offered and initiated on </a:t>
            </a:r>
            <a:r>
              <a:rPr lang="en-US" sz="1800" b="1" dirty="0">
                <a:effectLst/>
                <a:latin typeface="Arial"/>
                <a:ea typeface="Arial" panose="020B0604020202020204" pitchFamily="34" charset="0"/>
                <a:cs typeface="Arial"/>
              </a:rPr>
              <a:t>TPT</a:t>
            </a:r>
            <a:r>
              <a:rPr lang="en-US" sz="1800" dirty="0">
                <a:effectLst/>
                <a:latin typeface="Arial"/>
                <a:ea typeface="Arial" panose="020B0604020202020204" pitchFamily="34" charset="0"/>
                <a:cs typeface="Arial"/>
              </a:rPr>
              <a:t>.</a:t>
            </a:r>
          </a:p>
          <a:p>
            <a:pPr marL="179705" indent="-179705"/>
            <a:r>
              <a:rPr lang="en-US" sz="1800" dirty="0">
                <a:effectLst/>
                <a:latin typeface="Arial"/>
                <a:ea typeface="Arial" panose="020B0604020202020204" pitchFamily="34" charset="0"/>
                <a:cs typeface="Arial"/>
              </a:rPr>
              <a:t>Screening algorithms should be a</a:t>
            </a:r>
            <a:r>
              <a:rPr lang="en-US" sz="1800" b="1" dirty="0">
                <a:effectLst/>
                <a:latin typeface="Arial"/>
                <a:ea typeface="Arial" panose="020B0604020202020204" pitchFamily="34" charset="0"/>
                <a:cs typeface="Arial"/>
              </a:rPr>
              <a:t>ligned to WHO recommendations </a:t>
            </a:r>
            <a:r>
              <a:rPr lang="en-US" sz="1800" dirty="0">
                <a:effectLst/>
                <a:latin typeface="Arial"/>
                <a:ea typeface="Arial" panose="020B0604020202020204" pitchFamily="34" charset="0"/>
                <a:cs typeface="Arial"/>
              </a:rPr>
              <a:t>and should consider the use chest X-rays (with or without CAD), C-reactive Protein, LF-LAM test, and </a:t>
            </a:r>
            <a:r>
              <a:rPr lang="en-US" sz="1800" dirty="0" err="1">
                <a:effectLst/>
                <a:latin typeface="Arial"/>
                <a:ea typeface="Arial" panose="020B0604020202020204" pitchFamily="34" charset="0"/>
                <a:cs typeface="Arial"/>
              </a:rPr>
              <a:t>mWRD</a:t>
            </a:r>
            <a:r>
              <a:rPr lang="en-US" sz="1800" dirty="0">
                <a:effectLst/>
                <a:latin typeface="Arial"/>
                <a:ea typeface="Arial" panose="020B0604020202020204" pitchFamily="34" charset="0"/>
                <a:cs typeface="Arial"/>
              </a:rPr>
              <a:t>.</a:t>
            </a:r>
          </a:p>
          <a:p>
            <a:pPr marL="179705" indent="-179705"/>
            <a:endParaRPr lang="en-US" dirty="0"/>
          </a:p>
        </p:txBody>
      </p:sp>
      <p:sp>
        <p:nvSpPr>
          <p:cNvPr id="6" name="Text Placeholder 5">
            <a:extLst>
              <a:ext uri="{FF2B5EF4-FFF2-40B4-BE49-F238E27FC236}">
                <a16:creationId xmlns:a16="http://schemas.microsoft.com/office/drawing/2014/main" id="{110F08D7-622E-6BB2-D15D-C4115E3C9E01}"/>
              </a:ext>
            </a:extLst>
          </p:cNvPr>
          <p:cNvSpPr>
            <a:spLocks noGrp="1"/>
          </p:cNvSpPr>
          <p:nvPr>
            <p:ph type="body" sz="quarter" idx="13"/>
          </p:nvPr>
        </p:nvSpPr>
        <p:spPr>
          <a:xfrm>
            <a:off x="360362" y="1036156"/>
            <a:ext cx="5627999" cy="391800"/>
          </a:xfrm>
        </p:spPr>
        <p:txBody>
          <a:bodyPr/>
          <a:lstStyle/>
          <a:p>
            <a:pPr algn="ctr"/>
            <a:r>
              <a:rPr lang="en-US" sz="2800" dirty="0">
                <a:solidFill>
                  <a:schemeClr val="accent2"/>
                </a:solidFill>
                <a:latin typeface="+mj-lt"/>
              </a:rPr>
              <a:t>TB/HIV collaborative activities</a:t>
            </a:r>
          </a:p>
        </p:txBody>
      </p:sp>
      <p:sp>
        <p:nvSpPr>
          <p:cNvPr id="10" name="Text Placeholder 5">
            <a:extLst>
              <a:ext uri="{FF2B5EF4-FFF2-40B4-BE49-F238E27FC236}">
                <a16:creationId xmlns:a16="http://schemas.microsoft.com/office/drawing/2014/main" id="{DCC21858-37F4-6D33-DBD4-21BDD3320690}"/>
              </a:ext>
            </a:extLst>
          </p:cNvPr>
          <p:cNvSpPr txBox="1">
            <a:spLocks/>
          </p:cNvSpPr>
          <p:nvPr/>
        </p:nvSpPr>
        <p:spPr>
          <a:xfrm>
            <a:off x="6203639" y="964006"/>
            <a:ext cx="5627999" cy="98171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32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algn="ctr"/>
            <a:r>
              <a:rPr lang="en-US" sz="2800" dirty="0">
                <a:solidFill>
                  <a:schemeClr val="tx2"/>
                </a:solidFill>
                <a:latin typeface="+mj-lt"/>
              </a:rPr>
              <a:t>Community systems responses</a:t>
            </a:r>
          </a:p>
        </p:txBody>
      </p:sp>
      <p:pic>
        <p:nvPicPr>
          <p:cNvPr id="9" name="Picture 8">
            <a:extLst>
              <a:ext uri="{FF2B5EF4-FFF2-40B4-BE49-F238E27FC236}">
                <a16:creationId xmlns:a16="http://schemas.microsoft.com/office/drawing/2014/main" id="{8D9A9C67-F362-18E8-76D7-E9B5D8F83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478" y="165410"/>
            <a:ext cx="754684" cy="754684"/>
          </a:xfrm>
          <a:prstGeom prst="rect">
            <a:avLst/>
          </a:prstGeom>
        </p:spPr>
      </p:pic>
      <p:pic>
        <p:nvPicPr>
          <p:cNvPr id="12" name="Graphic 11" descr="Neighborhood outline">
            <a:extLst>
              <a:ext uri="{FF2B5EF4-FFF2-40B4-BE49-F238E27FC236}">
                <a16:creationId xmlns:a16="http://schemas.microsoft.com/office/drawing/2014/main" id="{7A023156-C89C-7B3C-48E1-0513913E7C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82619" y="165410"/>
            <a:ext cx="754684" cy="754684"/>
          </a:xfrm>
          <a:prstGeom prst="rect">
            <a:avLst/>
          </a:prstGeom>
        </p:spPr>
      </p:pic>
    </p:spTree>
    <p:extLst>
      <p:ext uri="{BB962C8B-B14F-4D97-AF65-F5344CB8AC3E}">
        <p14:creationId xmlns:p14="http://schemas.microsoft.com/office/powerpoint/2010/main" val="1108085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46CA1A-D778-EEE6-0B75-10F2288BB23B}"/>
              </a:ext>
            </a:extLst>
          </p:cNvPr>
          <p:cNvSpPr>
            <a:spLocks noGrp="1"/>
          </p:cNvSpPr>
          <p:nvPr>
            <p:ph type="sldNum" sz="quarter" idx="12"/>
          </p:nvPr>
        </p:nvSpPr>
        <p:spPr/>
        <p:txBody>
          <a:bodyPr/>
          <a:lstStyle/>
          <a:p>
            <a:fld id="{9E2BE927-25C7-4379-86F1-C17ED9D2A7F2}" type="slidenum">
              <a:rPr lang="en-US" smtClean="0"/>
              <a:pPr/>
              <a:t>41</a:t>
            </a:fld>
            <a:endParaRPr lang="en-US"/>
          </a:p>
        </p:txBody>
      </p:sp>
      <p:sp>
        <p:nvSpPr>
          <p:cNvPr id="5" name="Title 2">
            <a:extLst>
              <a:ext uri="{FF2B5EF4-FFF2-40B4-BE49-F238E27FC236}">
                <a16:creationId xmlns:a16="http://schemas.microsoft.com/office/drawing/2014/main" id="{DC4A1D01-4B4D-B24B-E2F6-54122586A16D}"/>
              </a:ext>
            </a:extLst>
          </p:cNvPr>
          <p:cNvSpPr>
            <a:spLocks noGrp="1"/>
          </p:cNvSpPr>
          <p:nvPr>
            <p:ph type="title"/>
          </p:nvPr>
        </p:nvSpPr>
        <p:spPr>
          <a:xfrm>
            <a:off x="171934" y="908050"/>
            <a:ext cx="6004856" cy="468000"/>
          </a:xfrm>
        </p:spPr>
        <p:txBody>
          <a:bodyPr/>
          <a:lstStyle/>
          <a:p>
            <a:pPr algn="ctr"/>
            <a:r>
              <a:rPr lang="en-US" sz="2800" dirty="0"/>
              <a:t>Equity, human rights and  gender-related barriers</a:t>
            </a:r>
          </a:p>
        </p:txBody>
      </p:sp>
      <p:sp>
        <p:nvSpPr>
          <p:cNvPr id="9" name="Title 2">
            <a:extLst>
              <a:ext uri="{FF2B5EF4-FFF2-40B4-BE49-F238E27FC236}">
                <a16:creationId xmlns:a16="http://schemas.microsoft.com/office/drawing/2014/main" id="{12B97EE9-8993-4D9B-85B0-FAAC3E5DBD90}"/>
              </a:ext>
            </a:extLst>
          </p:cNvPr>
          <p:cNvSpPr txBox="1">
            <a:spLocks/>
          </p:cNvSpPr>
          <p:nvPr/>
        </p:nvSpPr>
        <p:spPr>
          <a:xfrm>
            <a:off x="6095999" y="974988"/>
            <a:ext cx="5658679" cy="468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dirty="0">
                <a:solidFill>
                  <a:schemeClr val="accent3">
                    <a:lumMod val="75000"/>
                  </a:schemeClr>
                </a:solidFill>
              </a:rPr>
              <a:t>Strategic </a:t>
            </a:r>
          </a:p>
          <a:p>
            <a:pPr algn="ctr"/>
            <a:r>
              <a:rPr lang="en-US" sz="2800" dirty="0">
                <a:solidFill>
                  <a:schemeClr val="accent3">
                    <a:lumMod val="75000"/>
                  </a:schemeClr>
                </a:solidFill>
              </a:rPr>
              <a:t>Information</a:t>
            </a:r>
          </a:p>
        </p:txBody>
      </p:sp>
      <p:pic>
        <p:nvPicPr>
          <p:cNvPr id="14" name="Content Placeholder 13" descr="Weights Uneven outline">
            <a:extLst>
              <a:ext uri="{FF2B5EF4-FFF2-40B4-BE49-F238E27FC236}">
                <a16:creationId xmlns:a16="http://schemas.microsoft.com/office/drawing/2014/main" id="{CDA35811-BCF5-A3EB-A8FD-6F126C545CB1}"/>
              </a:ext>
            </a:extLst>
          </p:cNvPr>
          <p:cNvPicPr>
            <a:picLocks noGrp="1" noChangeAspect="1"/>
          </p:cNvPicPr>
          <p:nvPr>
            <p:ph sz="quarter" idx="18"/>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09773" y="111933"/>
            <a:ext cx="729179" cy="729179"/>
          </a:xfrm>
        </p:spPr>
      </p:pic>
      <p:sp>
        <p:nvSpPr>
          <p:cNvPr id="12" name="Content Placeholder 7">
            <a:extLst>
              <a:ext uri="{FF2B5EF4-FFF2-40B4-BE49-F238E27FC236}">
                <a16:creationId xmlns:a16="http://schemas.microsoft.com/office/drawing/2014/main" id="{066A178B-B1D6-9FCC-1A83-C490FA77D2F9}"/>
              </a:ext>
            </a:extLst>
          </p:cNvPr>
          <p:cNvSpPr>
            <a:spLocks noGrp="1"/>
          </p:cNvSpPr>
          <p:nvPr>
            <p:ph sz="quarter" idx="17"/>
          </p:nvPr>
        </p:nvSpPr>
        <p:spPr>
          <a:xfrm>
            <a:off x="6203950" y="1947863"/>
            <a:ext cx="5627688" cy="4755087"/>
          </a:xfrm>
        </p:spPr>
        <p:txBody>
          <a:bodyPr/>
          <a:lstStyle/>
          <a:p>
            <a:pPr marL="0" indent="0">
              <a:buNone/>
            </a:pPr>
            <a:r>
              <a:rPr lang="en-US" sz="2000" b="1" dirty="0">
                <a:effectLst/>
                <a:latin typeface="+mj-lt"/>
                <a:ea typeface="Arial" panose="020B0604020202020204" pitchFamily="34" charset="0"/>
                <a:cs typeface="Arial" panose="020B0604020202020204" pitchFamily="34" charset="0"/>
              </a:rPr>
              <a:t>Strengthen TB surveillance systems, innovations in TB care</a:t>
            </a:r>
            <a:endParaRPr lang="en-US" sz="2000" dirty="0">
              <a:effectLst/>
              <a:latin typeface="+mj-lt"/>
              <a:ea typeface="Arial" panose="020B0604020202020204" pitchFamily="34" charset="0"/>
              <a:cs typeface="Arial" panose="020B0604020202020204" pitchFamily="34" charset="0"/>
            </a:endParaRPr>
          </a:p>
          <a:p>
            <a:r>
              <a:rPr lang="en-US" sz="1800" dirty="0">
                <a:effectLst/>
                <a:latin typeface="Arial" panose="020B0604020202020204" pitchFamily="34" charset="0"/>
                <a:ea typeface="Arial" panose="020B0604020202020204" pitchFamily="34" charset="0"/>
                <a:cs typeface="Arial" panose="020B0604020202020204" pitchFamily="34" charset="0"/>
              </a:rPr>
              <a:t>Deploy </a:t>
            </a:r>
            <a:r>
              <a:rPr lang="en-US" sz="1800" b="1" dirty="0">
                <a:effectLst/>
                <a:latin typeface="Arial" panose="020B0604020202020204" pitchFamily="34" charset="0"/>
                <a:ea typeface="Arial" panose="020B0604020202020204" pitchFamily="34" charset="0"/>
                <a:cs typeface="Arial" panose="020B0604020202020204" pitchFamily="34" charset="0"/>
              </a:rPr>
              <a:t>real-time, digital case-based TB disease surveillance systems </a:t>
            </a:r>
            <a:r>
              <a:rPr lang="en-US" sz="1800" dirty="0">
                <a:effectLst/>
                <a:latin typeface="Arial" panose="020B0604020202020204" pitchFamily="34" charset="0"/>
                <a:ea typeface="Arial" panose="020B0604020202020204" pitchFamily="34" charset="0"/>
                <a:cs typeface="Arial" panose="020B0604020202020204" pitchFamily="34" charset="0"/>
              </a:rPr>
              <a:t>that inform decision-making and actions at all levels of services is an urgent priority.  </a:t>
            </a:r>
          </a:p>
          <a:p>
            <a:r>
              <a:rPr lang="en-US" sz="1800" b="1" dirty="0">
                <a:effectLst/>
                <a:latin typeface="Arial" panose="020B0604020202020204" pitchFamily="34" charset="0"/>
                <a:ea typeface="Times New Roman" panose="02020603050405020304" pitchFamily="18" charset="0"/>
              </a:rPr>
              <a:t>Use disaggregated data at least by age, sex, place of residence along with socio-economic status and key and vulnerable populations groups where possible</a:t>
            </a:r>
            <a:r>
              <a:rPr lang="en-US" sz="1800" dirty="0">
                <a:effectLst/>
                <a:latin typeface="Arial" panose="020B0604020202020204" pitchFamily="34" charset="0"/>
                <a:ea typeface="Times New Roman" panose="02020603050405020304" pitchFamily="18" charset="0"/>
              </a:rPr>
              <a:t>, to allow for better understanding of the disease burden and gaps in service delivery to inform differentiated response.</a:t>
            </a:r>
          </a:p>
          <a:p>
            <a:r>
              <a:rPr lang="en-US" sz="1800" b="1" dirty="0">
                <a:effectLst/>
                <a:latin typeface="Arial" panose="020B0604020202020204" pitchFamily="34" charset="0"/>
                <a:ea typeface="Times New Roman" panose="02020603050405020304" pitchFamily="18" charset="0"/>
              </a:rPr>
              <a:t>Strengthen private sector, community health services and community led monitoring data reporting</a:t>
            </a:r>
            <a:r>
              <a:rPr lang="en-US" sz="1800" dirty="0">
                <a:effectLst/>
                <a:latin typeface="Arial" panose="020B0604020202020204" pitchFamily="34" charset="0"/>
                <a:ea typeface="Times New Roman" panose="02020603050405020304" pitchFamily="18" charset="0"/>
              </a:rPr>
              <a:t> and quality assurance, integrated in the national TB program and HMIS.</a:t>
            </a:r>
            <a:endParaRPr lang="en-US" sz="1800" dirty="0"/>
          </a:p>
          <a:p>
            <a:endParaRPr lang="en-US" sz="2000" dirty="0">
              <a:effectLst/>
              <a:latin typeface="Arial" panose="020B0604020202020204" pitchFamily="34" charset="0"/>
              <a:ea typeface="Times New Roman" panose="02020603050405020304" pitchFamily="18" charset="0"/>
            </a:endParaRPr>
          </a:p>
          <a:p>
            <a:endParaRPr lang="en-US" dirty="0"/>
          </a:p>
        </p:txBody>
      </p:sp>
      <p:pic>
        <p:nvPicPr>
          <p:cNvPr id="16" name="Graphic 15" descr="Bar chart outline">
            <a:extLst>
              <a:ext uri="{FF2B5EF4-FFF2-40B4-BE49-F238E27FC236}">
                <a16:creationId xmlns:a16="http://schemas.microsoft.com/office/drawing/2014/main" id="{3049D157-AAC6-9A85-205D-BF58819DA0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60749" y="204542"/>
            <a:ext cx="729179" cy="729179"/>
          </a:xfrm>
          <a:prstGeom prst="rect">
            <a:avLst/>
          </a:prstGeom>
        </p:spPr>
      </p:pic>
      <p:sp>
        <p:nvSpPr>
          <p:cNvPr id="17" name="TextBox 16">
            <a:extLst>
              <a:ext uri="{FF2B5EF4-FFF2-40B4-BE49-F238E27FC236}">
                <a16:creationId xmlns:a16="http://schemas.microsoft.com/office/drawing/2014/main" id="{6FCC043B-F762-5926-B43C-CEDB8F3E29F4}"/>
              </a:ext>
            </a:extLst>
          </p:cNvPr>
          <p:cNvSpPr txBox="1"/>
          <p:nvPr/>
        </p:nvSpPr>
        <p:spPr>
          <a:xfrm>
            <a:off x="360000" y="1947863"/>
            <a:ext cx="5531917" cy="4524315"/>
          </a:xfrm>
          <a:prstGeom prst="rect">
            <a:avLst/>
          </a:prstGeom>
          <a:noFill/>
          <a:ln>
            <a:noFill/>
          </a:ln>
        </p:spPr>
        <p:txBody>
          <a:bodyPr wrap="square" lIns="91440" tIns="45720" rIns="91440" bIns="45720" rtlCol="0" anchor="t">
            <a:spAutoFit/>
          </a:bodyPr>
          <a:lstStyle/>
          <a:p>
            <a:pPr marL="285750" indent="-285750">
              <a:buFont typeface="Arial" panose="020B0604020202020204" pitchFamily="34" charset="0"/>
              <a:buChar char="•"/>
            </a:pPr>
            <a:r>
              <a:rPr lang="en-US" dirty="0"/>
              <a:t>Eliminate TB related </a:t>
            </a:r>
            <a:r>
              <a:rPr lang="en-US" b="1" dirty="0"/>
              <a:t>stigma and discrimination.</a:t>
            </a:r>
            <a:endParaRPr lang="en-US" b="1" dirty="0">
              <a:cs typeface="Arial"/>
            </a:endParaRPr>
          </a:p>
          <a:p>
            <a:pPr marL="285750" indent="-285750">
              <a:buFont typeface="Arial" panose="020B0604020202020204" pitchFamily="34" charset="0"/>
              <a:buChar char="•"/>
            </a:pPr>
            <a:r>
              <a:rPr lang="en-US" dirty="0"/>
              <a:t>Ensure </a:t>
            </a:r>
            <a:r>
              <a:rPr lang="en-US" b="1" dirty="0"/>
              <a:t>people-centered and rights-based TB services</a:t>
            </a:r>
            <a:r>
              <a:rPr lang="en-US" dirty="0"/>
              <a:t> at health facilities and law enforcement practices</a:t>
            </a:r>
            <a:endParaRPr lang="en-US" dirty="0">
              <a:cs typeface="Arial"/>
            </a:endParaRPr>
          </a:p>
          <a:p>
            <a:pPr marL="285750" indent="-285750">
              <a:buFont typeface="Arial" panose="020B0604020202020204" pitchFamily="34" charset="0"/>
              <a:buChar char="•"/>
            </a:pPr>
            <a:r>
              <a:rPr lang="en-US" dirty="0"/>
              <a:t>Promote </a:t>
            </a:r>
            <a:r>
              <a:rPr lang="en-US" b="1" dirty="0"/>
              <a:t>legal literacy</a:t>
            </a:r>
            <a:r>
              <a:rPr lang="en-US" dirty="0"/>
              <a:t> (“Know your rights”).</a:t>
            </a:r>
            <a:endParaRPr lang="en-US" dirty="0">
              <a:cs typeface="Arial"/>
            </a:endParaRPr>
          </a:p>
          <a:p>
            <a:pPr marL="285750" indent="-285750">
              <a:buFont typeface="Arial" panose="020B0604020202020204" pitchFamily="34" charset="0"/>
              <a:buChar char="•"/>
            </a:pPr>
            <a:r>
              <a:rPr lang="en-US" dirty="0"/>
              <a:t>Increase </a:t>
            </a:r>
            <a:r>
              <a:rPr lang="en-US" b="1" dirty="0"/>
              <a:t>access to justice.</a:t>
            </a:r>
            <a:endParaRPr lang="en-US" b="1" dirty="0">
              <a:cs typeface="Arial"/>
            </a:endParaRPr>
          </a:p>
          <a:p>
            <a:pPr marL="285750" indent="-285750">
              <a:buFont typeface="Arial" panose="020B0604020202020204" pitchFamily="34" charset="0"/>
              <a:buChar char="•"/>
            </a:pPr>
            <a:r>
              <a:rPr lang="en-US" dirty="0"/>
              <a:t>Monitor and reform </a:t>
            </a:r>
            <a:r>
              <a:rPr lang="en-US" b="1" dirty="0"/>
              <a:t>policies, regulations and laws.</a:t>
            </a:r>
            <a:endParaRPr lang="en-US" b="1" dirty="0">
              <a:cs typeface="Arial"/>
            </a:endParaRPr>
          </a:p>
          <a:p>
            <a:pPr marL="285750" indent="-285750">
              <a:buFont typeface="Arial" panose="020B0604020202020204" pitchFamily="34" charset="0"/>
              <a:buChar char="•"/>
            </a:pPr>
            <a:r>
              <a:rPr lang="en-US" dirty="0"/>
              <a:t>Reduce TB-related </a:t>
            </a:r>
            <a:r>
              <a:rPr lang="en-US" b="1" dirty="0"/>
              <a:t>gender discrimination, harmful gender norms and violence.</a:t>
            </a:r>
            <a:endParaRPr lang="en-US" b="1" dirty="0">
              <a:cs typeface="Arial"/>
            </a:endParaRPr>
          </a:p>
          <a:p>
            <a:pPr marL="285750" indent="-285750">
              <a:buFont typeface="Arial" panose="020B0604020202020204" pitchFamily="34" charset="0"/>
              <a:buChar char="•"/>
            </a:pPr>
            <a:r>
              <a:rPr lang="en-US" sz="1800" dirty="0">
                <a:effectLst/>
                <a:latin typeface="Arial"/>
                <a:ea typeface="MS Mincho"/>
                <a:cs typeface="Arial"/>
              </a:rPr>
              <a:t>Refer to </a:t>
            </a:r>
            <a:r>
              <a:rPr lang="en-US" sz="1800" u="sng" dirty="0">
                <a:solidFill>
                  <a:schemeClr val="accent2"/>
                </a:solidFill>
                <a:effectLst/>
                <a:latin typeface="Arial"/>
                <a:ea typeface="MS Mincho"/>
                <a:cs typeface="Arial"/>
                <a:hlinkClick r:id="rId6">
                  <a:extLst>
                    <a:ext uri="{A12FA001-AC4F-418D-AE19-62706E023703}">
                      <ahyp:hlinkClr xmlns:ahyp="http://schemas.microsoft.com/office/drawing/2018/hyperlinkcolor" val="tx"/>
                    </a:ext>
                  </a:extLst>
                </a:hlinkClick>
              </a:rPr>
              <a:t>TB and Human Rights Technical Brief</a:t>
            </a:r>
            <a:r>
              <a:rPr lang="en-US" sz="1800" dirty="0">
                <a:effectLst/>
                <a:latin typeface="Arial"/>
                <a:ea typeface="MS Mincho"/>
                <a:cs typeface="Arial"/>
              </a:rPr>
              <a:t>, upcoming implementer’s guide on human rights, gender and equity and analysis of 20 national TB community, rights and gender </a:t>
            </a:r>
            <a:r>
              <a:rPr lang="en-US" sz="1800" u="sng" dirty="0">
                <a:solidFill>
                  <a:schemeClr val="accent2"/>
                </a:solidFill>
                <a:effectLst/>
                <a:latin typeface="Arial"/>
                <a:ea typeface="MS Mincho"/>
                <a:cs typeface="Arial"/>
                <a:hlinkClick r:id="rId7">
                  <a:extLst>
                    <a:ext uri="{A12FA001-AC4F-418D-AE19-62706E023703}">
                      <ahyp:hlinkClr xmlns:ahyp="http://schemas.microsoft.com/office/drawing/2018/hyperlinkcolor" val="tx"/>
                    </a:ext>
                  </a:extLst>
                </a:hlinkClick>
              </a:rPr>
              <a:t>(CRG) assessments</a:t>
            </a:r>
            <a:r>
              <a:rPr lang="en-US" sz="1800" dirty="0">
                <a:effectLst/>
                <a:latin typeface="Arial"/>
                <a:ea typeface="MS Mincho"/>
                <a:cs typeface="Arial"/>
              </a:rPr>
              <a:t>.</a:t>
            </a:r>
            <a:endParaRPr lang="en-US" dirty="0">
              <a:latin typeface="Arial"/>
              <a:ea typeface="MS Mincho"/>
              <a:cs typeface="Arial"/>
            </a:endParaRPr>
          </a:p>
          <a:p>
            <a:endParaRPr lang="en-US" dirty="0"/>
          </a:p>
        </p:txBody>
      </p:sp>
    </p:spTree>
    <p:extLst>
      <p:ext uri="{BB962C8B-B14F-4D97-AF65-F5344CB8AC3E}">
        <p14:creationId xmlns:p14="http://schemas.microsoft.com/office/powerpoint/2010/main" val="3260310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AE93A-8C3B-8A6D-0CE2-ECBDAC006FA3}"/>
              </a:ext>
            </a:extLst>
          </p:cNvPr>
          <p:cNvSpPr>
            <a:spLocks noGrp="1"/>
          </p:cNvSpPr>
          <p:nvPr>
            <p:ph type="sldNum" sz="quarter" idx="12"/>
          </p:nvPr>
        </p:nvSpPr>
        <p:spPr/>
        <p:txBody>
          <a:bodyPr/>
          <a:lstStyle/>
          <a:p>
            <a:fld id="{9E2BE927-25C7-4379-86F1-C17ED9D2A7F2}" type="slidenum">
              <a:rPr lang="en-US" smtClean="0"/>
              <a:pPr/>
              <a:t>42</a:t>
            </a:fld>
            <a:endParaRPr lang="en-US"/>
          </a:p>
        </p:txBody>
      </p:sp>
      <p:sp>
        <p:nvSpPr>
          <p:cNvPr id="3" name="Title 2">
            <a:extLst>
              <a:ext uri="{FF2B5EF4-FFF2-40B4-BE49-F238E27FC236}">
                <a16:creationId xmlns:a16="http://schemas.microsoft.com/office/drawing/2014/main" id="{AEA1378C-2811-E70C-6893-15BAF32A925F}"/>
              </a:ext>
            </a:extLst>
          </p:cNvPr>
          <p:cNvSpPr>
            <a:spLocks noGrp="1"/>
          </p:cNvSpPr>
          <p:nvPr>
            <p:ph type="title"/>
          </p:nvPr>
        </p:nvSpPr>
        <p:spPr/>
        <p:txBody>
          <a:bodyPr/>
          <a:lstStyle/>
          <a:p>
            <a:r>
              <a:rPr lang="en-GB" dirty="0"/>
              <a:t>TRP Observations: </a:t>
            </a:r>
            <a:r>
              <a:rPr lang="en-GB"/>
              <a:t>TB General </a:t>
            </a:r>
            <a:endParaRPr lang="en-US" dirty="0"/>
          </a:p>
        </p:txBody>
      </p:sp>
      <p:sp>
        <p:nvSpPr>
          <p:cNvPr id="4" name="Text Placeholder 3">
            <a:extLst>
              <a:ext uri="{FF2B5EF4-FFF2-40B4-BE49-F238E27FC236}">
                <a16:creationId xmlns:a16="http://schemas.microsoft.com/office/drawing/2014/main" id="{A056FFC0-77A1-D738-2DC9-4E9E141075DF}"/>
              </a:ext>
            </a:extLst>
          </p:cNvPr>
          <p:cNvSpPr>
            <a:spLocks noGrp="1"/>
          </p:cNvSpPr>
          <p:nvPr>
            <p:ph type="body" sz="quarter" idx="13"/>
          </p:nvPr>
        </p:nvSpPr>
        <p:spPr/>
        <p:txBody>
          <a:bodyPr/>
          <a:lstStyle/>
          <a:p>
            <a:r>
              <a:rPr lang="en-US" sz="2400" u="sng" dirty="0">
                <a:solidFill>
                  <a:srgbClr val="2E4DF9"/>
                </a:solidFill>
                <a:effectLst/>
                <a:latin typeface="Arial" panose="020B0604020202020204" pitchFamily="34" charset="0"/>
                <a:ea typeface="Arial" panose="020B0604020202020204" pitchFamily="34" charset="0"/>
                <a:hlinkClick r:id="rId2"/>
              </a:rPr>
              <a:t>2020-2022 TRP Observations Report</a:t>
            </a:r>
            <a:r>
              <a:rPr lang="en-US" sz="2400" dirty="0">
                <a:effectLst/>
                <a:latin typeface="Arial" panose="020B0604020202020204" pitchFamily="34" charset="0"/>
                <a:ea typeface="Arial" panose="020B0604020202020204" pitchFamily="34" charset="0"/>
              </a:rPr>
              <a:t>.</a:t>
            </a:r>
            <a:endParaRPr lang="en-US" sz="2400" dirty="0"/>
          </a:p>
        </p:txBody>
      </p:sp>
      <p:sp>
        <p:nvSpPr>
          <p:cNvPr id="6" name="TextBox 5">
            <a:extLst>
              <a:ext uri="{FF2B5EF4-FFF2-40B4-BE49-F238E27FC236}">
                <a16:creationId xmlns:a16="http://schemas.microsoft.com/office/drawing/2014/main" id="{5C989BB1-B485-C41E-1896-4A258C320926}"/>
              </a:ext>
            </a:extLst>
          </p:cNvPr>
          <p:cNvSpPr txBox="1"/>
          <p:nvPr/>
        </p:nvSpPr>
        <p:spPr>
          <a:xfrm>
            <a:off x="513707" y="1347317"/>
            <a:ext cx="10633753" cy="5078313"/>
          </a:xfrm>
          <a:prstGeom prst="rect">
            <a:avLst/>
          </a:prstGeom>
          <a:noFill/>
        </p:spPr>
        <p:txBody>
          <a:bodyPr wrap="square">
            <a:spAutoFit/>
          </a:bodyPr>
          <a:lstStyle/>
          <a:p>
            <a:pPr marL="285750" indent="-285750">
              <a:buFont typeface="Arial" panose="020B0604020202020204" pitchFamily="34" charset="0"/>
              <a:buChar char="•"/>
            </a:pPr>
            <a:r>
              <a:rPr lang="en-US" dirty="0"/>
              <a:t>Many TB programs </a:t>
            </a:r>
            <a:r>
              <a:rPr lang="en-US" b="1" dirty="0"/>
              <a:t>maximized synergies with COVID-19 </a:t>
            </a:r>
            <a:r>
              <a:rPr lang="en-US" dirty="0"/>
              <a:t>through bi-directional screenings, digital tools for treatment adherence, accelerating existing tools and innovations such as GeneXpert and computer-aided diagnosis, and deploying TB community members trained to also respond to COVID-19. </a:t>
            </a:r>
          </a:p>
          <a:p>
            <a:pPr marL="285750" indent="-285750">
              <a:buFont typeface="Arial" panose="020B0604020202020204" pitchFamily="34" charset="0"/>
              <a:buChar char="•"/>
            </a:pPr>
            <a:r>
              <a:rPr lang="en-US" dirty="0"/>
              <a:t>The TRP appreciated that there was a </a:t>
            </a:r>
            <a:r>
              <a:rPr lang="en-US" b="1" dirty="0"/>
              <a:t>TB cascade analysis </a:t>
            </a:r>
            <a:r>
              <a:rPr lang="en-US" dirty="0"/>
              <a:t>in most funding requests and gradual improvement of TB diagnostic and treatment services. While funding requests showed increased prioritization of policies and guidance on TB prevention, the TRP is concerned that </a:t>
            </a:r>
            <a:r>
              <a:rPr lang="en-US" b="1" dirty="0"/>
              <a:t>implementation of TB preventative treatment (TPT), especially shorter regimens, remains low. </a:t>
            </a:r>
          </a:p>
          <a:p>
            <a:pPr marL="285750" indent="-285750">
              <a:buFont typeface="Arial" panose="020B0604020202020204" pitchFamily="34" charset="0"/>
              <a:buChar char="•"/>
            </a:pPr>
            <a:r>
              <a:rPr lang="en-US" dirty="0"/>
              <a:t>Applicants are encouraged to access more support to plan and implement interventions to prevent TB, and to diagnose and retain key and vulnerable populations in treatment and care, using detailed situational and </a:t>
            </a:r>
            <a:r>
              <a:rPr lang="en-US" b="1" dirty="0"/>
              <a:t>data-driven analysis</a:t>
            </a:r>
            <a:r>
              <a:rPr lang="en-US" dirty="0"/>
              <a:t>. </a:t>
            </a:r>
          </a:p>
          <a:p>
            <a:pPr marL="285750" indent="-285750">
              <a:buFont typeface="Arial" panose="020B0604020202020204" pitchFamily="34" charset="0"/>
              <a:buChar char="•"/>
            </a:pPr>
            <a:r>
              <a:rPr lang="en-US" dirty="0"/>
              <a:t>Data and approaches for </a:t>
            </a:r>
            <a:r>
              <a:rPr lang="en-US" b="1" dirty="0"/>
              <a:t>pediatric TB also need more attention</a:t>
            </a:r>
            <a:r>
              <a:rPr lang="en-US" dirty="0"/>
              <a:t>, including availability and use of pediatric TB treatment, healthcare worker training to identify pediatric TB, robust contact investigations that include children and widespread adoption of TPT. </a:t>
            </a:r>
          </a:p>
          <a:p>
            <a:pPr marL="285750" indent="-285750">
              <a:buFont typeface="Arial" panose="020B0604020202020204" pitchFamily="34" charset="0"/>
              <a:buChar char="•"/>
            </a:pPr>
            <a:r>
              <a:rPr lang="en-US" dirty="0"/>
              <a:t>Concerned that relatively few civil society and community-led TB organizations are mentioned in the development of TB funding requests and/or implementation. Community mobilization requires more investment, with </a:t>
            </a:r>
            <a:r>
              <a:rPr lang="en-US" b="1" dirty="0"/>
              <a:t>greater attention to community health workers (CHWs) for TB and community health activities. </a:t>
            </a:r>
          </a:p>
        </p:txBody>
      </p:sp>
    </p:spTree>
    <p:extLst>
      <p:ext uri="{BB962C8B-B14F-4D97-AF65-F5344CB8AC3E}">
        <p14:creationId xmlns:p14="http://schemas.microsoft.com/office/powerpoint/2010/main" val="2561522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6AB464-67B7-48A3-AAB3-52E20B60D636}"/>
              </a:ext>
            </a:extLst>
          </p:cNvPr>
          <p:cNvSpPr>
            <a:spLocks noGrp="1"/>
          </p:cNvSpPr>
          <p:nvPr>
            <p:ph type="sldNum" sz="quarter" idx="12"/>
          </p:nvPr>
        </p:nvSpPr>
        <p:spPr/>
        <p:txBody>
          <a:bodyPr/>
          <a:lstStyle/>
          <a:p>
            <a:fld id="{9E2BE927-25C7-4379-86F1-C17ED9D2A7F2}" type="slidenum">
              <a:rPr lang="en-US" smtClean="0"/>
              <a:t>5</a:t>
            </a:fld>
            <a:endParaRPr lang="en-US"/>
          </a:p>
        </p:txBody>
      </p:sp>
      <p:sp>
        <p:nvSpPr>
          <p:cNvPr id="5" name="Rectangle 4">
            <a:extLst>
              <a:ext uri="{FF2B5EF4-FFF2-40B4-BE49-F238E27FC236}">
                <a16:creationId xmlns:a16="http://schemas.microsoft.com/office/drawing/2014/main" id="{2FD88AA6-F640-477A-A9B2-FC3DC16AA1EB}"/>
              </a:ext>
            </a:extLst>
          </p:cNvPr>
          <p:cNvSpPr/>
          <p:nvPr/>
        </p:nvSpPr>
        <p:spPr>
          <a:xfrm>
            <a:off x="0" y="2552697"/>
            <a:ext cx="12192000" cy="1382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5970A6-E7D2-4875-B98B-4D5E2AB94606}"/>
              </a:ext>
            </a:extLst>
          </p:cNvPr>
          <p:cNvSpPr/>
          <p:nvPr/>
        </p:nvSpPr>
        <p:spPr>
          <a:xfrm>
            <a:off x="1404257" y="2884712"/>
            <a:ext cx="7981043" cy="71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mj-lt"/>
                <a:ea typeface="Calibri" panose="020F0502020204030204" pitchFamily="34" charset="0"/>
                <a:cs typeface="Times New Roman" panose="02020603050405020304" pitchFamily="18" charset="0"/>
              </a:rPr>
              <a:t>TB Program Essentials</a:t>
            </a:r>
          </a:p>
        </p:txBody>
      </p:sp>
    </p:spTree>
    <p:extLst>
      <p:ext uri="{BB962C8B-B14F-4D97-AF65-F5344CB8AC3E}">
        <p14:creationId xmlns:p14="http://schemas.microsoft.com/office/powerpoint/2010/main" val="152343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E96ADF-E383-FE30-98C4-F825C9015579}"/>
              </a:ext>
            </a:extLst>
          </p:cNvPr>
          <p:cNvSpPr>
            <a:spLocks noGrp="1"/>
          </p:cNvSpPr>
          <p:nvPr>
            <p:ph type="sldNum" sz="quarter" idx="12"/>
          </p:nvPr>
        </p:nvSpPr>
        <p:spPr/>
        <p:txBody>
          <a:bodyPr/>
          <a:lstStyle/>
          <a:p>
            <a:fld id="{9E2BE927-25C7-4379-86F1-C17ED9D2A7F2}" type="slidenum">
              <a:rPr lang="en-US" smtClean="0"/>
              <a:pPr/>
              <a:t>6</a:t>
            </a:fld>
            <a:endParaRPr lang="en-US"/>
          </a:p>
        </p:txBody>
      </p:sp>
      <p:sp>
        <p:nvSpPr>
          <p:cNvPr id="3" name="Title 2">
            <a:extLst>
              <a:ext uri="{FF2B5EF4-FFF2-40B4-BE49-F238E27FC236}">
                <a16:creationId xmlns:a16="http://schemas.microsoft.com/office/drawing/2014/main" id="{9E3F7A53-3971-C7F5-7BA2-F02040C9CED5}"/>
              </a:ext>
            </a:extLst>
          </p:cNvPr>
          <p:cNvSpPr>
            <a:spLocks noGrp="1"/>
          </p:cNvSpPr>
          <p:nvPr>
            <p:ph type="title"/>
          </p:nvPr>
        </p:nvSpPr>
        <p:spPr>
          <a:xfrm>
            <a:off x="360000" y="397001"/>
            <a:ext cx="11471638" cy="787274"/>
          </a:xfrm>
          <a:solidFill>
            <a:schemeClr val="bg1"/>
          </a:solidFill>
        </p:spPr>
        <p:txBody>
          <a:bodyPr/>
          <a:lstStyle/>
          <a:p>
            <a:r>
              <a:rPr lang="en-US" b="1"/>
              <a:t>Global Fund's New Strategy: TB Sub-Objectives</a:t>
            </a:r>
          </a:p>
        </p:txBody>
      </p:sp>
      <p:sp>
        <p:nvSpPr>
          <p:cNvPr id="10" name="TextBox 9">
            <a:extLst>
              <a:ext uri="{FF2B5EF4-FFF2-40B4-BE49-F238E27FC236}">
                <a16:creationId xmlns:a16="http://schemas.microsoft.com/office/drawing/2014/main" id="{9DE19AA9-65CE-7885-242C-F5A77D531AE2}"/>
              </a:ext>
            </a:extLst>
          </p:cNvPr>
          <p:cNvSpPr txBox="1"/>
          <p:nvPr/>
        </p:nvSpPr>
        <p:spPr>
          <a:xfrm>
            <a:off x="4589510" y="1242987"/>
            <a:ext cx="7242128" cy="480131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b="1" dirty="0"/>
              <a:t>Find and treat all people </a:t>
            </a:r>
            <a:r>
              <a:rPr lang="en-US" dirty="0"/>
              <a:t>with drug-susceptible TB (DS-TB) and DR-TB through equitable, people-centered approaches.</a:t>
            </a:r>
            <a:endParaRPr lang="en-US" dirty="0">
              <a:cs typeface="Arial"/>
            </a:endParaRPr>
          </a:p>
          <a:p>
            <a:endParaRPr lang="en-US" dirty="0">
              <a:cs typeface="Arial"/>
            </a:endParaRPr>
          </a:p>
          <a:p>
            <a:pPr marL="285750" indent="-285750">
              <a:buFont typeface="Arial" panose="020B0604020202020204" pitchFamily="34" charset="0"/>
              <a:buChar char="•"/>
            </a:pPr>
            <a:r>
              <a:rPr lang="en-US" b="1" dirty="0"/>
              <a:t>Scale-up TB prevention </a:t>
            </a:r>
            <a:r>
              <a:rPr lang="en-US" dirty="0"/>
              <a:t>with emphasis on TB preventive treatment and airborne infection prevention and control.</a:t>
            </a:r>
            <a:endParaRPr lang="en-US" dirty="0">
              <a:cs typeface="Arial"/>
            </a:endParaRPr>
          </a:p>
          <a:p>
            <a:endParaRPr lang="en-US" dirty="0"/>
          </a:p>
          <a:p>
            <a:pPr marL="285750" indent="-285750">
              <a:buFont typeface="Arial" panose="020B0604020202020204" pitchFamily="34" charset="0"/>
              <a:buChar char="•"/>
            </a:pPr>
            <a:r>
              <a:rPr lang="en-US" b="1" dirty="0"/>
              <a:t>Improve the quality of TB services across </a:t>
            </a:r>
            <a:r>
              <a:rPr lang="en-US" dirty="0"/>
              <a:t>the TB care cascade including management of co-morbidities.</a:t>
            </a:r>
            <a:endParaRPr lang="en-US" dirty="0">
              <a:cs typeface="Arial"/>
            </a:endParaRPr>
          </a:p>
          <a:p>
            <a:endParaRPr lang="en-US" dirty="0"/>
          </a:p>
          <a:p>
            <a:pPr marL="285750" indent="-285750">
              <a:buFont typeface="Arial" panose="020B0604020202020204" pitchFamily="34" charset="0"/>
              <a:buChar char="•"/>
            </a:pPr>
            <a:r>
              <a:rPr lang="en-US" b="1" dirty="0"/>
              <a:t>Adapt TB programming </a:t>
            </a:r>
            <a:r>
              <a:rPr lang="en-US" dirty="0"/>
              <a:t>to respond to the evolving situation, including through rapid deployment of new tools and innovations.</a:t>
            </a:r>
            <a:endParaRPr lang="en-US" dirty="0">
              <a:cs typeface="Arial"/>
            </a:endParaRPr>
          </a:p>
          <a:p>
            <a:endParaRPr lang="en-US" dirty="0"/>
          </a:p>
          <a:p>
            <a:pPr marL="285750" indent="-285750">
              <a:buFont typeface="Arial" panose="020B0604020202020204" pitchFamily="34" charset="0"/>
              <a:buChar char="•"/>
            </a:pPr>
            <a:r>
              <a:rPr lang="en-US" b="1" dirty="0"/>
              <a:t>Promote enabling environments</a:t>
            </a:r>
            <a:r>
              <a:rPr lang="en-US" dirty="0"/>
              <a:t>, in collaboration with partners and affected communities, to </a:t>
            </a:r>
            <a:r>
              <a:rPr lang="en-US" b="1" dirty="0"/>
              <a:t>reduce TB-related stigma, discrimination, human rights and gender-related barriers </a:t>
            </a:r>
            <a:r>
              <a:rPr lang="en-US" dirty="0"/>
              <a:t>to care; and advance approaches to address catastrophic cost due to TB.</a:t>
            </a:r>
            <a:endParaRPr lang="en-US" dirty="0">
              <a:cs typeface="Arial"/>
            </a:endParaRPr>
          </a:p>
        </p:txBody>
      </p:sp>
      <p:pic>
        <p:nvPicPr>
          <p:cNvPr id="15" name="Picture 14">
            <a:extLst>
              <a:ext uri="{FF2B5EF4-FFF2-40B4-BE49-F238E27FC236}">
                <a16:creationId xmlns:a16="http://schemas.microsoft.com/office/drawing/2014/main" id="{42AEFFF5-6F2F-F42B-2049-0D682B2FD8DD}"/>
              </a:ext>
            </a:extLst>
          </p:cNvPr>
          <p:cNvPicPr>
            <a:picLocks noChangeAspect="1"/>
          </p:cNvPicPr>
          <p:nvPr/>
        </p:nvPicPr>
        <p:blipFill>
          <a:blip r:embed="rId2"/>
          <a:stretch>
            <a:fillRect/>
          </a:stretch>
        </p:blipFill>
        <p:spPr>
          <a:xfrm>
            <a:off x="1472848" y="1512046"/>
            <a:ext cx="1916954" cy="1916954"/>
          </a:xfrm>
          <a:prstGeom prst="rect">
            <a:avLst/>
          </a:prstGeom>
        </p:spPr>
      </p:pic>
      <p:sp>
        <p:nvSpPr>
          <p:cNvPr id="4" name="TextBox 3">
            <a:extLst>
              <a:ext uri="{FF2B5EF4-FFF2-40B4-BE49-F238E27FC236}">
                <a16:creationId xmlns:a16="http://schemas.microsoft.com/office/drawing/2014/main" id="{8A12343B-E757-2F0F-2D23-3EAC447BE3ED}"/>
              </a:ext>
            </a:extLst>
          </p:cNvPr>
          <p:cNvSpPr txBox="1"/>
          <p:nvPr/>
        </p:nvSpPr>
        <p:spPr>
          <a:xfrm>
            <a:off x="376798" y="3982198"/>
            <a:ext cx="3956654" cy="2062103"/>
          </a:xfrm>
          <a:prstGeom prst="rect">
            <a:avLst/>
          </a:prstGeom>
          <a:solidFill>
            <a:schemeClr val="tx2"/>
          </a:solidFill>
          <a:ln w="28575">
            <a:solidFill>
              <a:schemeClr val="tx2"/>
            </a:solidFill>
          </a:ln>
        </p:spPr>
        <p:txBody>
          <a:bodyPr wrap="square">
            <a:spAutoFit/>
          </a:bodyPr>
          <a:lstStyle/>
          <a:p>
            <a:pPr algn="ctr">
              <a:spcAft>
                <a:spcPts val="600"/>
              </a:spcAft>
            </a:pPr>
            <a:r>
              <a:rPr lang="en-US" sz="1600" dirty="0">
                <a:effectLst/>
                <a:latin typeface="+mj-lt"/>
              </a:rPr>
              <a:t>The Global Fund Strategy (2023-2028) is an enabler to achieve global goals. Country ownership is still at the core of the Global Fund partnership and i</a:t>
            </a:r>
            <a:r>
              <a:rPr lang="en-US" sz="1600" dirty="0">
                <a:latin typeface="+mj-lt"/>
              </a:rPr>
              <a:t>n-country partners are encouraged </a:t>
            </a:r>
            <a:r>
              <a:rPr lang="en-US" sz="1600" dirty="0">
                <a:effectLst/>
                <a:latin typeface="+mj-lt"/>
              </a:rPr>
              <a:t>to adapt their responses according to context.</a:t>
            </a:r>
          </a:p>
        </p:txBody>
      </p:sp>
    </p:spTree>
    <p:extLst>
      <p:ext uri="{BB962C8B-B14F-4D97-AF65-F5344CB8AC3E}">
        <p14:creationId xmlns:p14="http://schemas.microsoft.com/office/powerpoint/2010/main" val="47411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D830D3-46FC-4DC2-BA6D-C1553B5F8309}"/>
              </a:ext>
            </a:extLst>
          </p:cNvPr>
          <p:cNvSpPr>
            <a:spLocks noGrp="1"/>
          </p:cNvSpPr>
          <p:nvPr>
            <p:ph type="sldNum" sz="quarter" idx="12"/>
          </p:nvPr>
        </p:nvSpPr>
        <p:spPr/>
        <p:txBody>
          <a:bodyPr/>
          <a:lstStyle/>
          <a:p>
            <a:fld id="{9E2BE927-25C7-4379-86F1-C17ED9D2A7F2}" type="slidenum">
              <a:rPr lang="en-US" smtClean="0"/>
              <a:t>7</a:t>
            </a:fld>
            <a:endParaRPr lang="en-US"/>
          </a:p>
        </p:txBody>
      </p:sp>
      <p:sp>
        <p:nvSpPr>
          <p:cNvPr id="4" name="Title 3">
            <a:extLst>
              <a:ext uri="{FF2B5EF4-FFF2-40B4-BE49-F238E27FC236}">
                <a16:creationId xmlns:a16="http://schemas.microsoft.com/office/drawing/2014/main" id="{0369966D-3F88-4151-9842-94F3108F3F15}"/>
              </a:ext>
            </a:extLst>
          </p:cNvPr>
          <p:cNvSpPr>
            <a:spLocks noGrp="1"/>
          </p:cNvSpPr>
          <p:nvPr>
            <p:ph type="title"/>
          </p:nvPr>
        </p:nvSpPr>
        <p:spPr>
          <a:solidFill>
            <a:schemeClr val="bg1"/>
          </a:solidFill>
        </p:spPr>
        <p:txBody>
          <a:bodyPr/>
          <a:lstStyle/>
          <a:p>
            <a:r>
              <a:rPr lang="en-US"/>
              <a:t>TB Information Note: Outline</a:t>
            </a:r>
          </a:p>
        </p:txBody>
      </p:sp>
      <p:pic>
        <p:nvPicPr>
          <p:cNvPr id="3" name="Picture 2">
            <a:extLst>
              <a:ext uri="{FF2B5EF4-FFF2-40B4-BE49-F238E27FC236}">
                <a16:creationId xmlns:a16="http://schemas.microsoft.com/office/drawing/2014/main" id="{D3344610-58D1-431E-C705-EE9657E01CC4}"/>
              </a:ext>
            </a:extLst>
          </p:cNvPr>
          <p:cNvPicPr>
            <a:picLocks noChangeAspect="1"/>
          </p:cNvPicPr>
          <p:nvPr/>
        </p:nvPicPr>
        <p:blipFill>
          <a:blip r:embed="rId4"/>
          <a:stretch>
            <a:fillRect/>
          </a:stretch>
        </p:blipFill>
        <p:spPr>
          <a:xfrm>
            <a:off x="4657060" y="1164412"/>
            <a:ext cx="6366503" cy="4961661"/>
          </a:xfrm>
          <a:prstGeom prst="rect">
            <a:avLst/>
          </a:prstGeom>
        </p:spPr>
      </p:pic>
      <p:sp>
        <p:nvSpPr>
          <p:cNvPr id="5" name="TextBox 4">
            <a:extLst>
              <a:ext uri="{FF2B5EF4-FFF2-40B4-BE49-F238E27FC236}">
                <a16:creationId xmlns:a16="http://schemas.microsoft.com/office/drawing/2014/main" id="{AB4EB35E-AD49-63A2-423F-76A6D4C152C7}"/>
              </a:ext>
            </a:extLst>
          </p:cNvPr>
          <p:cNvSpPr txBox="1"/>
          <p:nvPr/>
        </p:nvSpPr>
        <p:spPr>
          <a:xfrm>
            <a:off x="2229492" y="6359704"/>
            <a:ext cx="9164548" cy="338554"/>
          </a:xfrm>
          <a:prstGeom prst="rect">
            <a:avLst/>
          </a:prstGeom>
          <a:noFill/>
        </p:spPr>
        <p:txBody>
          <a:bodyPr wrap="square" rtlCol="0">
            <a:spAutoFit/>
          </a:bodyPr>
          <a:lstStyle/>
          <a:p>
            <a:r>
              <a:rPr lang="en-US" sz="1600"/>
              <a:t>Accessible at: </a:t>
            </a:r>
            <a:r>
              <a:rPr lang="en-US" sz="1600">
                <a:solidFill>
                  <a:schemeClr val="accent2"/>
                </a:solidFill>
                <a:hlinkClick r:id="rId5">
                  <a:extLst>
                    <a:ext uri="{A12FA001-AC4F-418D-AE19-62706E023703}">
                      <ahyp:hlinkClr xmlns:ahyp="http://schemas.microsoft.com/office/drawing/2018/hyperlinkcolor" val="tx"/>
                    </a:ext>
                  </a:extLst>
                </a:hlinkClick>
              </a:rPr>
              <a:t>https://www.theglobalfund.org/media/4762/core_tuberculosis_infonote_en.pdf</a:t>
            </a:r>
            <a:endParaRPr lang="en-US" sz="1600">
              <a:solidFill>
                <a:schemeClr val="accent2"/>
              </a:solidFill>
            </a:endParaRPr>
          </a:p>
        </p:txBody>
      </p:sp>
      <p:pic>
        <p:nvPicPr>
          <p:cNvPr id="7" name="Picture 6">
            <a:extLst>
              <a:ext uri="{FF2B5EF4-FFF2-40B4-BE49-F238E27FC236}">
                <a16:creationId xmlns:a16="http://schemas.microsoft.com/office/drawing/2014/main" id="{D495D2E2-BBE1-531A-2AC1-5E4A8F59A85F}"/>
              </a:ext>
            </a:extLst>
          </p:cNvPr>
          <p:cNvPicPr>
            <a:picLocks noChangeAspect="1"/>
          </p:cNvPicPr>
          <p:nvPr/>
        </p:nvPicPr>
        <p:blipFill rotWithShape="1">
          <a:blip r:embed="rId6"/>
          <a:srcRect l="48575" t="23981" r="26483" b="10027"/>
          <a:stretch/>
        </p:blipFill>
        <p:spPr>
          <a:xfrm>
            <a:off x="496385" y="1164412"/>
            <a:ext cx="3529938" cy="4961660"/>
          </a:xfrm>
          <a:prstGeom prst="rect">
            <a:avLst/>
          </a:prstGeom>
        </p:spPr>
      </p:pic>
    </p:spTree>
    <p:custDataLst>
      <p:custData r:id="rId1"/>
      <p:custData r:id="rId2"/>
    </p:custDataLst>
    <p:extLst>
      <p:ext uri="{BB962C8B-B14F-4D97-AF65-F5344CB8AC3E}">
        <p14:creationId xmlns:p14="http://schemas.microsoft.com/office/powerpoint/2010/main" val="3931589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7AEC2B-984B-147B-1C0C-512F4AE768DA}"/>
              </a:ext>
            </a:extLst>
          </p:cNvPr>
          <p:cNvSpPr>
            <a:spLocks noGrp="1"/>
          </p:cNvSpPr>
          <p:nvPr>
            <p:ph type="sldNum" sz="quarter" idx="12"/>
          </p:nvPr>
        </p:nvSpPr>
        <p:spPr/>
        <p:txBody>
          <a:bodyPr/>
          <a:lstStyle/>
          <a:p>
            <a:fld id="{9E2BE927-25C7-4379-86F1-C17ED9D2A7F2}" type="slidenum">
              <a:rPr lang="en-US" smtClean="0"/>
              <a:pPr/>
              <a:t>8</a:t>
            </a:fld>
            <a:endParaRPr lang="en-US"/>
          </a:p>
        </p:txBody>
      </p:sp>
      <p:sp>
        <p:nvSpPr>
          <p:cNvPr id="7" name="Title 2">
            <a:extLst>
              <a:ext uri="{FF2B5EF4-FFF2-40B4-BE49-F238E27FC236}">
                <a16:creationId xmlns:a16="http://schemas.microsoft.com/office/drawing/2014/main" id="{96652593-F61D-1201-9A85-CDE66C623B43}"/>
              </a:ext>
            </a:extLst>
          </p:cNvPr>
          <p:cNvSpPr txBox="1">
            <a:spLocks/>
          </p:cNvSpPr>
          <p:nvPr/>
        </p:nvSpPr>
        <p:spPr>
          <a:xfrm>
            <a:off x="360000" y="270001"/>
            <a:ext cx="11471638" cy="468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800"/>
              <a:t>TB Prioritized Interventions for Global Fund Investments</a:t>
            </a:r>
          </a:p>
        </p:txBody>
      </p:sp>
      <p:grpSp>
        <p:nvGrpSpPr>
          <p:cNvPr id="3" name="Group 2">
            <a:extLst>
              <a:ext uri="{FF2B5EF4-FFF2-40B4-BE49-F238E27FC236}">
                <a16:creationId xmlns:a16="http://schemas.microsoft.com/office/drawing/2014/main" id="{4B3BD9F7-C428-946B-6538-5B74F2CB8F4B}"/>
              </a:ext>
            </a:extLst>
          </p:cNvPr>
          <p:cNvGrpSpPr/>
          <p:nvPr/>
        </p:nvGrpSpPr>
        <p:grpSpPr>
          <a:xfrm>
            <a:off x="3271115" y="825637"/>
            <a:ext cx="5649770" cy="5206727"/>
            <a:chOff x="5654658" y="546373"/>
            <a:chExt cx="5649770" cy="5206727"/>
          </a:xfrm>
        </p:grpSpPr>
        <p:sp>
          <p:nvSpPr>
            <p:cNvPr id="9" name="TextBox 8">
              <a:extLst>
                <a:ext uri="{FF2B5EF4-FFF2-40B4-BE49-F238E27FC236}">
                  <a16:creationId xmlns:a16="http://schemas.microsoft.com/office/drawing/2014/main" id="{8E4EE94E-AD03-0280-4542-AFD93557D0F8}"/>
                </a:ext>
              </a:extLst>
            </p:cNvPr>
            <p:cNvSpPr txBox="1"/>
            <p:nvPr/>
          </p:nvSpPr>
          <p:spPr>
            <a:xfrm>
              <a:off x="5654658" y="546373"/>
              <a:ext cx="5649770" cy="584775"/>
            </a:xfrm>
            <a:prstGeom prst="rect">
              <a:avLst/>
            </a:prstGeom>
            <a:noFill/>
          </p:spPr>
          <p:txBody>
            <a:bodyPr wrap="square" lIns="91440" tIns="45720" rIns="91440" bIns="45720" rtlCol="0" anchor="t">
              <a:spAutoFit/>
            </a:bodyPr>
            <a:lstStyle/>
            <a:p>
              <a:pPr>
                <a:spcAft>
                  <a:spcPts val="600"/>
                </a:spcAft>
              </a:pPr>
              <a:r>
                <a:rPr lang="en-US" sz="1600" b="1" dirty="0">
                  <a:latin typeface="+mj-lt"/>
                </a:rPr>
                <a:t>The prioritized interventions listed in the TB Information Note are within the following areas: </a:t>
              </a:r>
              <a:endParaRPr lang="en-US" sz="1600" dirty="0"/>
            </a:p>
          </p:txBody>
        </p:sp>
        <p:grpSp>
          <p:nvGrpSpPr>
            <p:cNvPr id="10" name="Group 9">
              <a:extLst>
                <a:ext uri="{FF2B5EF4-FFF2-40B4-BE49-F238E27FC236}">
                  <a16:creationId xmlns:a16="http://schemas.microsoft.com/office/drawing/2014/main" id="{8CC3C256-33A1-3433-D6A5-1F7100034549}"/>
                </a:ext>
              </a:extLst>
            </p:cNvPr>
            <p:cNvGrpSpPr/>
            <p:nvPr/>
          </p:nvGrpSpPr>
          <p:grpSpPr>
            <a:xfrm>
              <a:off x="5766221" y="1216199"/>
              <a:ext cx="5538206" cy="548640"/>
              <a:chOff x="371475" y="1034143"/>
              <a:chExt cx="5538206" cy="1295856"/>
            </a:xfrm>
          </p:grpSpPr>
          <p:sp>
            <p:nvSpPr>
              <p:cNvPr id="31" name="Rectangle 30">
                <a:extLst>
                  <a:ext uri="{FF2B5EF4-FFF2-40B4-BE49-F238E27FC236}">
                    <a16:creationId xmlns:a16="http://schemas.microsoft.com/office/drawing/2014/main" id="{199ADCED-00D8-28D7-7BE1-1784401386A2}"/>
                  </a:ext>
                </a:extLst>
              </p:cNvPr>
              <p:cNvSpPr/>
              <p:nvPr/>
            </p:nvSpPr>
            <p:spPr>
              <a:xfrm>
                <a:off x="502103" y="1034143"/>
                <a:ext cx="5397953" cy="129585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5EC0055-9395-18DB-2EE5-58C58863C7B7}"/>
                  </a:ext>
                </a:extLst>
              </p:cNvPr>
              <p:cNvSpPr/>
              <p:nvPr/>
            </p:nvSpPr>
            <p:spPr>
              <a:xfrm>
                <a:off x="371475" y="1034143"/>
                <a:ext cx="488496" cy="1295856"/>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mj-lt"/>
                  </a:rPr>
                  <a:t>1</a:t>
                </a:r>
                <a:endParaRPr lang="en-US" sz="1400">
                  <a:latin typeface="+mj-lt"/>
                </a:endParaRPr>
              </a:p>
            </p:txBody>
          </p:sp>
          <p:sp>
            <p:nvSpPr>
              <p:cNvPr id="33" name="Content Placeholder 3">
                <a:extLst>
                  <a:ext uri="{FF2B5EF4-FFF2-40B4-BE49-F238E27FC236}">
                    <a16:creationId xmlns:a16="http://schemas.microsoft.com/office/drawing/2014/main" id="{776F2E4D-3161-6DB7-CB10-6D53947A9F95}"/>
                  </a:ext>
                </a:extLst>
              </p:cNvPr>
              <p:cNvSpPr txBox="1">
                <a:spLocks/>
              </p:cNvSpPr>
              <p:nvPr/>
            </p:nvSpPr>
            <p:spPr>
              <a:xfrm>
                <a:off x="922260" y="1165566"/>
                <a:ext cx="4987421" cy="1033012"/>
              </a:xfrm>
              <a:prstGeom prst="rect">
                <a:avLst/>
              </a:prstGeom>
            </p:spPr>
            <p:txBody>
              <a:bodyPr vert="horz"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a:buNone/>
                </a:pPr>
                <a:r>
                  <a:rPr lang="en-US" sz="1800" dirty="0"/>
                  <a:t>Screening and Diagnosis</a:t>
                </a:r>
              </a:p>
            </p:txBody>
          </p:sp>
        </p:grpSp>
        <p:grpSp>
          <p:nvGrpSpPr>
            <p:cNvPr id="11" name="Group 10">
              <a:extLst>
                <a:ext uri="{FF2B5EF4-FFF2-40B4-BE49-F238E27FC236}">
                  <a16:creationId xmlns:a16="http://schemas.microsoft.com/office/drawing/2014/main" id="{7EDB3415-412B-6C3F-BF1B-3B68EF97020F}"/>
                </a:ext>
              </a:extLst>
            </p:cNvPr>
            <p:cNvGrpSpPr/>
            <p:nvPr/>
          </p:nvGrpSpPr>
          <p:grpSpPr>
            <a:xfrm>
              <a:off x="5766221" y="1977275"/>
              <a:ext cx="5538206" cy="548640"/>
              <a:chOff x="371475" y="1034143"/>
              <a:chExt cx="5538206" cy="1295856"/>
            </a:xfrm>
          </p:grpSpPr>
          <p:sp>
            <p:nvSpPr>
              <p:cNvPr id="28" name="Rectangle 27">
                <a:extLst>
                  <a:ext uri="{FF2B5EF4-FFF2-40B4-BE49-F238E27FC236}">
                    <a16:creationId xmlns:a16="http://schemas.microsoft.com/office/drawing/2014/main" id="{6DEC659F-2D80-E0A7-057F-32CEF603D3E1}"/>
                  </a:ext>
                </a:extLst>
              </p:cNvPr>
              <p:cNvSpPr/>
              <p:nvPr/>
            </p:nvSpPr>
            <p:spPr>
              <a:xfrm>
                <a:off x="502103" y="1034143"/>
                <a:ext cx="5397953" cy="129585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7E2344B-5E47-5A8A-386D-57F1B366E6D0}"/>
                  </a:ext>
                </a:extLst>
              </p:cNvPr>
              <p:cNvSpPr/>
              <p:nvPr/>
            </p:nvSpPr>
            <p:spPr>
              <a:xfrm>
                <a:off x="371475" y="1034143"/>
                <a:ext cx="488496" cy="1295856"/>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mj-lt"/>
                  </a:rPr>
                  <a:t>2</a:t>
                </a:r>
                <a:endParaRPr lang="en-US" sz="1400">
                  <a:latin typeface="+mj-lt"/>
                </a:endParaRPr>
              </a:p>
            </p:txBody>
          </p:sp>
          <p:sp>
            <p:nvSpPr>
              <p:cNvPr id="30" name="Content Placeholder 3">
                <a:extLst>
                  <a:ext uri="{FF2B5EF4-FFF2-40B4-BE49-F238E27FC236}">
                    <a16:creationId xmlns:a16="http://schemas.microsoft.com/office/drawing/2014/main" id="{AC511FAF-C541-7095-29D6-ECA5242D2EEA}"/>
                  </a:ext>
                </a:extLst>
              </p:cNvPr>
              <p:cNvSpPr txBox="1">
                <a:spLocks/>
              </p:cNvSpPr>
              <p:nvPr/>
            </p:nvSpPr>
            <p:spPr>
              <a:xfrm>
                <a:off x="922260" y="1165566"/>
                <a:ext cx="4987421" cy="1033012"/>
              </a:xfrm>
              <a:prstGeom prst="rect">
                <a:avLst/>
              </a:prstGeom>
            </p:spPr>
            <p:txBody>
              <a:bodyPr vert="horz"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a:buNone/>
                </a:pPr>
                <a:r>
                  <a:rPr lang="en-US" sz="1800" dirty="0"/>
                  <a:t>Treatment and Care</a:t>
                </a:r>
              </a:p>
            </p:txBody>
          </p:sp>
        </p:grpSp>
        <p:grpSp>
          <p:nvGrpSpPr>
            <p:cNvPr id="12" name="Group 11">
              <a:extLst>
                <a:ext uri="{FF2B5EF4-FFF2-40B4-BE49-F238E27FC236}">
                  <a16:creationId xmlns:a16="http://schemas.microsoft.com/office/drawing/2014/main" id="{0C5F2EF6-ADDB-3E82-0B02-2D88CD8DBF7B}"/>
                </a:ext>
              </a:extLst>
            </p:cNvPr>
            <p:cNvGrpSpPr/>
            <p:nvPr/>
          </p:nvGrpSpPr>
          <p:grpSpPr>
            <a:xfrm>
              <a:off x="5766221" y="2738351"/>
              <a:ext cx="5538206" cy="548640"/>
              <a:chOff x="371475" y="1034143"/>
              <a:chExt cx="5538206" cy="1295856"/>
            </a:xfrm>
          </p:grpSpPr>
          <p:sp>
            <p:nvSpPr>
              <p:cNvPr id="25" name="Rectangle 24">
                <a:extLst>
                  <a:ext uri="{FF2B5EF4-FFF2-40B4-BE49-F238E27FC236}">
                    <a16:creationId xmlns:a16="http://schemas.microsoft.com/office/drawing/2014/main" id="{86F33D61-2908-3D3D-2345-A05DB2BE9716}"/>
                  </a:ext>
                </a:extLst>
              </p:cNvPr>
              <p:cNvSpPr/>
              <p:nvPr/>
            </p:nvSpPr>
            <p:spPr>
              <a:xfrm>
                <a:off x="502103" y="1034143"/>
                <a:ext cx="5397953" cy="129585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94B8476-BCA7-AA91-4AF6-EB8A7029AAAB}"/>
                  </a:ext>
                </a:extLst>
              </p:cNvPr>
              <p:cNvSpPr/>
              <p:nvPr/>
            </p:nvSpPr>
            <p:spPr>
              <a:xfrm>
                <a:off x="371475" y="1034143"/>
                <a:ext cx="488496" cy="1295856"/>
              </a:xfrm>
              <a:prstGeom prst="rect">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3</a:t>
                </a:r>
                <a:endParaRPr lang="en-US" sz="1400">
                  <a:solidFill>
                    <a:schemeClr val="tx1"/>
                  </a:solidFill>
                  <a:latin typeface="+mj-lt"/>
                </a:endParaRPr>
              </a:p>
            </p:txBody>
          </p:sp>
          <p:sp>
            <p:nvSpPr>
              <p:cNvPr id="27" name="Content Placeholder 3">
                <a:extLst>
                  <a:ext uri="{FF2B5EF4-FFF2-40B4-BE49-F238E27FC236}">
                    <a16:creationId xmlns:a16="http://schemas.microsoft.com/office/drawing/2014/main" id="{0DABDE66-D8C5-13DB-B0D3-DC2F900FEABA}"/>
                  </a:ext>
                </a:extLst>
              </p:cNvPr>
              <p:cNvSpPr txBox="1">
                <a:spLocks/>
              </p:cNvSpPr>
              <p:nvPr/>
            </p:nvSpPr>
            <p:spPr>
              <a:xfrm>
                <a:off x="922260" y="1165566"/>
                <a:ext cx="4987421" cy="1033012"/>
              </a:xfrm>
              <a:prstGeom prst="rect">
                <a:avLst/>
              </a:prstGeom>
            </p:spPr>
            <p:txBody>
              <a:bodyPr vert="horz"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a:buNone/>
                </a:pPr>
                <a:r>
                  <a:rPr lang="en-US" sz="1800" dirty="0"/>
                  <a:t>TB Prevention </a:t>
                </a:r>
              </a:p>
            </p:txBody>
          </p:sp>
        </p:grpSp>
        <p:grpSp>
          <p:nvGrpSpPr>
            <p:cNvPr id="13" name="Group 12">
              <a:extLst>
                <a:ext uri="{FF2B5EF4-FFF2-40B4-BE49-F238E27FC236}">
                  <a16:creationId xmlns:a16="http://schemas.microsoft.com/office/drawing/2014/main" id="{C9751B09-C1B6-F6CD-5477-557F3F77113F}"/>
                </a:ext>
              </a:extLst>
            </p:cNvPr>
            <p:cNvGrpSpPr/>
            <p:nvPr/>
          </p:nvGrpSpPr>
          <p:grpSpPr>
            <a:xfrm>
              <a:off x="5766221" y="3499427"/>
              <a:ext cx="5538206" cy="548640"/>
              <a:chOff x="371475" y="1034143"/>
              <a:chExt cx="5538206" cy="1295856"/>
            </a:xfrm>
          </p:grpSpPr>
          <p:sp>
            <p:nvSpPr>
              <p:cNvPr id="22" name="Rectangle 21">
                <a:extLst>
                  <a:ext uri="{FF2B5EF4-FFF2-40B4-BE49-F238E27FC236}">
                    <a16:creationId xmlns:a16="http://schemas.microsoft.com/office/drawing/2014/main" id="{E9725D1F-A705-E915-7865-990944EBE44E}"/>
                  </a:ext>
                </a:extLst>
              </p:cNvPr>
              <p:cNvSpPr/>
              <p:nvPr/>
            </p:nvSpPr>
            <p:spPr>
              <a:xfrm>
                <a:off x="502103" y="1034143"/>
                <a:ext cx="5397953" cy="1295856"/>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3F32BCB-AA7F-6E44-8F42-9749224F2A90}"/>
                  </a:ext>
                </a:extLst>
              </p:cNvPr>
              <p:cNvSpPr/>
              <p:nvPr/>
            </p:nvSpPr>
            <p:spPr>
              <a:xfrm>
                <a:off x="371475" y="1034143"/>
                <a:ext cx="488496" cy="1295856"/>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mj-lt"/>
                  </a:rPr>
                  <a:t>4</a:t>
                </a:r>
                <a:endParaRPr lang="en-US" sz="1400">
                  <a:latin typeface="+mj-lt"/>
                </a:endParaRPr>
              </a:p>
            </p:txBody>
          </p:sp>
          <p:sp>
            <p:nvSpPr>
              <p:cNvPr id="24" name="Content Placeholder 3">
                <a:extLst>
                  <a:ext uri="{FF2B5EF4-FFF2-40B4-BE49-F238E27FC236}">
                    <a16:creationId xmlns:a16="http://schemas.microsoft.com/office/drawing/2014/main" id="{FD996A62-6252-D4F3-9C95-66C1585065EB}"/>
                  </a:ext>
                </a:extLst>
              </p:cNvPr>
              <p:cNvSpPr txBox="1">
                <a:spLocks/>
              </p:cNvSpPr>
              <p:nvPr/>
            </p:nvSpPr>
            <p:spPr>
              <a:xfrm>
                <a:off x="922260" y="1165566"/>
                <a:ext cx="4987421" cy="1033012"/>
              </a:xfrm>
              <a:prstGeom prst="rect">
                <a:avLst/>
              </a:prstGeom>
            </p:spPr>
            <p:txBody>
              <a:bodyPr vert="horz"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a:buNone/>
                </a:pPr>
                <a:r>
                  <a:rPr lang="en-US" sz="1800" dirty="0"/>
                  <a:t>Drug-resistant TB</a:t>
                </a:r>
              </a:p>
            </p:txBody>
          </p:sp>
        </p:grpSp>
        <p:grpSp>
          <p:nvGrpSpPr>
            <p:cNvPr id="14" name="Group 13">
              <a:extLst>
                <a:ext uri="{FF2B5EF4-FFF2-40B4-BE49-F238E27FC236}">
                  <a16:creationId xmlns:a16="http://schemas.microsoft.com/office/drawing/2014/main" id="{248974F9-12D4-6BBF-F144-AEC0C12C9ACA}"/>
                </a:ext>
              </a:extLst>
            </p:cNvPr>
            <p:cNvGrpSpPr/>
            <p:nvPr/>
          </p:nvGrpSpPr>
          <p:grpSpPr>
            <a:xfrm>
              <a:off x="5766221" y="4260503"/>
              <a:ext cx="5538206" cy="548640"/>
              <a:chOff x="371475" y="1034143"/>
              <a:chExt cx="5538206" cy="1295856"/>
            </a:xfrm>
          </p:grpSpPr>
          <p:sp>
            <p:nvSpPr>
              <p:cNvPr id="19" name="Rectangle 18">
                <a:extLst>
                  <a:ext uri="{FF2B5EF4-FFF2-40B4-BE49-F238E27FC236}">
                    <a16:creationId xmlns:a16="http://schemas.microsoft.com/office/drawing/2014/main" id="{088BD4D2-FDBA-8384-E7D2-93C6F2726A2A}"/>
                  </a:ext>
                </a:extLst>
              </p:cNvPr>
              <p:cNvSpPr/>
              <p:nvPr/>
            </p:nvSpPr>
            <p:spPr>
              <a:xfrm>
                <a:off x="502103" y="1034143"/>
                <a:ext cx="5397953" cy="12958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EEF64C1-E277-6F7F-3CFF-B9DE9236F9B7}"/>
                  </a:ext>
                </a:extLst>
              </p:cNvPr>
              <p:cNvSpPr/>
              <p:nvPr/>
            </p:nvSpPr>
            <p:spPr>
              <a:xfrm>
                <a:off x="371475" y="1034143"/>
                <a:ext cx="488496" cy="1295856"/>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mj-lt"/>
                  </a:rPr>
                  <a:t>5</a:t>
                </a:r>
                <a:endParaRPr lang="en-US" sz="1400">
                  <a:latin typeface="+mj-lt"/>
                </a:endParaRPr>
              </a:p>
            </p:txBody>
          </p:sp>
          <p:sp>
            <p:nvSpPr>
              <p:cNvPr id="21" name="Content Placeholder 3">
                <a:extLst>
                  <a:ext uri="{FF2B5EF4-FFF2-40B4-BE49-F238E27FC236}">
                    <a16:creationId xmlns:a16="http://schemas.microsoft.com/office/drawing/2014/main" id="{C5D7C4B0-7CE6-C368-BBFE-652F32DEDF91}"/>
                  </a:ext>
                </a:extLst>
              </p:cNvPr>
              <p:cNvSpPr txBox="1">
                <a:spLocks/>
              </p:cNvSpPr>
              <p:nvPr/>
            </p:nvSpPr>
            <p:spPr>
              <a:xfrm>
                <a:off x="922260" y="1165566"/>
                <a:ext cx="4987421" cy="1033012"/>
              </a:xfrm>
              <a:prstGeom prst="rect">
                <a:avLst/>
              </a:prstGeom>
            </p:spPr>
            <p:txBody>
              <a:bodyPr vert="horz"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a:buNone/>
                </a:pPr>
                <a:r>
                  <a:rPr lang="en-US" sz="1800" dirty="0"/>
                  <a:t>Key and Vulnerable Populations</a:t>
                </a:r>
              </a:p>
            </p:txBody>
          </p:sp>
        </p:grpSp>
        <p:grpSp>
          <p:nvGrpSpPr>
            <p:cNvPr id="15" name="Group 14">
              <a:extLst>
                <a:ext uri="{FF2B5EF4-FFF2-40B4-BE49-F238E27FC236}">
                  <a16:creationId xmlns:a16="http://schemas.microsoft.com/office/drawing/2014/main" id="{4B23F4A1-B241-C51B-0EAC-83B070864502}"/>
                </a:ext>
              </a:extLst>
            </p:cNvPr>
            <p:cNvGrpSpPr/>
            <p:nvPr/>
          </p:nvGrpSpPr>
          <p:grpSpPr>
            <a:xfrm>
              <a:off x="5766221" y="5021580"/>
              <a:ext cx="5538206" cy="731520"/>
              <a:chOff x="371475" y="1034143"/>
              <a:chExt cx="5538206" cy="1295856"/>
            </a:xfrm>
          </p:grpSpPr>
          <p:sp>
            <p:nvSpPr>
              <p:cNvPr id="16" name="Rectangle 15">
                <a:extLst>
                  <a:ext uri="{FF2B5EF4-FFF2-40B4-BE49-F238E27FC236}">
                    <a16:creationId xmlns:a16="http://schemas.microsoft.com/office/drawing/2014/main" id="{B7A5F7FC-BFE5-7656-D01C-E9C843E098C8}"/>
                  </a:ext>
                </a:extLst>
              </p:cNvPr>
              <p:cNvSpPr/>
              <p:nvPr/>
            </p:nvSpPr>
            <p:spPr>
              <a:xfrm>
                <a:off x="502103" y="1034143"/>
                <a:ext cx="5397953" cy="12958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A1A0F06-40B0-4BC1-CFDE-DF7FB9BB8A4B}"/>
                  </a:ext>
                </a:extLst>
              </p:cNvPr>
              <p:cNvSpPr/>
              <p:nvPr/>
            </p:nvSpPr>
            <p:spPr>
              <a:xfrm>
                <a:off x="371475" y="1034143"/>
                <a:ext cx="488496" cy="129585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mj-lt"/>
                  </a:rPr>
                  <a:t>6</a:t>
                </a:r>
                <a:endParaRPr lang="en-US" sz="1400">
                  <a:solidFill>
                    <a:schemeClr val="tx1"/>
                  </a:solidFill>
                  <a:latin typeface="+mj-lt"/>
                </a:endParaRPr>
              </a:p>
            </p:txBody>
          </p:sp>
          <p:sp>
            <p:nvSpPr>
              <p:cNvPr id="18" name="Content Placeholder 3">
                <a:extLst>
                  <a:ext uri="{FF2B5EF4-FFF2-40B4-BE49-F238E27FC236}">
                    <a16:creationId xmlns:a16="http://schemas.microsoft.com/office/drawing/2014/main" id="{58C369E1-4F6C-2CE9-6C63-D1CE3E606A8E}"/>
                  </a:ext>
                </a:extLst>
              </p:cNvPr>
              <p:cNvSpPr txBox="1">
                <a:spLocks/>
              </p:cNvSpPr>
              <p:nvPr/>
            </p:nvSpPr>
            <p:spPr>
              <a:xfrm>
                <a:off x="922260" y="1165566"/>
                <a:ext cx="4987421" cy="1033011"/>
              </a:xfrm>
              <a:prstGeom prst="rect">
                <a:avLst/>
              </a:prstGeom>
            </p:spPr>
            <p:txBody>
              <a:bodyPr vert="horz" lIns="0" tIns="0" rIns="0" bIns="0" rtlCol="0" anchor="ctr">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a:buNone/>
                </a:pPr>
                <a:r>
                  <a:rPr lang="en-US" sz="1800" dirty="0"/>
                  <a:t>Collaboration With Other Providers and Sectors</a:t>
                </a:r>
              </a:p>
            </p:txBody>
          </p:sp>
        </p:grpSp>
      </p:grpSp>
    </p:spTree>
    <p:extLst>
      <p:ext uri="{BB962C8B-B14F-4D97-AF65-F5344CB8AC3E}">
        <p14:creationId xmlns:p14="http://schemas.microsoft.com/office/powerpoint/2010/main" val="658866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6727679-F0DE-6A44-E2FF-D195AFFDC23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473" imgH="473" progId="TCLayout.ActiveDocument.1">
                  <p:embed/>
                </p:oleObj>
              </mc:Choice>
              <mc:Fallback>
                <p:oleObj name="think-cell Slide" r:id="rId5" imgW="473" imgH="473" progId="TCLayout.ActiveDocument.1">
                  <p:embed/>
                  <p:pic>
                    <p:nvPicPr>
                      <p:cNvPr id="6" name="Object 5" hidden="1">
                        <a:extLst>
                          <a:ext uri="{FF2B5EF4-FFF2-40B4-BE49-F238E27FC236}">
                            <a16:creationId xmlns:a16="http://schemas.microsoft.com/office/drawing/2014/main" id="{36727679-F0DE-6A44-E2FF-D195AFFDC23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TB Program Essentials (1/2)</a:t>
            </a:r>
          </a:p>
        </p:txBody>
      </p:sp>
      <p:graphicFrame>
        <p:nvGraphicFramePr>
          <p:cNvPr id="7" name="Table 4">
            <a:extLst>
              <a:ext uri="{FF2B5EF4-FFF2-40B4-BE49-F238E27FC236}">
                <a16:creationId xmlns:a16="http://schemas.microsoft.com/office/drawing/2014/main" id="{AEC87440-A224-2C13-2EDA-13B0A3DB6929}"/>
              </a:ext>
            </a:extLst>
          </p:cNvPr>
          <p:cNvGraphicFramePr>
            <a:graphicFrameLocks/>
          </p:cNvGraphicFramePr>
          <p:nvPr>
            <p:extLst>
              <p:ext uri="{D42A27DB-BD31-4B8C-83A1-F6EECF244321}">
                <p14:modId xmlns:p14="http://schemas.microsoft.com/office/powerpoint/2010/main" val="821399342"/>
              </p:ext>
            </p:extLst>
          </p:nvPr>
        </p:nvGraphicFramePr>
        <p:xfrm>
          <a:off x="360000" y="1041400"/>
          <a:ext cx="11471638" cy="5328554"/>
        </p:xfrm>
        <a:graphic>
          <a:graphicData uri="http://schemas.openxmlformats.org/drawingml/2006/table">
            <a:tbl>
              <a:tblPr firstRow="1" bandRow="1">
                <a:tableStyleId>{5940675A-B579-460E-94D1-54222C63F5DA}</a:tableStyleId>
              </a:tblPr>
              <a:tblGrid>
                <a:gridCol w="1687383">
                  <a:extLst>
                    <a:ext uri="{9D8B030D-6E8A-4147-A177-3AD203B41FA5}">
                      <a16:colId xmlns:a16="http://schemas.microsoft.com/office/drawing/2014/main" val="1390451406"/>
                    </a:ext>
                  </a:extLst>
                </a:gridCol>
                <a:gridCol w="9784255">
                  <a:extLst>
                    <a:ext uri="{9D8B030D-6E8A-4147-A177-3AD203B41FA5}">
                      <a16:colId xmlns:a16="http://schemas.microsoft.com/office/drawing/2014/main" val="1207926603"/>
                    </a:ext>
                  </a:extLst>
                </a:gridCol>
              </a:tblGrid>
              <a:tr h="3101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effectLst/>
                          <a:latin typeface="Arial"/>
                          <a:ea typeface="Calibri" panose="020F0502020204030204" pitchFamily="34" charset="0"/>
                          <a:cs typeface="Times New Roman"/>
                        </a:rPr>
                        <a:t>1. TB Screening and Diagnosis</a:t>
                      </a:r>
                      <a:endParaRPr lang="en-US" sz="1600">
                        <a:solidFill>
                          <a:schemeClr val="bg1"/>
                        </a:solidFill>
                        <a:effectLst/>
                        <a:latin typeface="Arial"/>
                        <a:ea typeface="Calibri" panose="020F0502020204030204" pitchFamily="34" charset="0"/>
                        <a:cs typeface="Times New Roman"/>
                      </a:endParaRPr>
                    </a:p>
                    <a:p>
                      <a:endParaRPr lang="en-US" sz="1400">
                        <a:solidFill>
                          <a:schemeClr val="bg1"/>
                        </a:solidFill>
                      </a:endParaRPr>
                    </a:p>
                  </a:txBody>
                  <a:tcPr>
                    <a:solidFill>
                      <a:schemeClr val="accent2"/>
                    </a:solidFill>
                  </a:tcPr>
                </a:tc>
                <a:tc>
                  <a:txBody>
                    <a:bodyPr/>
                    <a:lstStyle/>
                    <a:p>
                      <a:pPr marL="0" marR="0">
                        <a:lnSpc>
                          <a:spcPct val="110000"/>
                        </a:lnSpc>
                        <a:spcBef>
                          <a:spcPts val="0"/>
                        </a:spcBef>
                        <a:spcAft>
                          <a:spcPts val="1200"/>
                        </a:spcAft>
                      </a:pPr>
                      <a:r>
                        <a:rPr lang="en-US" sz="1600" dirty="0">
                          <a:effectLst/>
                          <a:latin typeface="Arial"/>
                          <a:ea typeface="Calibri" panose="020F0502020204030204" pitchFamily="34" charset="0"/>
                          <a:cs typeface="Times New Roman"/>
                        </a:rPr>
                        <a:t>1.1 Systematic </a:t>
                      </a:r>
                      <a:r>
                        <a:rPr lang="en-US" sz="1600" b="1" dirty="0">
                          <a:effectLst/>
                          <a:latin typeface="Arial"/>
                          <a:ea typeface="Calibri" panose="020F0502020204030204" pitchFamily="34" charset="0"/>
                          <a:cs typeface="Times New Roman"/>
                        </a:rPr>
                        <a:t>TB screening is provided for those at highest risk </a:t>
                      </a:r>
                      <a:r>
                        <a:rPr lang="en-US" sz="1600" dirty="0">
                          <a:effectLst/>
                          <a:latin typeface="Arial"/>
                          <a:ea typeface="Calibri" panose="020F0502020204030204" pitchFamily="34" charset="0"/>
                          <a:cs typeface="Times New Roman"/>
                        </a:rPr>
                        <a:t>(key and vulnerable population), including using chest X-rays, with or without computer aided detection (currently recommended for people aged 15 years and older). </a:t>
                      </a:r>
                    </a:p>
                    <a:p>
                      <a:pPr marL="0" marR="0">
                        <a:lnSpc>
                          <a:spcPct val="110000"/>
                        </a:lnSpc>
                        <a:spcBef>
                          <a:spcPts val="0"/>
                        </a:spcBef>
                        <a:spcAft>
                          <a:spcPts val="1200"/>
                        </a:spcAft>
                      </a:pPr>
                      <a:r>
                        <a:rPr lang="en-US" sz="1600" dirty="0">
                          <a:effectLst/>
                          <a:latin typeface="Arial"/>
                          <a:cs typeface="Times New Roman"/>
                        </a:rPr>
                        <a:t>1.2 </a:t>
                      </a:r>
                      <a:r>
                        <a:rPr lang="en-US" sz="1600" b="1" dirty="0">
                          <a:effectLst/>
                          <a:latin typeface="Arial"/>
                          <a:cs typeface="Times New Roman"/>
                        </a:rPr>
                        <a:t>Multiyear plan </a:t>
                      </a:r>
                      <a:r>
                        <a:rPr lang="en-US" sz="1600" dirty="0">
                          <a:effectLst/>
                          <a:latin typeface="Arial"/>
                          <a:cs typeface="Times New Roman"/>
                        </a:rPr>
                        <a:t>to achieve universal use of rapid molecular assays as the initial test to diagnose TB for all people with presumptive TB, with implementation on track.</a:t>
                      </a:r>
                    </a:p>
                    <a:p>
                      <a:pPr marL="0" marR="0">
                        <a:lnSpc>
                          <a:spcPct val="110000"/>
                        </a:lnSpc>
                        <a:spcBef>
                          <a:spcPts val="0"/>
                        </a:spcBef>
                        <a:spcAft>
                          <a:spcPts val="1200"/>
                        </a:spcAft>
                      </a:pPr>
                      <a:r>
                        <a:rPr lang="en-US" sz="1600" b="1" dirty="0">
                          <a:effectLst/>
                          <a:latin typeface="Arial"/>
                          <a:cs typeface="Times New Roman"/>
                        </a:rPr>
                        <a:t>1.3 All people with bacteriologically confirmed TB are tested </a:t>
                      </a:r>
                      <a:r>
                        <a:rPr lang="en-US" sz="1600" dirty="0">
                          <a:effectLst/>
                          <a:latin typeface="Arial"/>
                          <a:cs typeface="Times New Roman"/>
                        </a:rPr>
                        <a:t>for at least rifampicin resistance and for those with rifampicin-resistant TB  further tests are conducted to rule out resistance to other drugs. </a:t>
                      </a:r>
                    </a:p>
                    <a:p>
                      <a:pPr marL="0" marR="0">
                        <a:lnSpc>
                          <a:spcPct val="110000"/>
                        </a:lnSpc>
                        <a:spcBef>
                          <a:spcPts val="0"/>
                        </a:spcBef>
                        <a:spcAft>
                          <a:spcPts val="1200"/>
                        </a:spcAft>
                      </a:pPr>
                      <a:r>
                        <a:rPr lang="en-US" sz="1600" dirty="0">
                          <a:effectLst/>
                          <a:latin typeface="Arial"/>
                          <a:cs typeface="Times New Roman"/>
                        </a:rPr>
                        <a:t>1.4 TB diagnostic network operates efficiently </a:t>
                      </a:r>
                      <a:r>
                        <a:rPr lang="en-US" sz="1600" b="1" dirty="0">
                          <a:effectLst/>
                          <a:latin typeface="Arial"/>
                          <a:cs typeface="Times New Roman"/>
                        </a:rPr>
                        <a:t>to increase access to testing </a:t>
                      </a:r>
                      <a:r>
                        <a:rPr lang="en-US" sz="1600" dirty="0">
                          <a:effectLst/>
                          <a:latin typeface="Arial"/>
                          <a:cs typeface="Times New Roman"/>
                        </a:rPr>
                        <a:t>and includes specimen transportation, maintenance of equipment, connectivity solutions, biosafety, quality assurance and supply system.</a:t>
                      </a:r>
                    </a:p>
                  </a:txBody>
                  <a:tcPr marL="45079" marR="45079" marT="0" marB="0" anchor="b"/>
                </a:tc>
                <a:extLst>
                  <a:ext uri="{0D108BD9-81ED-4DB2-BD59-A6C34878D82A}">
                    <a16:rowId xmlns:a16="http://schemas.microsoft.com/office/drawing/2014/main" val="1406929011"/>
                  </a:ext>
                </a:extLst>
              </a:tr>
              <a:tr h="12406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a:solidFill>
                            <a:schemeClr val="bg1"/>
                          </a:solidFill>
                          <a:effectLst/>
                          <a:latin typeface="Arial"/>
                          <a:ea typeface="Calibri" panose="020F0502020204030204" pitchFamily="34" charset="0"/>
                          <a:cs typeface="Times New Roman"/>
                        </a:rPr>
                        <a:t>2. TB Treatment and Care</a:t>
                      </a:r>
                      <a:endParaRPr lang="en-US" sz="1600" b="0" i="0" u="none" strike="noStrike">
                        <a:solidFill>
                          <a:schemeClr val="bg1"/>
                        </a:solidFill>
                        <a:effectLst/>
                        <a:latin typeface="Arial"/>
                        <a:cs typeface="Times New Roman"/>
                      </a:endParaRPr>
                    </a:p>
                    <a:p>
                      <a:endParaRPr lang="en-US" sz="1400">
                        <a:solidFill>
                          <a:schemeClr val="bg1"/>
                        </a:solidFill>
                      </a:endParaRPr>
                    </a:p>
                  </a:txBody>
                  <a:tcPr>
                    <a:solidFill>
                      <a:schemeClr val="accent2"/>
                    </a:solidFill>
                  </a:tcPr>
                </a:tc>
                <a:tc>
                  <a:txBody>
                    <a:bodyPr/>
                    <a:lstStyle/>
                    <a:p>
                      <a:pPr marL="0" marR="0">
                        <a:lnSpc>
                          <a:spcPct val="110000"/>
                        </a:lnSpc>
                        <a:spcBef>
                          <a:spcPts val="0"/>
                        </a:spcBef>
                        <a:spcAft>
                          <a:spcPts val="1200"/>
                        </a:spcAft>
                      </a:pPr>
                      <a:r>
                        <a:rPr lang="en-US" sz="1600" dirty="0">
                          <a:solidFill>
                            <a:srgbClr val="000000"/>
                          </a:solidFill>
                          <a:effectLst/>
                          <a:latin typeface="Arial"/>
                          <a:ea typeface="Calibri" panose="020F0502020204030204" pitchFamily="34" charset="0"/>
                          <a:cs typeface="Times New Roman"/>
                        </a:rPr>
                        <a:t>2.1 </a:t>
                      </a:r>
                      <a:r>
                        <a:rPr lang="en-US" sz="1600" b="1" dirty="0">
                          <a:solidFill>
                            <a:srgbClr val="000000"/>
                          </a:solidFill>
                          <a:effectLst/>
                          <a:latin typeface="Arial"/>
                          <a:ea typeface="Calibri" panose="020F0502020204030204" pitchFamily="34" charset="0"/>
                          <a:cs typeface="Times New Roman"/>
                        </a:rPr>
                        <a:t>Child friendly formulations</a:t>
                      </a:r>
                      <a:r>
                        <a:rPr lang="en-US" sz="1600" dirty="0">
                          <a:solidFill>
                            <a:srgbClr val="000000"/>
                          </a:solidFill>
                          <a:effectLst/>
                          <a:latin typeface="Arial"/>
                          <a:ea typeface="Calibri" panose="020F0502020204030204" pitchFamily="34" charset="0"/>
                          <a:cs typeface="Times New Roman"/>
                        </a:rPr>
                        <a:t>, all oral regimens for drug-resistant TB, and 4-month regimen for non-severe, drug-susceptible TB are used for TB treatment in children.</a:t>
                      </a:r>
                    </a:p>
                    <a:p>
                      <a:pPr marL="0" marR="0">
                        <a:lnSpc>
                          <a:spcPct val="110000"/>
                        </a:lnSpc>
                        <a:spcBef>
                          <a:spcPts val="0"/>
                        </a:spcBef>
                        <a:spcAft>
                          <a:spcPts val="1200"/>
                        </a:spcAft>
                      </a:pPr>
                      <a:r>
                        <a:rPr lang="en-US" sz="1600" dirty="0">
                          <a:solidFill>
                            <a:srgbClr val="000000"/>
                          </a:solidFill>
                          <a:effectLst/>
                          <a:latin typeface="Arial"/>
                          <a:cs typeface="Times New Roman"/>
                        </a:rPr>
                        <a:t>2.2 </a:t>
                      </a:r>
                      <a:r>
                        <a:rPr lang="en-US" sz="1600" b="1" dirty="0">
                          <a:solidFill>
                            <a:srgbClr val="000000"/>
                          </a:solidFill>
                          <a:effectLst/>
                          <a:latin typeface="Arial"/>
                          <a:cs typeface="Times New Roman"/>
                        </a:rPr>
                        <a:t>People with DR-TB </a:t>
                      </a:r>
                      <a:r>
                        <a:rPr lang="en-US" sz="1600" dirty="0">
                          <a:solidFill>
                            <a:srgbClr val="000000"/>
                          </a:solidFill>
                          <a:effectLst/>
                          <a:latin typeface="Arial"/>
                          <a:cs typeface="Times New Roman"/>
                        </a:rPr>
                        <a:t>receive shorter, all oral regimens or individualized longer treatment regimens, as recommended by WHO. </a:t>
                      </a:r>
                      <a:endParaRPr lang="en-US" sz="1600" dirty="0">
                        <a:effectLst/>
                        <a:latin typeface="Arial"/>
                        <a:cs typeface="Times New Roman"/>
                      </a:endParaRPr>
                    </a:p>
                  </a:txBody>
                  <a:tcPr marL="45079" marR="45079" marT="0" marB="0" anchor="ctr"/>
                </a:tc>
                <a:extLst>
                  <a:ext uri="{0D108BD9-81ED-4DB2-BD59-A6C34878D82A}">
                    <a16:rowId xmlns:a16="http://schemas.microsoft.com/office/drawing/2014/main" val="2855134753"/>
                  </a:ext>
                </a:extLst>
              </a:tr>
              <a:tr h="969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a:solidFill>
                            <a:schemeClr val="bg1"/>
                          </a:solidFill>
                          <a:effectLst/>
                          <a:latin typeface="Arial"/>
                          <a:ea typeface="Calibri" panose="020F0502020204030204" pitchFamily="34" charset="0"/>
                          <a:cs typeface="Times New Roman"/>
                        </a:rPr>
                        <a:t>3. TB Prevention</a:t>
                      </a:r>
                      <a:endParaRPr lang="en-US" sz="1600" b="0" i="0" u="none" strike="noStrike">
                        <a:solidFill>
                          <a:schemeClr val="bg1"/>
                        </a:solidFill>
                        <a:effectLst/>
                        <a:latin typeface="Arial"/>
                        <a:cs typeface="Times New Roman"/>
                      </a:endParaRPr>
                    </a:p>
                    <a:p>
                      <a:endParaRPr lang="en-US" sz="1400">
                        <a:solidFill>
                          <a:schemeClr val="bg1"/>
                        </a:solidFill>
                      </a:endParaRPr>
                    </a:p>
                  </a:txBody>
                  <a:tcPr>
                    <a:solidFill>
                      <a:schemeClr val="accent2"/>
                    </a:solidFill>
                  </a:tcPr>
                </a:tc>
                <a:tc>
                  <a:txBody>
                    <a:bodyPr/>
                    <a:lstStyle/>
                    <a:p>
                      <a:pPr marL="0" marR="0" lvl="0" indent="0" algn="l" rtl="0" eaLnBrk="1" fontAlgn="auto" latinLnBrk="0" hangingPunct="1">
                        <a:lnSpc>
                          <a:spcPct val="110000"/>
                        </a:lnSpc>
                        <a:spcBef>
                          <a:spcPts val="0"/>
                        </a:spcBef>
                        <a:spcAft>
                          <a:spcPts val="1200"/>
                        </a:spcAft>
                        <a:buClrTx/>
                        <a:buSzTx/>
                        <a:buFontTx/>
                        <a:buNone/>
                      </a:pPr>
                      <a:r>
                        <a:rPr lang="en-US" sz="1600" dirty="0">
                          <a:solidFill>
                            <a:srgbClr val="000000"/>
                          </a:solidFill>
                          <a:effectLst/>
                          <a:latin typeface="Arial"/>
                          <a:ea typeface="Calibri" panose="020F0502020204030204" pitchFamily="34" charset="0"/>
                          <a:cs typeface="Times New Roman"/>
                        </a:rPr>
                        <a:t>3.1 </a:t>
                      </a:r>
                      <a:r>
                        <a:rPr lang="en-US" sz="1600" b="1" dirty="0">
                          <a:solidFill>
                            <a:srgbClr val="000000"/>
                          </a:solidFill>
                          <a:effectLst/>
                          <a:latin typeface="Arial"/>
                          <a:ea typeface="Calibri" panose="020F0502020204030204" pitchFamily="34" charset="0"/>
                          <a:cs typeface="Times New Roman"/>
                        </a:rPr>
                        <a:t>TB preventive treatment </a:t>
                      </a:r>
                      <a:r>
                        <a:rPr lang="en-US" sz="1600" dirty="0">
                          <a:solidFill>
                            <a:srgbClr val="000000"/>
                          </a:solidFill>
                          <a:effectLst/>
                          <a:latin typeface="Arial"/>
                          <a:ea typeface="Calibri" panose="020F0502020204030204" pitchFamily="34" charset="0"/>
                          <a:cs typeface="Times New Roman"/>
                        </a:rPr>
                        <a:t>(including shorter regimens) is available for all eligible people living with HV (adults and children) and for all eligible household contacts of people with bacteriologically confirmed pulmonary TB.</a:t>
                      </a:r>
                      <a:endParaRPr lang="en-US" sz="1600" dirty="0">
                        <a:effectLst/>
                        <a:latin typeface="Arial"/>
                        <a:cs typeface="Times New Roman"/>
                      </a:endParaRPr>
                    </a:p>
                  </a:txBody>
                  <a:tcPr marL="45079" marR="45079" marT="0" marB="0" anchor="ctr"/>
                </a:tc>
                <a:extLst>
                  <a:ext uri="{0D108BD9-81ED-4DB2-BD59-A6C34878D82A}">
                    <a16:rowId xmlns:a16="http://schemas.microsoft.com/office/drawing/2014/main" val="1945301808"/>
                  </a:ext>
                </a:extLst>
              </a:tr>
            </a:tbl>
          </a:graphicData>
        </a:graphic>
      </p:graphicFrame>
    </p:spTree>
    <p:extLst>
      <p:ext uri="{BB962C8B-B14F-4D97-AF65-F5344CB8AC3E}">
        <p14:creationId xmlns:p14="http://schemas.microsoft.com/office/powerpoint/2010/main" val="40877225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XCOLS" val="9"/>
  <p:tag name="MAXROWS" val="6"/>
  <p:tag name="MAXGUTTERROW" val="1 cm"/>
  <p:tag name="MAXGUTTERCOL" val="1 cm"/>
  <p:tag name="GUIDEMETRICUNIT" val="cm"/>
  <p:tag name="MASTERLEFTMARGIN" val="28.3465"/>
  <p:tag name="MASTERTOPMARGIN" val="141.7324"/>
  <p:tag name="MASTERBOTTOMMARGIN" val="70.8661"/>
  <p:tag name="MASTERRIGHTMARGIN" val="28.3465"/>
  <p:tag name="CUSTMASTERLEFTMARGIN" val="28.3465"/>
  <p:tag name="CUSTMASTERTOPMARGIN" val="141.7324"/>
  <p:tag name="CUSTMASTERBOTTOMMARGIN" val="70.8661"/>
  <p:tag name="CUSTMASTERRIGHTMARGIN" val="28.3465"/>
  <p:tag name="GUIDESAPPLIEDTO" val="2"/>
  <p:tag name="TITLETOPMARGIN" val="21.2599"/>
  <p:tag name="TITLEBOTTOMMARGIN" val="95.25"/>
</p:tagLst>
</file>

<file path=ppt/tags/tag1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8.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9.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0.xml><?xml version="1.0" encoding="utf-8"?>
<p:tagLst xmlns:a="http://schemas.openxmlformats.org/drawingml/2006/main" xmlns:r="http://schemas.openxmlformats.org/officeDocument/2006/relationships" xmlns:p="http://schemas.openxmlformats.org/presentationml/2006/main">
  <p:tag name="GUIDECOLS" val="2"/>
  <p:tag name="GUIDEROWS" val="2"/>
  <p:tag name="GUTTERCOL" val="0.6 cm"/>
  <p:tag name="GUTTERROW" val="0.6 cm"/>
  <p:tag name="GUIDESAPPLIEDTO" val="2"/>
</p:tagLst>
</file>

<file path=ppt/tags/tag21.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4"/>
  <p:tag name="GUIDEROWS" val="1"/>
  <p:tag name="GUTTERCOL" val="0.6 cm"/>
  <p:tag name="GUTTERROW" val="0.6 cm"/>
  <p:tag name="GUIDESAPPLIEDTO" val="2"/>
</p:tagLst>
</file>

<file path=ppt/tags/tag22.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3.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24.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2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8.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2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3.xml><?xml version="1.0" encoding="utf-8"?>
<p:tagLst xmlns:a="http://schemas.openxmlformats.org/drawingml/2006/main" xmlns:r="http://schemas.openxmlformats.org/officeDocument/2006/relationships" xmlns:p="http://schemas.openxmlformats.org/presentationml/2006/main">
  <p:tag name="GUIDESMEASURMENT" val="True"/>
</p:tagLst>
</file>

<file path=ppt/tags/tag30.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1.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2.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3.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34.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5.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6.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3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Lst>
</file>

<file path=ppt/tags/tag4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4.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6 cm"/>
  <p:tag name="GUTTERROW" val="0.6 cm"/>
  <p:tag name="GUIDESAPPLIEDTO" val="2"/>
</p:tagLst>
</file>

<file path=ppt/tags/tag4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AdD5uRLJaObR2425ElTOQ"/>
</p:tagLst>
</file>

<file path=ppt/tags/tag48.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4"/>
  <p:tag name="GUIDEROWS" val="1"/>
  <p:tag name="GUTTERCOL" val="0.6 cm"/>
  <p:tag name="GUTTERROW" val="0.6 cm"/>
  <p:tag name="GUIDESAPPLIEDTO" val="2"/>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CONTAINEDIMAGEPATH" val="C:\Users\sgyrup\AppData\Local\Temp\Templafy\PowerPointVsto\Assets\TheGlobalFund_Icons_Artwork_Tuberculosis_Treated_Black.svg"/>
</p:tagLst>
</file>

<file path=ppt/tags/tag54.xml><?xml version="1.0" encoding="utf-8"?>
<p:tagLst xmlns:a="http://schemas.openxmlformats.org/drawingml/2006/main" xmlns:r="http://schemas.openxmlformats.org/officeDocument/2006/relationships" xmlns:p="http://schemas.openxmlformats.org/presentationml/2006/main">
  <p:tag name="CONTAINEDIMAGEPATH" val="C:\Users\sgyrup\AppData\Local\Temp\Templafy\PowerPointVsto\Assets\f904b2b0-8102-4963-b668-f2c762e72304.jpe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7.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8.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9.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heme/theme1.xml><?xml version="1.0" encoding="utf-8"?>
<a:theme xmlns:a="http://schemas.openxmlformats.org/drawingml/2006/main" name="Office Theme">
  <a:themeElements>
    <a:clrScheme name="__Global Fund">
      <a:dk1>
        <a:sysClr val="windowText" lastClr="000000"/>
      </a:dk1>
      <a:lt1>
        <a:sysClr val="window" lastClr="FFFFFF"/>
      </a:lt1>
      <a:dk2>
        <a:srgbClr val="939393"/>
      </a:dk2>
      <a:lt2>
        <a:srgbClr val="D1D3D4"/>
      </a:lt2>
      <a:accent1>
        <a:srgbClr val="EE0C3D"/>
      </a:accent1>
      <a:accent2>
        <a:srgbClr val="2E4DF9"/>
      </a:accent2>
      <a:accent3>
        <a:srgbClr val="FAD90D"/>
      </a:accent3>
      <a:accent4>
        <a:srgbClr val="44CC36"/>
      </a:accent4>
      <a:accent5>
        <a:srgbClr val="FC9B00"/>
      </a:accent5>
      <a:accent6>
        <a:srgbClr val="8C29D3"/>
      </a:accent6>
      <a:hlink>
        <a:srgbClr val="EE0C3D"/>
      </a:hlink>
      <a:folHlink>
        <a:srgbClr val="2E4DF9"/>
      </a:folHlink>
    </a:clrScheme>
    <a:fontScheme name="The Global Fun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potx" id="{0E450436-E164-4C98-91D5-B61F304C1443}" vid="{06F56BEF-E294-4202-A558-926633D5E1E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A2A82EC-7439-4445-ABA4-20964019DBCA}">
  <we:reference id="f1abd87f-a3ba-42fb-91d5-100000000000" version="1.0.0.6" store="EXCatalog" storeType="EXCatalog"/>
  <we:alternateReferences>
    <we:reference id="WA104380278" version="1.0.0.6"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documentContentValidatorConfiguration":{"enableDocumentContentValidator":false,"documentContentValidatorVersion":0},"elementsMetadata":[],"slideId":"637583062410043406","enableDocumentContentUpdater":true,"version":"1.10"}]]></TemplafySlideTemplateConfiguration>
</file>

<file path=customXml/item10.xml><?xml version="1.0" encoding="utf-8"?>
<TemplafySlideTemplateConfiguration><![CDATA[{"documentContentValidatorConfiguration":{"enableDocumentContentValidator":false,"documentContentValidatorVersion":0},"elementsMetadata":[],"slideId":"637583062409730928","enableDocumentContentUpdater":true,"version":"1.10"}]]></TemplafySlideTemplateConfiguration>
</file>

<file path=customXml/item11.xml><?xml version="1.0" encoding="utf-8"?>
<TemplafySlideFormConfiguration><![CDATA[{"formFields":[],"formDataEntries":[]}]]></TemplafySlideFormConfiguration>
</file>

<file path=customXml/item12.xml><?xml version="1.0" encoding="utf-8"?>
<TemplafySlideFormConfiguration><![CDATA[{"formFields":[],"formDataEntries":[]}]]></TemplafySlideFormConfiguration>
</file>

<file path=customXml/item13.xml><?xml version="1.0" encoding="utf-8"?>
<TemplafySlideTemplateConfiguration><![CDATA[{"documentContentValidatorConfiguration":{"enableDocumentContentValidator":false,"documentContentValidatorVersion":0},"elementsMetadata":[],"slideId":"637583062409730928","enableDocumentContentUpdater":true,"version":"1.10"}]]></TemplafySlideTemplateConfiguration>
</file>

<file path=customXml/item14.xml><?xml version="1.0" encoding="utf-8"?>
<TemplafySlideTemplateConfiguration><![CDATA[{"documentContentValidatorConfiguration":{"enableDocumentContentValidator":false,"documentContentValidatorVersion":0},"elementsMetadata":[],"slideId":"637583431118787667","enableDocumentContentUpdater":true,"version":"1.10"}]]></TemplafySlideTemplateConfiguration>
</file>

<file path=customXml/item15.xml><?xml version="1.0" encoding="utf-8"?>
<TemplafySlideTemplateConfiguration><![CDATA[{"documentContentValidatorConfiguration":{"enableDocumentContentValidator":false,"documentContentValidatorVersion":0},"elementsMetadata":[],"slideId":"637583431118787667","enableDocumentContentUpdater":true,"version":"1.10"}]]></TemplafySlideTemplateConfiguration>
</file>

<file path=customXml/item16.xml><?xml version="1.0" encoding="utf-8"?>
<TemplafySlideTemplateConfiguration><![CDATA[{"documentContentValidatorConfiguration":{"enableDocumentContentValidator":false,"documentContentValidatorVersion":0},"elementsMetadata":[],"slideId":"637583062410043406","enableDocumentContentUpdater":true,"version":"1.10"}]]></TemplafySlideTemplateConfiguration>
</file>

<file path=customXml/item17.xml><?xml version="1.0" encoding="utf-8"?>
<TemplafyTemplateConfiguration><![CDATA[{"elementsMetadata":[{"type":"shape","id":"e8f37e60-13f8-4178-8da9-2448ffa337c8","elementConfiguration":{"inheritDimensions":"inheritWidth","binding":"Form.DocLang.Logo_horizontal","disableUpdates":false,"type":"image"}},{"type":"shape","id":"6a8b426f-1687-460a-8314-ab2aea8c54b1","elementConfiguration":{"inheritDimensions":"inheritWidth","binding":"Form.DocLang.Logo_stacked_black","disableUpdates":false,"type":"image"}},{"type":"shape","id":"fc1af127-7322-4e2c-a207-f2b910943082","elementConfiguration":{"inheritDimensions":"inheritWidth","binding":"Form.DocLang.Logo_stacked_black","disableUpdates":false,"type":"image"}},{"type":"shape","id":"6dfbb706-72bd-42b4-a530-bf0f1eb3e977","elementConfiguration":{"inheritDimensions":"inheritWidth","binding":"Form.DocLang.Logo_stacked_black","disableUpdates":false,"type":"image"}},{"type":"shape","id":"e5ce5a53-d10d-49e3-b8ed-99ec28e4d40e","elementConfiguration":{"inheritDimensions":"inheritWidth","binding":"Form.DocLang.Logo_stacked_black","disableUpdates":false,"type":"image"}},{"type":"shape","id":"e30d749f-5aca-43ab-adb8-8f0bc40cfe05","elementConfiguration":{"inheritDimensions":"inheritWidth","binding":"Form.DocLang.Logo_stacked_black","disableUpdates":false,"type":"image"}},{"type":"shape","id":"14b93ec1-9f0a-4c69-ae8c-cef5076314d9","elementConfiguration":{"inheritDimensions":"inheritWidth","binding":"Form.DocLang.Logo_stacked_colour","disableUpdates":false,"type":"image"}},{"type":"shape","id":"781168b6-02cc-411a-b1dd-2186b2b2344f","elementConfiguration":{"inheritDimensions":"inheritWidth","binding":"Form.DocLang.Logo_stacked_black","disableUpdates":false,"type":"image"}},{"type":"shape","id":"90a9f142-a4c5-415e-8cc6-f20aa8f6e049","elementConfiguration":{"inheritDimensions":"inheritWidth","binding":"Form.DocLang.Logo_stacked_colour","disableUpdates":false,"type":"image"}},{"type":"shape","id":"12733c40-e925-4274-adca-2475d808c48b","elementConfiguration":{"inheritDimensions":"inheritWidth","binding":"Form.DocLang.Logo_stacked_white","disableUpdates":false,"type":"image"}},{"type":"shape","id":"a3ed2d68-3620-49fd-9323-8b186f575fc7","elementConfiguration":{"inheritDimensions":"inheritWidth","binding":"Form.DocLang.Logo_stacked_black","disableUpdates":false,"type":"image"}},{"type":"shape","id":"c5940eb9-6c23-41bb-9448-1b642e1d2ae8","elementConfiguration":{"inheritDimensions":"inheritWidth","binding":"Form.DocLang.Logo_stacked_black","disableUpdates":false,"type":"image"}},{"type":"shape","id":"f902db8c-7fe8-4e60-9b24-316fb43d7eda","elementConfiguration":{"inheritDimensions":"inheritWidth","binding":"Form.DocLang.Logo_stacked_colour","disableUpdates":false,"type":"image"}}],"transformationConfigurations":[{"language":"{{Form.DocLang.StdSpell}}","disableUpdates":false,"type":"proofingLanguage"}],"templateName":"","templateDescription":"","enableDocumentContentUpdater":true,"version":"1.10"}]]></TemplafyTemplateConfiguration>
</file>

<file path=customXml/item18.xml><?xml version="1.0" encoding="utf-8"?>
<TemplafySlideFormConfiguration><![CDATA[{"formFields":[],"formDataEntries":[]}]]></TemplafySlideFormConfiguration>
</file>

<file path=customXml/item19.xml><?xml version="1.0" encoding="utf-8"?>
<TemplafySlideFormConfiguration><![CDATA[{"formFields":[],"formDataEntries":[]}]]></TemplafySlideFormConfiguration>
</file>

<file path=customXml/item2.xml><?xml version="1.0" encoding="utf-8"?>
<p:properties xmlns:p="http://schemas.microsoft.com/office/2006/metadata/properties" xmlns:xsi="http://www.w3.org/2001/XMLSchema-instance" xmlns:pc="http://schemas.microsoft.com/office/infopath/2007/PartnerControls">
  <documentManagement>
    <_activity xmlns="2355b633-b24b-42e7-8d5c-45ba97227d3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TemplafySlideFormConfiguration><![CDATA[{"formFields":[],"formDataEntries":[]}]]></TemplafySlideFormConfiguration>
</file>

<file path=customXml/item5.xml><?xml version="1.0" encoding="utf-8"?>
<TemplafyFormConfiguration><![CDATA[{"formFields":[{"dataSource":"Languages","displayColumn":"language","defaultValue":"{{UserProfile.DocumentLanguage.Id}}","hideIfNoUserInteractionRequired":false,"distinct":true,"required":true,"autoSelectFirstOption":false,"helpTexts":{"prefix":"","postfix":""},"spacing":{},"type":"dropDown","name":"DocLang","label":"Document Language","fullyQualifiedName":"DocLang"}],"formDataEntries":[{"name":"DocLang","value":"Yq4f8ikL1FlYGwH8CgaazA=="}]}]]></TemplafyFormConfiguration>
</file>

<file path=customXml/item6.xml><?xml version="1.0" encoding="utf-8"?>
<TemplafySlideFormConfiguration><![CDATA[{"formFields":[],"formDataEntries":[]}]]></TemplafySlideFormConfiguration>
</file>

<file path=customXml/item7.xml><?xml version="1.0" encoding="utf-8"?>
<ct:contentTypeSchema xmlns:ct="http://schemas.microsoft.com/office/2006/metadata/contentType" xmlns:ma="http://schemas.microsoft.com/office/2006/metadata/properties/metaAttributes" ct:_="" ma:_="" ma:contentTypeName="Document" ma:contentTypeID="0x010100DA5AF78821E1AF41A55EEC3500629971" ma:contentTypeVersion="15" ma:contentTypeDescription="Create a new document." ma:contentTypeScope="" ma:versionID="69aaa9e1d39bc7824a0c2708a36b1986">
  <xsd:schema xmlns:xsd="http://www.w3.org/2001/XMLSchema" xmlns:xs="http://www.w3.org/2001/XMLSchema" xmlns:p="http://schemas.microsoft.com/office/2006/metadata/properties" xmlns:ns3="2355b633-b24b-42e7-8d5c-45ba97227d37" xmlns:ns4="420e43be-aa25-4c85-8db1-b9054d71123e" targetNamespace="http://schemas.microsoft.com/office/2006/metadata/properties" ma:root="true" ma:fieldsID="c492bf21d498733692fabb43dab5c227" ns3:_="" ns4:_="">
    <xsd:import namespace="2355b633-b24b-42e7-8d5c-45ba97227d37"/>
    <xsd:import namespace="420e43be-aa25-4c85-8db1-b9054d71123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55b633-b24b-42e7-8d5c-45ba97227d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0e43be-aa25-4c85-8db1-b9054d71123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TemplafySlideTemplateConfiguration><![CDATA[{"documentContentValidatorConfiguration":{"enableDocumentContentValidator":false,"documentContentValidatorVersion":0},"elementsMetadata":[],"slideId":"637583062410043406","enableDocumentContentUpdater":true,"version":"1.1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A002D61A-D8EE-45D0-91C1-058D3A0A0A58}">
  <ds:schemaRefs/>
</ds:datastoreItem>
</file>

<file path=customXml/itemProps10.xml><?xml version="1.0" encoding="utf-8"?>
<ds:datastoreItem xmlns:ds="http://schemas.openxmlformats.org/officeDocument/2006/customXml" ds:itemID="{41B18765-8E8D-4975-B4C8-58FD9CE4991F}">
  <ds:schemaRefs/>
</ds:datastoreItem>
</file>

<file path=customXml/itemProps11.xml><?xml version="1.0" encoding="utf-8"?>
<ds:datastoreItem xmlns:ds="http://schemas.openxmlformats.org/officeDocument/2006/customXml" ds:itemID="{1662491D-3EE0-409C-8BF8-44E34A3D5D22}">
  <ds:schemaRefs/>
</ds:datastoreItem>
</file>

<file path=customXml/itemProps12.xml><?xml version="1.0" encoding="utf-8"?>
<ds:datastoreItem xmlns:ds="http://schemas.openxmlformats.org/officeDocument/2006/customXml" ds:itemID="{65E035FB-CDD4-499B-8F4E-E7611F4B9689}">
  <ds:schemaRefs/>
</ds:datastoreItem>
</file>

<file path=customXml/itemProps13.xml><?xml version="1.0" encoding="utf-8"?>
<ds:datastoreItem xmlns:ds="http://schemas.openxmlformats.org/officeDocument/2006/customXml" ds:itemID="{A4FDB4A6-6D82-485D-82C4-8CDF4D0CE9CD}">
  <ds:schemaRefs/>
</ds:datastoreItem>
</file>

<file path=customXml/itemProps14.xml><?xml version="1.0" encoding="utf-8"?>
<ds:datastoreItem xmlns:ds="http://schemas.openxmlformats.org/officeDocument/2006/customXml" ds:itemID="{80C3A6F6-6404-464F-B0EB-5EDF426A4E6A}">
  <ds:schemaRefs/>
</ds:datastoreItem>
</file>

<file path=customXml/itemProps15.xml><?xml version="1.0" encoding="utf-8"?>
<ds:datastoreItem xmlns:ds="http://schemas.openxmlformats.org/officeDocument/2006/customXml" ds:itemID="{DB29C988-CE1C-442E-BC40-BA530AD30BEF}">
  <ds:schemaRefs/>
</ds:datastoreItem>
</file>

<file path=customXml/itemProps16.xml><?xml version="1.0" encoding="utf-8"?>
<ds:datastoreItem xmlns:ds="http://schemas.openxmlformats.org/officeDocument/2006/customXml" ds:itemID="{DA9691F9-2B0F-4F84-95E0-E5B8F00AD138}">
  <ds:schemaRefs/>
</ds:datastoreItem>
</file>

<file path=customXml/itemProps17.xml><?xml version="1.0" encoding="utf-8"?>
<ds:datastoreItem xmlns:ds="http://schemas.openxmlformats.org/officeDocument/2006/customXml" ds:itemID="{24B83C46-1F1A-4859-B726-FAA3C0298E1C}">
  <ds:schemaRefs/>
</ds:datastoreItem>
</file>

<file path=customXml/itemProps18.xml><?xml version="1.0" encoding="utf-8"?>
<ds:datastoreItem xmlns:ds="http://schemas.openxmlformats.org/officeDocument/2006/customXml" ds:itemID="{50CD453A-5B3E-4B4E-84DE-F4E3B034F8FF}">
  <ds:schemaRefs/>
</ds:datastoreItem>
</file>

<file path=customXml/itemProps19.xml><?xml version="1.0" encoding="utf-8"?>
<ds:datastoreItem xmlns:ds="http://schemas.openxmlformats.org/officeDocument/2006/customXml" ds:itemID="{E3E1F8EA-416B-48C8-ABA8-AEDFDFF8A22C}">
  <ds:schemaRefs/>
</ds:datastoreItem>
</file>

<file path=customXml/itemProps2.xml><?xml version="1.0" encoding="utf-8"?>
<ds:datastoreItem xmlns:ds="http://schemas.openxmlformats.org/officeDocument/2006/customXml" ds:itemID="{78C4199D-B32C-43FE-8FA0-D74E0A2A7557}">
  <ds:schemaRefs>
    <ds:schemaRef ds:uri="http://purl.org/dc/terms/"/>
    <ds:schemaRef ds:uri="http://schemas.openxmlformats.org/package/2006/metadata/core-properties"/>
    <ds:schemaRef ds:uri="420e43be-aa25-4c85-8db1-b9054d71123e"/>
    <ds:schemaRef ds:uri="http://schemas.microsoft.com/office/2006/documentManagement/types"/>
    <ds:schemaRef ds:uri="http://schemas.microsoft.com/office/infopath/2007/PartnerControls"/>
    <ds:schemaRef ds:uri="http://purl.org/dc/elements/1.1/"/>
    <ds:schemaRef ds:uri="2355b633-b24b-42e7-8d5c-45ba97227d37"/>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5CC00E5-0E29-472D-A362-2B448A7C6B47}">
  <ds:schemaRefs>
    <ds:schemaRef ds:uri="http://schemas.microsoft.com/sharepoint/v3/contenttype/forms"/>
  </ds:schemaRefs>
</ds:datastoreItem>
</file>

<file path=customXml/itemProps4.xml><?xml version="1.0" encoding="utf-8"?>
<ds:datastoreItem xmlns:ds="http://schemas.openxmlformats.org/officeDocument/2006/customXml" ds:itemID="{D4C14B32-0596-491B-A1D5-C3A5981ED426}">
  <ds:schemaRefs/>
</ds:datastoreItem>
</file>

<file path=customXml/itemProps5.xml><?xml version="1.0" encoding="utf-8"?>
<ds:datastoreItem xmlns:ds="http://schemas.openxmlformats.org/officeDocument/2006/customXml" ds:itemID="{3767200E-D1D8-4965-855E-9803E6657062}">
  <ds:schemaRefs/>
</ds:datastoreItem>
</file>

<file path=customXml/itemProps6.xml><?xml version="1.0" encoding="utf-8"?>
<ds:datastoreItem xmlns:ds="http://schemas.openxmlformats.org/officeDocument/2006/customXml" ds:itemID="{7A1EDDB2-42F6-41D8-B1F2-2C2A9AB15F7A}">
  <ds:schemaRefs/>
</ds:datastoreItem>
</file>

<file path=customXml/itemProps7.xml><?xml version="1.0" encoding="utf-8"?>
<ds:datastoreItem xmlns:ds="http://schemas.openxmlformats.org/officeDocument/2006/customXml" ds:itemID="{B4B743EC-056C-4841-B96F-548410BE65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55b633-b24b-42e7-8d5c-45ba97227d37"/>
    <ds:schemaRef ds:uri="420e43be-aa25-4c85-8db1-b9054d7112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8.xml><?xml version="1.0" encoding="utf-8"?>
<ds:datastoreItem xmlns:ds="http://schemas.openxmlformats.org/officeDocument/2006/customXml" ds:itemID="{B0A230A1-7277-4BBA-8A97-26FA1CCC95E0}">
  <ds:schemaRefs/>
</ds:datastoreItem>
</file>

<file path=customXml/itemProps9.xml><?xml version="1.0" encoding="utf-8"?>
<ds:datastoreItem xmlns:ds="http://schemas.openxmlformats.org/officeDocument/2006/customXml" ds:itemID="{BCC0A21A-5483-43DF-BD28-110E4E8C22C8}">
  <ds:schemaRefs/>
</ds:datastoreItem>
</file>

<file path=docProps/app.xml><?xml version="1.0" encoding="utf-8"?>
<Properties xmlns="http://schemas.openxmlformats.org/officeDocument/2006/extended-properties" xmlns:vt="http://schemas.openxmlformats.org/officeDocument/2006/docPropsVTypes">
  <Template>Presentation</Template>
  <TotalTime>579</TotalTime>
  <Words>7439</Words>
  <Application>Microsoft Office PowerPoint</Application>
  <PresentationFormat>Widescreen</PresentationFormat>
  <Paragraphs>748</Paragraphs>
  <Slides>42</Slides>
  <Notes>14</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5" baseType="lpstr">
      <vt:lpstr>굴림</vt:lpstr>
      <vt:lpstr>MS Mincho</vt:lpstr>
      <vt:lpstr>Arial</vt:lpstr>
      <vt:lpstr>Arial Black</vt:lpstr>
      <vt:lpstr>Calibri</vt:lpstr>
      <vt:lpstr>Calibri Light</vt:lpstr>
      <vt:lpstr>Courier New</vt:lpstr>
      <vt:lpstr>Open Sans</vt:lpstr>
      <vt:lpstr>Times New Roman</vt:lpstr>
      <vt:lpstr>Wingdings</vt:lpstr>
      <vt:lpstr>Office Theme</vt:lpstr>
      <vt:lpstr>1_Office Theme</vt:lpstr>
      <vt:lpstr>think-cell Slide</vt:lpstr>
      <vt:lpstr>TB Guidance for Funding Requests Grant Cycle 7</vt:lpstr>
      <vt:lpstr>PowerPoint Presentation</vt:lpstr>
      <vt:lpstr>Introduction to Program Essentials</vt:lpstr>
      <vt:lpstr>How will Program Essentials be used in the 2023 – 2025 allocation period?</vt:lpstr>
      <vt:lpstr>PowerPoint Presentation</vt:lpstr>
      <vt:lpstr>Global Fund's New Strategy: TB Sub-Objectives</vt:lpstr>
      <vt:lpstr>TB Information Note: Outline</vt:lpstr>
      <vt:lpstr>PowerPoint Presentation</vt:lpstr>
      <vt:lpstr>TB Program Essentials (1/2)</vt:lpstr>
      <vt:lpstr>TB Program Essentials (2/2)</vt:lpstr>
      <vt:lpstr>Innovations for scale up </vt:lpstr>
      <vt:lpstr>PowerPoint Presentation</vt:lpstr>
      <vt:lpstr>Potential approaches for addressing PE in GC7</vt:lpstr>
      <vt:lpstr>Questions to consider for the PE activities within GC7</vt:lpstr>
      <vt:lpstr>PowerPoint Presentation</vt:lpstr>
      <vt:lpstr>TB Modules Allocation Periods 2020-2022 and 2023-2025</vt:lpstr>
      <vt:lpstr>PowerPoint Presentation</vt:lpstr>
      <vt:lpstr>Summary of TB indicator changes (2023-2025)</vt:lpstr>
      <vt:lpstr>TB Matching Fund: Find and treat the missing people with DS-TB and DR-TB </vt:lpstr>
      <vt:lpstr>PowerPoint Presentation</vt:lpstr>
      <vt:lpstr>Key TB Resources for Funding Requests</vt:lpstr>
      <vt:lpstr>Key Changes to TB-related materials</vt:lpstr>
      <vt:lpstr>TB Investment Approach</vt:lpstr>
      <vt:lpstr>PowerPoint Presentation</vt:lpstr>
      <vt:lpstr>PowerPoint Presentation</vt:lpstr>
      <vt:lpstr>Summary of TB Indicator Changes in the Next Cycle (1/4) </vt:lpstr>
      <vt:lpstr>Summary of TB Indicator Changes in the Next Cycle (2/4) </vt:lpstr>
      <vt:lpstr>Summary of TB Indicator Changes in the Next Cycle (3/4) </vt:lpstr>
      <vt:lpstr>PowerPoint Presentation</vt:lpstr>
      <vt:lpstr>PowerPoint Presentation</vt:lpstr>
      <vt:lpstr>PowerPoint Presentation</vt:lpstr>
      <vt:lpstr>PowerPoint Presentation</vt:lpstr>
      <vt:lpstr>TB Prioritized Interventions for Global Fund Investments</vt:lpstr>
      <vt:lpstr>PowerPoint Presentation</vt:lpstr>
      <vt:lpstr>PowerPoint Presentation</vt:lpstr>
      <vt:lpstr>PowerPoint Presentation</vt:lpstr>
      <vt:lpstr>PowerPoint Presentation</vt:lpstr>
      <vt:lpstr>PowerPoint Presentation</vt:lpstr>
      <vt:lpstr>TB Prioritized Interventions for Global Fund Investments </vt:lpstr>
      <vt:lpstr>PowerPoint Presentation</vt:lpstr>
      <vt:lpstr>Equity, human rights and  gender-related barriers</vt:lpstr>
      <vt:lpstr>TRP Observations: TB General </vt:lpstr>
    </vt:vector>
  </TitlesOfParts>
  <Company>Mediasterling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Global Fund</dc:creator>
  <cp:lastModifiedBy>Christopher Chikatula</cp:lastModifiedBy>
  <cp:revision>12</cp:revision>
  <dcterms:created xsi:type="dcterms:W3CDTF">2021-05-25T12:15:07Z</dcterms:created>
  <dcterms:modified xsi:type="dcterms:W3CDTF">2023-01-26T09:23:08Z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 Version">
    <vt:lpwstr>1.0.2</vt:lpwstr>
  </property>
  <property fmtid="{D5CDD505-2E9C-101B-9397-08002B2CF9AE}" pid="3" name="TemplafyTimeStamp">
    <vt:lpwstr>2021-06-03T08:37:19.7193650Z</vt:lpwstr>
  </property>
  <property fmtid="{D5CDD505-2E9C-101B-9397-08002B2CF9AE}" pid="4" name="ContentTypeId">
    <vt:lpwstr>0x010100DA5AF78821E1AF41A55EEC3500629971</vt:lpwstr>
  </property>
  <property fmtid="{D5CDD505-2E9C-101B-9397-08002B2CF9AE}" pid="5" name="TemplafyTenantId">
    <vt:lpwstr>theglobalfund</vt:lpwstr>
  </property>
  <property fmtid="{D5CDD505-2E9C-101B-9397-08002B2CF9AE}" pid="6" name="TemplafyTemplateId">
    <vt:lpwstr>637578145338082095</vt:lpwstr>
  </property>
  <property fmtid="{D5CDD505-2E9C-101B-9397-08002B2CF9AE}" pid="7" name="TemplafyUserProfileId">
    <vt:lpwstr>637317137352700054</vt:lpwstr>
  </property>
  <property fmtid="{D5CDD505-2E9C-101B-9397-08002B2CF9AE}" pid="8" name="TemplafyLanguageCode">
    <vt:lpwstr>en-US</vt:lpwstr>
  </property>
  <property fmtid="{D5CDD505-2E9C-101B-9397-08002B2CF9AE}" pid="9" name="_dlc_DocId">
    <vt:lpwstr>2MX3P7Y5RS4X-61670648-2562</vt:lpwstr>
  </property>
  <property fmtid="{D5CDD505-2E9C-101B-9397-08002B2CF9AE}" pid="10" name="_dlc_DocIdItemGuid">
    <vt:lpwstr>b7e2c2c2-4f06-498a-b2ea-afa3d7295808</vt:lpwstr>
  </property>
  <property fmtid="{D5CDD505-2E9C-101B-9397-08002B2CF9AE}" pid="11" name="_dlc_DocIdUrl">
    <vt:lpwstr>https://tgf.sharepoint.com/sites/TSCMS1/CMSS/_layouts/15/DocIdRedir.aspx?ID=2MX3P7Y5RS4X-61670648-2562, 2MX3P7Y5RS4X-61670648-2562</vt:lpwstr>
  </property>
  <property fmtid="{D5CDD505-2E9C-101B-9397-08002B2CF9AE}" pid="12" name="MediaServiceImageTags">
    <vt:lpwstr/>
  </property>
</Properties>
</file>